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42C085-5BDF-4BC2-9B8B-416B8845E519}" v="1" dt="2024-08-26T17:18:35.6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22"/>
    <p:restoredTop sz="94694"/>
  </p:normalViewPr>
  <p:slideViewPr>
    <p:cSldViewPr snapToGrid="0" snapToObjects="1">
      <p:cViewPr varScale="1">
        <p:scale>
          <a:sx n="152" d="100"/>
          <a:sy n="152" d="100"/>
        </p:scale>
        <p:origin x="812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uca, Lewis J." userId="bdfbced7-8838-4258-8fde-e4ff67862f03" providerId="ADAL" clId="{E3C418A4-F359-4C83-A24F-5A35E2FD6F51}"/>
    <pc:docChg chg="undo custSel addSld delSld modSld">
      <pc:chgData name="DeLuca, Lewis J." userId="bdfbced7-8838-4258-8fde-e4ff67862f03" providerId="ADAL" clId="{E3C418A4-F359-4C83-A24F-5A35E2FD6F51}" dt="2024-02-05T14:17:24.969" v="953" actId="13926"/>
      <pc:docMkLst>
        <pc:docMk/>
      </pc:docMkLst>
      <pc:sldChg chg="modSp new mod">
        <pc:chgData name="DeLuca, Lewis J." userId="bdfbced7-8838-4258-8fde-e4ff67862f03" providerId="ADAL" clId="{E3C418A4-F359-4C83-A24F-5A35E2FD6F51}" dt="2024-02-05T13:59:34.279" v="169" actId="20577"/>
        <pc:sldMkLst>
          <pc:docMk/>
          <pc:sldMk cId="3106530122" sldId="260"/>
        </pc:sldMkLst>
        <pc:spChg chg="mod">
          <ac:chgData name="DeLuca, Lewis J." userId="bdfbced7-8838-4258-8fde-e4ff67862f03" providerId="ADAL" clId="{E3C418A4-F359-4C83-A24F-5A35E2FD6F51}" dt="2024-02-05T13:54:37.057" v="26" actId="122"/>
          <ac:spMkLst>
            <pc:docMk/>
            <pc:sldMk cId="3106530122" sldId="260"/>
            <ac:spMk id="2" creationId="{42FD1FE3-B3BF-D7D6-F87A-69442FFE048F}"/>
          </ac:spMkLst>
        </pc:spChg>
        <pc:spChg chg="mod">
          <ac:chgData name="DeLuca, Lewis J." userId="bdfbced7-8838-4258-8fde-e4ff67862f03" providerId="ADAL" clId="{E3C418A4-F359-4C83-A24F-5A35E2FD6F51}" dt="2024-02-05T13:59:34.279" v="169" actId="20577"/>
          <ac:spMkLst>
            <pc:docMk/>
            <pc:sldMk cId="3106530122" sldId="260"/>
            <ac:spMk id="3" creationId="{003AD28E-287E-74B6-5648-8E36591BC5AF}"/>
          </ac:spMkLst>
        </pc:spChg>
      </pc:sldChg>
      <pc:sldChg chg="addSp delSp modSp new mod">
        <pc:chgData name="DeLuca, Lewis J." userId="bdfbced7-8838-4258-8fde-e4ff67862f03" providerId="ADAL" clId="{E3C418A4-F359-4C83-A24F-5A35E2FD6F51}" dt="2024-02-05T14:16:06.589" v="928" actId="207"/>
        <pc:sldMkLst>
          <pc:docMk/>
          <pc:sldMk cId="145611220" sldId="261"/>
        </pc:sldMkLst>
        <pc:spChg chg="mod">
          <ac:chgData name="DeLuca, Lewis J." userId="bdfbced7-8838-4258-8fde-e4ff67862f03" providerId="ADAL" clId="{E3C418A4-F359-4C83-A24F-5A35E2FD6F51}" dt="2024-02-05T13:57:15.822" v="82" actId="255"/>
          <ac:spMkLst>
            <pc:docMk/>
            <pc:sldMk cId="145611220" sldId="261"/>
            <ac:spMk id="2" creationId="{EF7A8906-D102-6637-D8A0-5DD2617A1C85}"/>
          </ac:spMkLst>
        </pc:spChg>
        <pc:spChg chg="del mod">
          <ac:chgData name="DeLuca, Lewis J." userId="bdfbced7-8838-4258-8fde-e4ff67862f03" providerId="ADAL" clId="{E3C418A4-F359-4C83-A24F-5A35E2FD6F51}" dt="2024-02-05T13:57:28.048" v="83" actId="3680"/>
          <ac:spMkLst>
            <pc:docMk/>
            <pc:sldMk cId="145611220" sldId="261"/>
            <ac:spMk id="3" creationId="{5D0BFEC7-233B-7CED-C63B-3A64ECEE811C}"/>
          </ac:spMkLst>
        </pc:spChg>
        <pc:graphicFrameChg chg="add mod ord modGraphic">
          <ac:chgData name="DeLuca, Lewis J." userId="bdfbced7-8838-4258-8fde-e4ff67862f03" providerId="ADAL" clId="{E3C418A4-F359-4C83-A24F-5A35E2FD6F51}" dt="2024-02-05T14:16:06.589" v="928" actId="207"/>
          <ac:graphicFrameMkLst>
            <pc:docMk/>
            <pc:sldMk cId="145611220" sldId="261"/>
            <ac:graphicFrameMk id="4" creationId="{6A00ABF6-D38A-452C-CB1E-76F5ADCFDEE5}"/>
          </ac:graphicFrameMkLst>
        </pc:graphicFrameChg>
      </pc:sldChg>
      <pc:sldChg chg="addSp delSp modSp new mod">
        <pc:chgData name="DeLuca, Lewis J." userId="bdfbced7-8838-4258-8fde-e4ff67862f03" providerId="ADAL" clId="{E3C418A4-F359-4C83-A24F-5A35E2FD6F51}" dt="2024-02-05T14:15:54.206" v="927" actId="207"/>
        <pc:sldMkLst>
          <pc:docMk/>
          <pc:sldMk cId="3799594158" sldId="262"/>
        </pc:sldMkLst>
        <pc:spChg chg="mod">
          <ac:chgData name="DeLuca, Lewis J." userId="bdfbced7-8838-4258-8fde-e4ff67862f03" providerId="ADAL" clId="{E3C418A4-F359-4C83-A24F-5A35E2FD6F51}" dt="2024-02-05T14:06:53.427" v="517" actId="255"/>
          <ac:spMkLst>
            <pc:docMk/>
            <pc:sldMk cId="3799594158" sldId="262"/>
            <ac:spMk id="2" creationId="{047B6D79-63CF-1A1D-13E1-CE48BC1EA2F5}"/>
          </ac:spMkLst>
        </pc:spChg>
        <pc:spChg chg="del">
          <ac:chgData name="DeLuca, Lewis J." userId="bdfbced7-8838-4258-8fde-e4ff67862f03" providerId="ADAL" clId="{E3C418A4-F359-4C83-A24F-5A35E2FD6F51}" dt="2024-02-05T14:07:03.738" v="518" actId="3680"/>
          <ac:spMkLst>
            <pc:docMk/>
            <pc:sldMk cId="3799594158" sldId="262"/>
            <ac:spMk id="3" creationId="{620AF401-F49F-6AB5-B9BC-46FE503AD997}"/>
          </ac:spMkLst>
        </pc:spChg>
        <pc:graphicFrameChg chg="add mod ord modGraphic">
          <ac:chgData name="DeLuca, Lewis J." userId="bdfbced7-8838-4258-8fde-e4ff67862f03" providerId="ADAL" clId="{E3C418A4-F359-4C83-A24F-5A35E2FD6F51}" dt="2024-02-05T14:15:54.206" v="927" actId="207"/>
          <ac:graphicFrameMkLst>
            <pc:docMk/>
            <pc:sldMk cId="3799594158" sldId="262"/>
            <ac:graphicFrameMk id="4" creationId="{F8C5CFCC-0AD5-7234-D0AC-8DAE12262ACA}"/>
          </ac:graphicFrameMkLst>
        </pc:graphicFrameChg>
      </pc:sldChg>
      <pc:sldChg chg="modSp new mod">
        <pc:chgData name="DeLuca, Lewis J." userId="bdfbced7-8838-4258-8fde-e4ff67862f03" providerId="ADAL" clId="{E3C418A4-F359-4C83-A24F-5A35E2FD6F51}" dt="2024-02-05T14:17:24.969" v="953" actId="13926"/>
        <pc:sldMkLst>
          <pc:docMk/>
          <pc:sldMk cId="1070022439" sldId="263"/>
        </pc:sldMkLst>
        <pc:spChg chg="mod">
          <ac:chgData name="DeLuca, Lewis J." userId="bdfbced7-8838-4258-8fde-e4ff67862f03" providerId="ADAL" clId="{E3C418A4-F359-4C83-A24F-5A35E2FD6F51}" dt="2024-02-05T14:16:59.133" v="951" actId="255"/>
          <ac:spMkLst>
            <pc:docMk/>
            <pc:sldMk cId="1070022439" sldId="263"/>
            <ac:spMk id="2" creationId="{D7008B13-9AE3-8103-02AF-24F6D7BB6F2B}"/>
          </ac:spMkLst>
        </pc:spChg>
        <pc:spChg chg="mod">
          <ac:chgData name="DeLuca, Lewis J." userId="bdfbced7-8838-4258-8fde-e4ff67862f03" providerId="ADAL" clId="{E3C418A4-F359-4C83-A24F-5A35E2FD6F51}" dt="2024-02-05T14:17:24.969" v="953" actId="13926"/>
          <ac:spMkLst>
            <pc:docMk/>
            <pc:sldMk cId="1070022439" sldId="263"/>
            <ac:spMk id="3" creationId="{9A2019AA-9CDD-1413-F48B-1DECFBAC3D08}"/>
          </ac:spMkLst>
        </pc:spChg>
      </pc:sldChg>
      <pc:sldChg chg="new del">
        <pc:chgData name="DeLuca, Lewis J." userId="bdfbced7-8838-4258-8fde-e4ff67862f03" providerId="ADAL" clId="{E3C418A4-F359-4C83-A24F-5A35E2FD6F51}" dt="2024-02-05T14:16:28.157" v="930" actId="2696"/>
        <pc:sldMkLst>
          <pc:docMk/>
          <pc:sldMk cId="4002118556" sldId="263"/>
        </pc:sldMkLst>
      </pc:sldChg>
    </pc:docChg>
  </pc:docChgLst>
  <pc:docChgLst>
    <pc:chgData name="DeLuca, Lewis J." userId="bdfbced7-8838-4258-8fde-e4ff67862f03" providerId="ADAL" clId="{A842C085-5BDF-4BC2-9B8B-416B8845E519}"/>
    <pc:docChg chg="modSld">
      <pc:chgData name="DeLuca, Lewis J." userId="bdfbced7-8838-4258-8fde-e4ff67862f03" providerId="ADAL" clId="{A842C085-5BDF-4BC2-9B8B-416B8845E519}" dt="2024-08-26T17:26:08.855" v="7" actId="20577"/>
      <pc:docMkLst>
        <pc:docMk/>
      </pc:docMkLst>
      <pc:sldChg chg="modSp mod">
        <pc:chgData name="DeLuca, Lewis J." userId="bdfbced7-8838-4258-8fde-e4ff67862f03" providerId="ADAL" clId="{A842C085-5BDF-4BC2-9B8B-416B8845E519}" dt="2024-08-26T17:26:08.855" v="7" actId="20577"/>
        <pc:sldMkLst>
          <pc:docMk/>
          <pc:sldMk cId="3799594158" sldId="262"/>
        </pc:sldMkLst>
        <pc:graphicFrameChg chg="modGraphic">
          <ac:chgData name="DeLuca, Lewis J." userId="bdfbced7-8838-4258-8fde-e4ff67862f03" providerId="ADAL" clId="{A842C085-5BDF-4BC2-9B8B-416B8845E519}" dt="2024-08-26T17:26:08.855" v="7" actId="20577"/>
          <ac:graphicFrameMkLst>
            <pc:docMk/>
            <pc:sldMk cId="3799594158" sldId="262"/>
            <ac:graphicFrameMk id="4" creationId="{F8C5CFCC-0AD5-7234-D0AC-8DAE12262AC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6787-D91B-5543-A604-A8946D8E3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EE564-2462-0B40-A3F7-A343D8A1F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683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397F3-F441-2847-A656-37938550D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F1296B-CCF5-CB43-B747-EAB9EB3A8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27D6C-D3A2-524F-888D-FA88557941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831766-069E-F249-A0A7-67A00518645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3A334-8FB3-D44D-B46B-A88C4DEF7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17162-1735-FF46-8D5A-3D24C6786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DD09CB-5A70-1645-B0F8-DC368E717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0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6AF442-970D-064A-9818-5F9D11C939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53C43F-29C9-8F40-A107-568FCB1CF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02B23-40D8-A64B-8DD5-CDF1AAADF3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831766-069E-F249-A0A7-67A00518645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D78F3-DE3D-9C45-AE38-8E0D22CC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DCA08-70E5-EB47-A20E-661F455DD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DD09CB-5A70-1645-B0F8-DC368E717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89101-4D5B-BE46-BB2D-C2224ADD4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4A6C9-E28A-6847-9A59-7A9239256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FAE4A-2BEB-AA4D-A384-3C11D051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831766-069E-F249-A0A7-67A00518645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D95A2-FF9F-2145-AB20-7F2D8B9B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0CED7-D10D-9B46-A5F9-56513C765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DD09CB-5A70-1645-B0F8-DC368E717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3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019C6-3011-934F-9B79-57E4EF38E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9D8179-9F3A-CC42-B804-226B0DB54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4B688-C7E5-5640-87BC-D0567F5856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831766-069E-F249-A0A7-67A00518645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4B3E4-EE19-D342-BEDF-519D8E200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C6142-6743-A447-99BF-E557A261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DD09CB-5A70-1645-B0F8-DC368E717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7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FC00E-196D-9C47-B1C0-FF5904DEB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6465D-8081-2A49-9E58-51CC23D19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DFF6FD-0DEB-C547-952B-3A1A71980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B296D0-522A-AE47-96DE-EDFB1CB519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831766-069E-F249-A0A7-67A00518645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2398D-AAE0-4045-8108-6516270DE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D99BE-8CA4-F444-B8C2-D0469F3EF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DD09CB-5A70-1645-B0F8-DC368E717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5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82A73-BA61-FF41-AE44-E17A9AFED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CA794-D024-9F43-8B94-80892BDB3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302275-3A25-4B43-A0B4-5A828AB2C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DB2310-7B36-7647-8069-093E2B69A7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E00153-C341-404B-802E-C4CBBA234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019026-E8EE-7944-9487-E356105B9B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831766-069E-F249-A0A7-67A00518645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768E74-CB25-0E4E-B6C0-809C83137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36DE68-B0B4-4A44-B2C0-5EF857B55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DD09CB-5A70-1645-B0F8-DC368E717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2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21C1F-EAB8-584D-B6FF-A3AF5D29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9087EE-AB85-EF44-B3B5-B05FD30C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831766-069E-F249-A0A7-67A00518645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0F6C3-0A72-9C44-B2C5-1A2C1D2B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76B65D-A927-3849-9447-FA24846C2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DD09CB-5A70-1645-B0F8-DC368E717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0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657B88-9EC8-3B40-8F01-56C440343E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831766-069E-F249-A0A7-67A00518645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80A324-751B-D843-9A67-E3CB7A542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52134-79B6-BF4E-8734-6CB8869ED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DD09CB-5A70-1645-B0F8-DC368E717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6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10FB4-B7B2-8E48-A145-A2753B1DC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D83E7-B043-F240-9FA7-8DA8D6954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A10463-316F-8648-B74D-EF14577D3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F0284-1749-5141-AED2-9E72DCBF0B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831766-069E-F249-A0A7-67A00518645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811830-70DE-3C47-B6CC-47C49580E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DB75-1FFD-7444-BA29-317E9F42B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DD09CB-5A70-1645-B0F8-DC368E717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6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B8122-DC04-4847-BFE0-A95B6AC4C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4D151E-75B3-1E4C-A527-30060AE7AE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08EE16-BF1D-E640-96FD-550A1BCDA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921FD-1A62-4940-A16D-37308D662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831766-069E-F249-A0A7-67A00518645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5DAD1-C6CD-5548-9B21-3BB444C58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0CCEB7-E0E8-6741-9ABA-DD865A522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DD09CB-5A70-1645-B0F8-DC368E717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D91D46-C2F2-D44E-B65E-9168253C9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71027-F5FB-8840-AE51-0ACF5B663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623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side.southernct.edu/financial-advising" TargetMode="External"/><Relationship Id="rId2" Type="http://schemas.openxmlformats.org/officeDocument/2006/relationships/hyperlink" Target="mailto:DeLucaL2@southernct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sprofile.collegeboard.org/" TargetMode="External"/><Relationship Id="rId2" Type="http://schemas.openxmlformats.org/officeDocument/2006/relationships/hyperlink" Target="https://studentaid.gov/h/apply-for-aid/fafs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26B6F-B1AD-240D-B097-E0748AF7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/>
              <a:t>Paying For College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EB866-E48E-7E7C-08C2-1A371B8F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Lew DeLuca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Director, Financial Literacy &amp; Advising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DeLucaL2@southernct.edu</a:t>
            </a:r>
            <a:endParaRPr lang="en-US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https://inside.southernct.edu/financial-advising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66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77B12-050E-F9D6-2900-22E24FC5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/>
              <a:t>Payment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6EF75-C1C7-4746-E0ED-C930DB9BB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Grants &amp; Scholarships </a:t>
            </a:r>
            <a:r>
              <a:rPr lang="en-US" i="1" dirty="0"/>
              <a:t>(FREE </a:t>
            </a:r>
            <a:r>
              <a:rPr lang="en-US" b="1" i="1" dirty="0"/>
              <a:t>$</a:t>
            </a:r>
            <a:r>
              <a:rPr lang="en-US" i="1" dirty="0"/>
              <a:t>)</a:t>
            </a:r>
          </a:p>
          <a:p>
            <a:r>
              <a:rPr lang="en-US" i="1" dirty="0">
                <a:solidFill>
                  <a:srgbClr val="FF0000"/>
                </a:solidFill>
              </a:rPr>
              <a:t>Loans</a:t>
            </a:r>
            <a:r>
              <a:rPr lang="en-US" i="1" dirty="0"/>
              <a:t> (Student &amp; Parent: Repaid with </a:t>
            </a:r>
            <a:r>
              <a:rPr lang="en-US" i="1" u="sng" dirty="0"/>
              <a:t>interest</a:t>
            </a:r>
            <a:r>
              <a:rPr lang="en-US" i="1" dirty="0"/>
              <a:t>)</a:t>
            </a:r>
          </a:p>
          <a:p>
            <a:r>
              <a:rPr lang="en-US" dirty="0"/>
              <a:t>Payment/Installment Plans (10 month)</a:t>
            </a:r>
          </a:p>
          <a:p>
            <a:r>
              <a:rPr lang="en-US" dirty="0"/>
              <a:t>Investments (529, IRA, 401k, Coverdell &amp; Custodial Accounts, U. S. Savings Bonds, Mutual Funds, Stocks, Bonds, Variable Life Insurance, Annuities, etc.)</a:t>
            </a:r>
          </a:p>
          <a:p>
            <a:r>
              <a:rPr lang="en-US" dirty="0"/>
              <a:t>Employment (Earnings, Tuition Waiver or Reimbursement)</a:t>
            </a:r>
          </a:p>
          <a:p>
            <a:r>
              <a:rPr lang="en-US" dirty="0"/>
              <a:t>Credit Card (2.95% Convenience Fee)</a:t>
            </a:r>
          </a:p>
          <a:p>
            <a:r>
              <a:rPr lang="en-US" dirty="0"/>
              <a:t>Home Equity Loan/Line of Credit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44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27F75-C7FB-23CE-DDB8-855BBC09F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838BC-A3BB-FB7D-77C6-A90A97C33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FAFSA</a:t>
            </a:r>
            <a:r>
              <a:rPr lang="en-US" dirty="0"/>
              <a:t> (FREE application for federal student aid)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  <a:hlinkClick r:id="rId2"/>
              </a:rPr>
              <a:t>https://studentaid.gov/h/apply-for-aid/fafsa</a:t>
            </a:r>
            <a:endParaRPr lang="en-US" dirty="0">
              <a:highlight>
                <a:srgbClr val="FFFF00"/>
              </a:highlight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Submit </a:t>
            </a:r>
            <a:r>
              <a:rPr lang="en-US" b="1" u="sng" dirty="0"/>
              <a:t>October 1</a:t>
            </a:r>
            <a:r>
              <a:rPr lang="en-US" b="1" dirty="0"/>
              <a:t> </a:t>
            </a:r>
            <a:r>
              <a:rPr lang="en-US" dirty="0"/>
              <a:t>annually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CSS Profile </a:t>
            </a:r>
            <a:r>
              <a:rPr lang="en-US" dirty="0"/>
              <a:t>(FEE application for non federal aid)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  <a:hlinkClick r:id="rId3"/>
              </a:rPr>
              <a:t>https://cssprofile.collegeboard.org/</a:t>
            </a:r>
            <a:endParaRPr lang="en-US" dirty="0">
              <a:highlight>
                <a:srgbClr val="FFFF00"/>
              </a:highlight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Submit </a:t>
            </a:r>
            <a:r>
              <a:rPr lang="en-US" b="1" u="sng" dirty="0"/>
              <a:t>October 1</a:t>
            </a:r>
            <a:r>
              <a:rPr lang="en-US" dirty="0"/>
              <a:t> annually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 algn="ctr">
              <a:buNone/>
            </a:pPr>
            <a:r>
              <a:rPr lang="en-US" sz="3600" b="1" u="sng" dirty="0"/>
              <a:t>Student Aid Index (SAI) </a:t>
            </a:r>
          </a:p>
          <a:p>
            <a:pPr marL="0" indent="0" algn="ctr">
              <a:buNone/>
            </a:pPr>
            <a:r>
              <a:rPr lang="en-US" sz="2000" b="1" u="sng" dirty="0"/>
              <a:t>formerly EFC (Estimated Family Contribution)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519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D1FE3-B3BF-D7D6-F87A-69442FFE0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/>
              <a:t>Cost of Attendance/COA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AD28E-287E-74B6-5648-8E36591BC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Direct/billable costs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	Tuition &amp; Fees ($5,000, $13-18,000, $50,000)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	Room &amp; Board ($15-20,000</a:t>
            </a:r>
            <a:r>
              <a:rPr lang="en-US" sz="32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Indirect/non-billable costs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	Room &amp; Board (live home/off campus)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	Books &amp; Supplies ($1,400)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	Personal &amp; Transportation ($1,400-$4,000)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3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8906-D102-6637-D8A0-5DD2617A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/>
              <a:t>Sample Awards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00ABF6-D38A-452C-CB1E-76F5ADCFD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671248"/>
              </p:ext>
            </p:extLst>
          </p:nvPr>
        </p:nvGraphicFramePr>
        <p:xfrm>
          <a:off x="676574" y="1825625"/>
          <a:ext cx="10677226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0526">
                  <a:extLst>
                    <a:ext uri="{9D8B030D-6E8A-4147-A177-3AD203B41FA5}">
                      <a16:colId xmlns:a16="http://schemas.microsoft.com/office/drawing/2014/main" val="398913991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74446974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53597116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895763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 4 Year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CT 4 Yr.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CT 2 Year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352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 of Attendance/COA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162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SAI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50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= </a:t>
                      </a:r>
                      <a:r>
                        <a:rPr lang="en-US" b="1" i="0" dirty="0"/>
                        <a:t>Financial 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$85,000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$40,000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$20,000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545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018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/>
                        <a:t>Federal Pell Grant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$7,395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$7,395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$7,395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343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/>
                        <a:t>Scholarship/Grant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597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Direct Subsidized 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912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Direct Unsubsidized 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380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$52,105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$23,605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$6,105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374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1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B6D79-63CF-1A1D-13E1-CE48BC1E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/>
              <a:t>Sample Awards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8C5CFCC-0AD5-7234-D0AC-8DAE12262A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526449"/>
              </p:ext>
            </p:extLst>
          </p:nvPr>
        </p:nvGraphicFramePr>
        <p:xfrm>
          <a:off x="838200" y="1825625"/>
          <a:ext cx="10515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34799294"/>
                    </a:ext>
                  </a:extLst>
                </a:gridCol>
                <a:gridCol w="2732778">
                  <a:extLst>
                    <a:ext uri="{9D8B030D-6E8A-4147-A177-3AD203B41FA5}">
                      <a16:colId xmlns:a16="http://schemas.microsoft.com/office/drawing/2014/main" val="3229326441"/>
                    </a:ext>
                  </a:extLst>
                </a:gridCol>
                <a:gridCol w="2525022">
                  <a:extLst>
                    <a:ext uri="{9D8B030D-6E8A-4147-A177-3AD203B41FA5}">
                      <a16:colId xmlns:a16="http://schemas.microsoft.com/office/drawing/2014/main" val="27568766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965421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 4 Year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CT 4 Yr.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CT 2 Yr.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191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 of Attendance/COA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033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SAI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40,000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658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= </a:t>
                      </a:r>
                      <a:r>
                        <a:rPr lang="en-US" b="1" dirty="0"/>
                        <a:t>Financial 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$45,000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24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510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/>
                        <a:t>Federal Pell Grant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013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/>
                        <a:t>Scholarship/Grant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115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Direct Subsidized 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001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Direct Unsubsidized 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704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GAP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$59,500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$32,500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555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59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08B13-9AE3-8103-02AF-24F6D7BB6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019AA-9CDD-1413-F48B-1DECFBAC3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Federal Student Aid Estimator &amp; </a:t>
            </a:r>
            <a:r>
              <a:rPr lang="en-US" dirty="0">
                <a:solidFill>
                  <a:srgbClr val="FF0000"/>
                </a:solidFill>
              </a:rPr>
              <a:t>Net Price Calculator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Submit FAFSA &amp; CSS Profile 10/1 </a:t>
            </a:r>
            <a:r>
              <a:rPr lang="en-US" u="sng" dirty="0"/>
              <a:t>annually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Apply for private scholarships monthly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Work &amp; save money each summer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Commute if campus costs prohibit attendance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Special Circumstances? Appeal Financial Aid award</a:t>
            </a:r>
          </a:p>
          <a:p>
            <a:pPr marL="0" indent="0" algn="ctr">
              <a:buNone/>
            </a:pPr>
            <a:r>
              <a:rPr lang="en-US" sz="4800" dirty="0">
                <a:solidFill>
                  <a:schemeClr val="accent2"/>
                </a:solidFill>
                <a:highlight>
                  <a:srgbClr val="FFFF00"/>
                </a:highlight>
              </a:rPr>
              <a:t>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022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440</Words>
  <Application>Microsoft Office PowerPoint</Application>
  <PresentationFormat>Widescreen</PresentationFormat>
  <Paragraphs>114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Paying For College</vt:lpstr>
      <vt:lpstr>Payment Options</vt:lpstr>
      <vt:lpstr>Applications</vt:lpstr>
      <vt:lpstr>Cost of Attendance/COA</vt:lpstr>
      <vt:lpstr>Sample Awards</vt:lpstr>
      <vt:lpstr>Sample Awards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DeLuca, Lewis J.</cp:lastModifiedBy>
  <cp:revision>5</cp:revision>
  <cp:lastPrinted>2024-08-26T17:18:37Z</cp:lastPrinted>
  <dcterms:created xsi:type="dcterms:W3CDTF">2021-05-28T15:15:11Z</dcterms:created>
  <dcterms:modified xsi:type="dcterms:W3CDTF">2024-08-26T17:26:13Z</dcterms:modified>
</cp:coreProperties>
</file>