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260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A06B9-67B8-7E48-83F4-732342DF6F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68B260-8DD2-5844-8305-BAEAFCBE1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3203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2E8B4-F063-B141-B350-DEFD8D549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7AE58E-0A10-D444-8ECA-6F86163D0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34124-8521-A740-A079-99275A87E0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9C00AE-4790-9E43-AD21-64759D934AB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4D58C-77A2-B84C-AC88-92187005A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959FF-BC08-5144-92F8-DF6921AE0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53B725-5CA2-0C41-B038-0CB8CB88F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4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DB7D3F-5942-0F4A-AC54-4B6FB54AEE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32F9B9-5208-A341-85B5-97903976A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875C6-C8C3-5444-BEF4-43BCF82738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9C00AE-4790-9E43-AD21-64759D934AB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53822-6D9D-F440-B93F-10E59597F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EA2E8-18B4-9740-A53C-D6D406BD9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53B725-5CA2-0C41-B038-0CB8CB88F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8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7AD3D-3195-5843-B13B-0DDB12F81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69AAE-A555-A14D-9867-D52BC9B97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F4B5E-C6F9-5946-889A-6422F7665A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9C00AE-4790-9E43-AD21-64759D934AB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D6020-B586-D649-AE66-825FE0042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03414-3ADB-5241-A56F-8C0B38198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53B725-5CA2-0C41-B038-0CB8CB88F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6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912AD-2ADA-2447-BE9E-D9C32E15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BFC85-4817-A448-B349-2065B8676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89E0A-E911-8543-B8F7-0E09CD0D8A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9C00AE-4790-9E43-AD21-64759D934AB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F65CC-DE20-9C42-97D7-719F3C332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050C7-4111-D545-B9D1-B492BF8BF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53B725-5CA2-0C41-B038-0CB8CB88F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8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1F570-E724-DA4A-B32B-CF7B22AC2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BC9F4-D607-1148-9849-ACCE234798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AADD5C-B1FF-3E41-8152-4D65B5C45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6D347A-67B8-C24E-8DCE-69DBA85A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9C00AE-4790-9E43-AD21-64759D934AB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C704CE-3073-8040-B704-8657AF0C0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D8AEF-3445-994B-91E8-62FC7B478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53B725-5CA2-0C41-B038-0CB8CB88F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8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B0D54-2894-6F48-A842-19E451D9F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909C7-0257-0742-9190-10B2E380F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F1645A-28F1-094D-B74A-6409ABD9C8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04B654-2A23-B842-A05B-E4B834129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F16B83-BB55-454C-BFCB-A7716F1B2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CE89CD-C928-CB4C-8C95-A2CEA07C77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9C00AE-4790-9E43-AD21-64759D934AB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05972-4153-0C47-92F9-DB7293A87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A0D9E4-C5FB-1C47-A86A-5A99C087A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53B725-5CA2-0C41-B038-0CB8CB88F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9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6AB1D-61D1-384F-9861-4F347F32C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40DADF-3DC6-A640-B133-FC7630FC6D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9C00AE-4790-9E43-AD21-64759D934AB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40690-0C28-CA4F-854D-9B9E329F1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F04983-5A9A-1C40-8F9F-A7687D0AA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53B725-5CA2-0C41-B038-0CB8CB88F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19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7FE5F1-30F2-F747-ABA7-E7D369F432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9C00AE-4790-9E43-AD21-64759D934AB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A836E3-379A-B84E-8BDE-0CF3C36D3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B1E12-3222-9043-85E9-E2F67FB2A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53B725-5CA2-0C41-B038-0CB8CB88F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1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766CE-AAA2-E949-8833-093223DA0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5E65F-2A8A-7E44-82AF-54C8A5BA5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4C13E-16DD-E846-A5BE-CCFED5D0F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A18637-99DA-CC4E-880D-9F690DFA3D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9C00AE-4790-9E43-AD21-64759D934AB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2AD0CF-F75C-8448-B758-985AC67B7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B478ED-AF9B-FD45-A3CB-3EBAE63AD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53B725-5CA2-0C41-B038-0CB8CB88F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64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CB933-1B21-4945-83E0-08BA8A766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95EF1F-C87B-2F49-9688-663377722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D51E1A-1403-D344-A823-945DA188BC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255611-8C61-2340-BAC0-28E892820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9C00AE-4790-9E43-AD21-64759D934AB9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8A500-8A43-3E4A-BF1C-E83182DE4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6286FF-F636-714B-9B4F-C3B23E9A4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53B725-5CA2-0C41-B038-0CB8CB88F0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3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022774-09C7-B146-8172-2E7E7D4BD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481E6-88EC-2F4C-A0CE-589941B7B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740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eLucaL2@southernct.edu" TargetMode="External"/><Relationship Id="rId2" Type="http://schemas.openxmlformats.org/officeDocument/2006/relationships/hyperlink" Target="https://inside.southernct.edu/financial-advis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-FE6hCNfJ8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jkri0AeZWQ" TargetMode="External"/><Relationship Id="rId2" Type="http://schemas.openxmlformats.org/officeDocument/2006/relationships/hyperlink" Target="https://inside.southernct.edu/onestop/financial-aid/scholarship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6Ib-bdko5c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u1bGgOuyww&amp;feature=youtu.be" TargetMode="External"/><Relationship Id="rId2" Type="http://schemas.openxmlformats.org/officeDocument/2006/relationships/hyperlink" Target="https://www.igrad.com/videos/how-to-nslds-vide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side.southernct.edu/onestop/financial-aid/student-loan-repaymen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annualcreditrepor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youtube.com/watch?v=qKHCOdH64V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isupllc.com/your401k/compound-interes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17C86-B59B-FEAE-1174-C353F1B81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034" y="3980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/>
              <a:t>Be </a:t>
            </a:r>
            <a:r>
              <a:rPr lang="en-US" sz="8000" b="1" dirty="0" err="1"/>
              <a:t>Wi$e</a:t>
            </a:r>
            <a:r>
              <a:rPr lang="en-US" sz="8000" b="1" dirty="0"/>
              <a:t> with Money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A078F-FE79-220A-CAA7-72006EA68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Financial Literacy &amp; Advising </a:t>
            </a:r>
          </a:p>
          <a:p>
            <a:pPr marL="0" indent="0" algn="ctr">
              <a:buNone/>
            </a:pPr>
            <a:r>
              <a:rPr lang="en-US" sz="2000" dirty="0">
                <a:hlinkClick r:id="rId2"/>
              </a:rPr>
              <a:t>https://inside.southernct.edu/financial-advising</a:t>
            </a:r>
            <a:endParaRPr lang="en-US" sz="2000" dirty="0"/>
          </a:p>
          <a:p>
            <a:pPr marL="0" indent="0" algn="ctr">
              <a:buNone/>
            </a:pPr>
            <a:r>
              <a:rPr lang="en-US" sz="4400" dirty="0">
                <a:solidFill>
                  <a:srgbClr val="FF0000"/>
                </a:solidFill>
              </a:rPr>
              <a:t>Lew DeLuca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DeLucaL2@southernct.edu</a:t>
            </a:r>
            <a:r>
              <a:rPr lang="en-US" dirty="0"/>
              <a:t>, 203-392-8862</a:t>
            </a:r>
          </a:p>
          <a:p>
            <a:pPr marL="0" indent="0" algn="ctr">
              <a:buNone/>
            </a:pPr>
            <a:r>
              <a:rPr lang="en-US" dirty="0"/>
              <a:t>Wintergreen Building 105 B</a:t>
            </a:r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A61A17B-2B4D-C40C-302F-D8B643A63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698" y="4351555"/>
            <a:ext cx="3057435" cy="1723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ECMC Solutions: Student loan repayment and financial literacy services">
            <a:extLst>
              <a:ext uri="{FF2B5EF4-FFF2-40B4-BE49-F238E27FC236}">
                <a16:creationId xmlns:a16="http://schemas.microsoft.com/office/drawing/2014/main" id="{BD5C699B-3536-8D50-9A3F-7B5F1EF45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077" y="4351555"/>
            <a:ext cx="3962557" cy="168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156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362B4-9B9F-D87D-1DFB-D67D39DA7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24916-EE36-4A8B-890D-98CE73437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hart jp morgan retirement">
            <a:extLst>
              <a:ext uri="{FF2B5EF4-FFF2-40B4-BE49-F238E27FC236}">
                <a16:creationId xmlns:a16="http://schemas.microsoft.com/office/drawing/2014/main" id="{B5C0CB40-B51E-2ECD-E31A-D5A6DDB25AD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26" y="365125"/>
            <a:ext cx="10708574" cy="5883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98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D0C03-23D0-3709-89BD-8BF0AAAEF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/>
              <a:t>$ Saving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AC0E8-E84B-4F69-BE66-0D3D8AD6F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tx1"/>
                </a:solidFill>
              </a:rPr>
              <a:t>Track Expenses </a:t>
            </a:r>
            <a:r>
              <a:rPr lang="en-US" dirty="0">
                <a:solidFill>
                  <a:schemeClr val="tx1"/>
                </a:solidFill>
              </a:rPr>
              <a:t>(YNAB, Monarch, Rocket, Every Dollar)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tx1"/>
                </a:solidFill>
              </a:rPr>
              <a:t>Rent/Buy new/used books </a:t>
            </a:r>
            <a:r>
              <a:rPr lang="en-US" dirty="0">
                <a:solidFill>
                  <a:schemeClr val="tx1"/>
                </a:solidFill>
              </a:rPr>
              <a:t>(Dean of Stud. &amp; Buley)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tx1"/>
                </a:solidFill>
              </a:rPr>
              <a:t>Use student discounts (</a:t>
            </a:r>
            <a:r>
              <a:rPr lang="en-US" dirty="0" err="1">
                <a:solidFill>
                  <a:srgbClr val="FF0000"/>
                </a:solidFill>
              </a:rPr>
              <a:t>UNiDAYS</a:t>
            </a:r>
            <a:r>
              <a:rPr lang="en-US" dirty="0">
                <a:solidFill>
                  <a:schemeClr val="tx1"/>
                </a:solidFill>
              </a:rPr>
              <a:t>, U-Pass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tx1"/>
                </a:solidFill>
              </a:rPr>
              <a:t>Pay Unsub. loan interest now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u="sng" dirty="0">
                <a:solidFill>
                  <a:schemeClr val="accent6"/>
                </a:solidFill>
              </a:rPr>
              <a:t>Limit</a:t>
            </a:r>
            <a:r>
              <a:rPr lang="en-US" sz="2800" dirty="0">
                <a:solidFill>
                  <a:schemeClr val="tx1"/>
                </a:solidFill>
              </a:rPr>
              <a:t> financial aid refunds: </a:t>
            </a:r>
            <a:r>
              <a:rPr lang="en-US" sz="1100" dirty="0">
                <a:hlinkClick r:id="rId2"/>
              </a:rPr>
              <a:t>https://www.youtube.com/watch?v=-FE6hCNfJ8k</a:t>
            </a:r>
            <a:endParaRPr lang="en-US" sz="11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chemeClr val="tx1"/>
                </a:solidFill>
              </a:rPr>
              <a:t>Use </a:t>
            </a:r>
            <a:r>
              <a:rPr lang="en-US" sz="2800" dirty="0">
                <a:solidFill>
                  <a:srgbClr val="FF0000"/>
                </a:solidFill>
              </a:rPr>
              <a:t>1098-T</a:t>
            </a:r>
            <a:r>
              <a:rPr lang="en-US" sz="2800" dirty="0">
                <a:solidFill>
                  <a:schemeClr val="tx1"/>
                </a:solidFill>
              </a:rPr>
              <a:t> for Tax Credit (</a:t>
            </a:r>
            <a:r>
              <a:rPr lang="en-US" dirty="0">
                <a:solidFill>
                  <a:schemeClr val="tx1"/>
                </a:solidFill>
              </a:rPr>
              <a:t>up to </a:t>
            </a:r>
            <a:r>
              <a:rPr lang="en-US" u="sng" dirty="0">
                <a:solidFill>
                  <a:schemeClr val="tx1"/>
                </a:solidFill>
              </a:rPr>
              <a:t>$2,500/year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3DD67DC-2960-9E2A-F755-15960D293E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1749" y="523225"/>
            <a:ext cx="2286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8387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D4244-53E1-CCE8-7298-F1D42E72C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/>
              <a:t>$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A892C-16B8-55E3-345F-D5FCFB28E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000" dirty="0"/>
              <a:t>We make 6-10 Money Decisions Daily</a:t>
            </a:r>
          </a:p>
          <a:p>
            <a:pPr lvl="1"/>
            <a:r>
              <a:rPr lang="en-US" sz="3200" dirty="0">
                <a:solidFill>
                  <a:srgbClr val="FF0000"/>
                </a:solidFill>
              </a:rPr>
              <a:t>$5 coffee/day = $1,825/year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4000" u="sng" dirty="0"/>
              <a:t>Go To Class</a:t>
            </a:r>
            <a:r>
              <a:rPr lang="en-US" sz="4000" dirty="0"/>
              <a:t>!  </a:t>
            </a:r>
            <a:r>
              <a:rPr lang="en-US" sz="7200" dirty="0">
                <a:solidFill>
                  <a:schemeClr val="accent6">
                    <a:lumMod val="75000"/>
                  </a:schemeClr>
                </a:solidFill>
              </a:rPr>
              <a:t>$73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https://inside.southernct.edu/onestop/financial-aid/scholarships</a:t>
            </a:r>
            <a:r>
              <a:rPr lang="en-US" dirty="0"/>
              <a:t>: Scholarships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hlinkClick r:id="rId3"/>
              </a:rPr>
              <a:t>https://www.youtube.com/watch?v=8jkri0AeZWQ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/>
              <a:t>       Alexa von </a:t>
            </a:r>
            <a:r>
              <a:rPr lang="en-US" dirty="0" err="1"/>
              <a:t>Tobel</a:t>
            </a:r>
            <a:r>
              <a:rPr lang="en-US" dirty="0"/>
              <a:t> in One Life-Changing Class You Never Took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3749FC3-2ED3-415D-C7A0-4173442B05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7291" y="530225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8383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3DC38-4862-CD8A-D83C-6C46154F2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/>
              <a:t>Spending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F7329-3E12-3560-99CA-74DE0338C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</a:t>
            </a:r>
            <a:r>
              <a:rPr lang="en-US" u="sng" dirty="0">
                <a:solidFill>
                  <a:srgbClr val="FF0000"/>
                </a:solidFill>
              </a:rPr>
              <a:t>50% Essentials/Needs</a:t>
            </a:r>
          </a:p>
          <a:p>
            <a:pPr marL="857250" lvl="1" indent="-457200"/>
            <a:r>
              <a:rPr lang="en-US" sz="2600" dirty="0"/>
              <a:t>30% Housing, 10% Groceries, 5% Utilities, 5% Transportation, Medical</a:t>
            </a:r>
          </a:p>
          <a:p>
            <a:pPr marL="857250" lvl="1" indent="-457200"/>
            <a:endParaRPr lang="en-US" sz="2600" u="sng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en-US" sz="2800" u="sng" dirty="0">
                <a:solidFill>
                  <a:srgbClr val="FF0000"/>
                </a:solidFill>
              </a:rPr>
              <a:t>20% Future/Goals</a:t>
            </a:r>
          </a:p>
          <a:p>
            <a:pPr lvl="1"/>
            <a:r>
              <a:rPr lang="en-US" sz="2800" dirty="0"/>
              <a:t> Automate Emergency Savings Fund (</a:t>
            </a:r>
            <a:r>
              <a:rPr lang="en-US" sz="2800" u="sng" dirty="0">
                <a:solidFill>
                  <a:srgbClr val="00B050"/>
                </a:solidFill>
              </a:rPr>
              <a:t>3-6 months </a:t>
            </a:r>
            <a:r>
              <a:rPr lang="en-US" sz="2800" dirty="0">
                <a:solidFill>
                  <a:srgbClr val="00B050"/>
                </a:solidFill>
              </a:rPr>
              <a:t>living expenses</a:t>
            </a:r>
            <a:r>
              <a:rPr lang="en-US" sz="2800" dirty="0"/>
              <a:t>), </a:t>
            </a:r>
          </a:p>
          <a:p>
            <a:pPr marL="457200" lvl="1" indent="0">
              <a:buNone/>
            </a:pPr>
            <a:r>
              <a:rPr lang="en-US" sz="2800" dirty="0"/>
              <a:t>Debt, Retirement  </a:t>
            </a:r>
          </a:p>
          <a:p>
            <a:pPr marL="457200" lvl="1" indent="0">
              <a:buNone/>
            </a:pPr>
            <a:r>
              <a:rPr lang="en-US" sz="2800" dirty="0"/>
              <a:t> </a:t>
            </a:r>
          </a:p>
          <a:p>
            <a:pPr marL="457200" lvl="1" indent="0">
              <a:buNone/>
            </a:pPr>
            <a:r>
              <a:rPr lang="en-US" sz="2800" u="sng" dirty="0">
                <a:solidFill>
                  <a:srgbClr val="FF0000"/>
                </a:solidFill>
              </a:rPr>
              <a:t>30% Lifestyle/Wants</a:t>
            </a:r>
          </a:p>
          <a:p>
            <a:pPr marL="857250" lvl="1" indent="-457200"/>
            <a:r>
              <a:rPr lang="en-US" sz="2800" dirty="0"/>
              <a:t>Play (</a:t>
            </a:r>
            <a:r>
              <a:rPr lang="en-US" sz="2800" u="sng" dirty="0"/>
              <a:t>healthy</a:t>
            </a:r>
            <a:r>
              <a:rPr lang="en-US" sz="2800" dirty="0"/>
              <a:t> gaming/gambling), Vacation, Charity</a:t>
            </a:r>
          </a:p>
          <a:p>
            <a:pPr marL="400050" lvl="1" indent="0">
              <a:buNone/>
            </a:pPr>
            <a:endParaRPr lang="en-US" sz="1400" dirty="0">
              <a:hlinkClick r:id="rId2"/>
            </a:endParaRPr>
          </a:p>
          <a:p>
            <a:pPr marL="400050" lvl="1" indent="0">
              <a:buNone/>
            </a:pPr>
            <a:r>
              <a:rPr lang="en-US" sz="2000" dirty="0">
                <a:hlinkClick r:id="rId2"/>
              </a:rPr>
              <a:t>https://www.youtube.com/watch?v=6Ib-bdko5cE</a:t>
            </a:r>
            <a:r>
              <a:rPr lang="en-US" sz="2000" dirty="0"/>
              <a:t>  Budgeting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063A69-6FE6-0C02-D049-AF2AD4B8F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130" y="566017"/>
            <a:ext cx="1641635" cy="173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45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90A13-8FEB-58A7-C8A6-D9F0F2F7C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/>
              <a:t>Student Loans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65E5B-3E61-AD87-EE48-702C2B387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Borrow money now, repay with interest later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tx1"/>
                </a:solidFill>
                <a:hlinkClick r:id="rId2"/>
              </a:rPr>
              <a:t>https://www.igrad.com/videos/how-to-nslds-video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NSLDS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Nearly $</a:t>
            </a:r>
            <a:r>
              <a:rPr lang="en-US" u="sng" dirty="0">
                <a:solidFill>
                  <a:schemeClr val="tx1"/>
                </a:solidFill>
              </a:rPr>
              <a:t>27,000</a:t>
            </a:r>
            <a:r>
              <a:rPr lang="en-US" dirty="0">
                <a:solidFill>
                  <a:schemeClr val="tx1"/>
                </a:solidFill>
              </a:rPr>
              <a:t>  = SCSU Undergraduate debt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Repay ~$300/month x 10 years including $</a:t>
            </a:r>
            <a:r>
              <a:rPr lang="en-US" dirty="0">
                <a:solidFill>
                  <a:srgbClr val="FF0000"/>
                </a:solidFill>
              </a:rPr>
              <a:t>7,500</a:t>
            </a:r>
            <a:r>
              <a:rPr lang="en-US" dirty="0"/>
              <a:t> interest </a:t>
            </a:r>
            <a:r>
              <a:rPr lang="en-US" b="1" u="sng" dirty="0"/>
              <a:t>($34,500</a:t>
            </a:r>
            <a:r>
              <a:rPr lang="en-US" u="sng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marL="742950" lvl="2" indent="-342900">
              <a:buFont typeface="Wingdings" panose="05000000000000000000" pitchFamily="2" charset="2"/>
              <a:buChar char="ü"/>
            </a:pPr>
            <a:r>
              <a:rPr lang="en-US" sz="4300" dirty="0">
                <a:solidFill>
                  <a:schemeClr val="tx1"/>
                </a:solidFill>
              </a:rPr>
              <a:t>Student Loan Rule of Thumb: </a:t>
            </a:r>
            <a:r>
              <a:rPr lang="en-US" sz="3500" dirty="0">
                <a:solidFill>
                  <a:srgbClr val="FF0000"/>
                </a:solidFill>
              </a:rPr>
              <a:t>EARN&gt;BORROW </a:t>
            </a:r>
            <a:r>
              <a:rPr lang="en-US" sz="1800" dirty="0">
                <a:solidFill>
                  <a:schemeClr val="tx1"/>
                </a:solidFill>
                <a:hlinkClick r:id="rId3"/>
              </a:rPr>
              <a:t>https://www.youtube.com/watch?v=tu1bGgOuyww&amp;feature=youtu.be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schemeClr val="tx1"/>
                </a:solidFill>
              </a:rPr>
              <a:t>FREE </a:t>
            </a:r>
            <a:r>
              <a:rPr lang="en-US" sz="3000" dirty="0"/>
              <a:t>help from ECMC: </a:t>
            </a:r>
            <a:r>
              <a:rPr lang="en-US" sz="3000" dirty="0">
                <a:hlinkClick r:id="rId4"/>
              </a:rPr>
              <a:t>https://inside.southernct.edu/onestop/financial-aid/student-loan-repayment</a:t>
            </a:r>
            <a:r>
              <a:rPr lang="en-US" sz="3000" dirty="0"/>
              <a:t>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912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1F105-76AE-7D3C-60DA-AB861F16B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b="1" dirty="0"/>
              <a:t>Credit Reports &amp; Scores</a:t>
            </a:r>
            <a:br>
              <a:rPr lang="en-US" dirty="0"/>
            </a:br>
            <a:r>
              <a:rPr lang="en-US" dirty="0"/>
              <a:t>	</a:t>
            </a:r>
            <a:r>
              <a:rPr lang="en-US" sz="2700" dirty="0"/>
              <a:t>Used by lenders, insurance co., landlords, employers, etc.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24C8C-E70B-CE35-4B81-892320865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Reports are </a:t>
            </a:r>
            <a:r>
              <a:rPr lang="en-US" sz="3600" b="1" dirty="0">
                <a:solidFill>
                  <a:schemeClr val="accent6"/>
                </a:solidFill>
              </a:rPr>
              <a:t>FREE</a:t>
            </a:r>
            <a:r>
              <a:rPr lang="en-US" sz="3600" dirty="0"/>
              <a:t> @ </a:t>
            </a:r>
            <a:r>
              <a:rPr lang="en-US" sz="3600" dirty="0">
                <a:hlinkClick r:id="rId2"/>
              </a:rPr>
              <a:t>www.annualcreditreport.com</a:t>
            </a:r>
            <a:endParaRPr lang="en-US" sz="3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From Experian, Equifax &amp; TransUnion annually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Prevent Identity Theft/Fraud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Report determines the score for 7-10 years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FICO score = </a:t>
            </a:r>
            <a:r>
              <a:rPr lang="en-US" sz="3600" dirty="0">
                <a:solidFill>
                  <a:srgbClr val="FF0000"/>
                </a:solidFill>
              </a:rPr>
              <a:t>financial reputation as a borrower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954A3F-FEA2-12F4-AFCA-A44B7311E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561" y="4171728"/>
            <a:ext cx="1755775" cy="17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63AD21-3EE3-B538-3836-760CBCD0EF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6352" y="4001294"/>
            <a:ext cx="632460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436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49315-A351-4126-4625-A69752040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/>
              <a:t>Credit Cards</a:t>
            </a:r>
            <a:r>
              <a:rPr lang="en-US" dirty="0"/>
              <a:t>: </a:t>
            </a:r>
            <a:r>
              <a:rPr lang="en-US" sz="3600" dirty="0"/>
              <a:t>Buy Now, Pay Later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CFC75-3105-23D5-A3D6-B2268EB72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chemeClr val="tx1"/>
                </a:solidFill>
              </a:rPr>
              <a:t>Use card </a:t>
            </a:r>
            <a:r>
              <a:rPr lang="en-US" sz="3600" dirty="0">
                <a:solidFill>
                  <a:srgbClr val="FF0000"/>
                </a:solidFill>
              </a:rPr>
              <a:t>&lt;30% of limit</a:t>
            </a:r>
            <a:r>
              <a:rPr lang="en-US" sz="3600" dirty="0">
                <a:solidFill>
                  <a:schemeClr val="tx1"/>
                </a:solidFill>
              </a:rPr>
              <a:t>: no annual fee, rewards program (</a:t>
            </a:r>
            <a:r>
              <a:rPr lang="en-US" sz="3600" dirty="0"/>
              <a:t>Bankrate.com &amp;  nerdwallet.com)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36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chemeClr val="tx1"/>
                </a:solidFill>
              </a:rPr>
              <a:t>Pay bill </a:t>
            </a:r>
            <a:r>
              <a:rPr lang="en-US" sz="3900" b="1" u="sng" dirty="0">
                <a:solidFill>
                  <a:schemeClr val="tx1"/>
                </a:solidFill>
              </a:rPr>
              <a:t>in-full and on-time </a:t>
            </a:r>
          </a:p>
          <a:p>
            <a:pPr marL="2743200" lvl="6" indent="0">
              <a:buNone/>
            </a:pPr>
            <a:r>
              <a:rPr lang="en-US" sz="5200" dirty="0">
                <a:solidFill>
                  <a:schemeClr val="tx1"/>
                </a:solidFill>
              </a:rPr>
              <a:t>---</a:t>
            </a:r>
            <a:r>
              <a:rPr lang="en-US" sz="4800" b="1" dirty="0">
                <a:solidFill>
                  <a:schemeClr val="tx1"/>
                </a:solidFill>
              </a:rPr>
              <a:t>OR</a:t>
            </a:r>
            <a:r>
              <a:rPr lang="en-US" sz="5200" dirty="0">
                <a:solidFill>
                  <a:schemeClr val="tx1"/>
                </a:solidFill>
              </a:rPr>
              <a:t>---</a:t>
            </a:r>
          </a:p>
          <a:p>
            <a:pPr marL="457200" lvl="1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$1,000 bill @ 25% interest rate and pay $40 minimum for </a:t>
            </a:r>
            <a:r>
              <a:rPr lang="en-US" sz="3600" u="sng" dirty="0">
                <a:solidFill>
                  <a:schemeClr val="tx1"/>
                </a:solidFill>
              </a:rPr>
              <a:t>7 yrs. &amp; 2 mo.</a:t>
            </a:r>
            <a:r>
              <a:rPr lang="en-US" sz="3600" dirty="0">
                <a:solidFill>
                  <a:schemeClr val="tx1"/>
                </a:solidFill>
              </a:rPr>
              <a:t> = </a:t>
            </a:r>
            <a:r>
              <a:rPr lang="en-US" sz="3600" dirty="0">
                <a:solidFill>
                  <a:schemeClr val="accent6"/>
                </a:solidFill>
              </a:rPr>
              <a:t>$1,840 </a:t>
            </a:r>
          </a:p>
          <a:p>
            <a:pPr marL="457200" lvl="1" indent="0">
              <a:buNone/>
            </a:pPr>
            <a:endParaRPr lang="en-US" sz="36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2800" dirty="0">
                <a:hlinkClick r:id="rId2"/>
              </a:rPr>
              <a:t>https://www.youtube.com/watch?v=qKHCOdH64Vo</a:t>
            </a:r>
            <a:r>
              <a:rPr lang="en-US" sz="2800" dirty="0"/>
              <a:t>  How to use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BAEF7BD-074E-5D4E-4F44-1C4B9FE72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387" y="532000"/>
            <a:ext cx="1729636" cy="115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1379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80B08-E005-28D1-1151-BC7E72398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b="1" dirty="0"/>
              <a:t>FICO Credit Score </a:t>
            </a:r>
            <a:r>
              <a:rPr lang="en-US" sz="2800" b="1" dirty="0"/>
              <a:t>(Fair Isaac Corp.)</a:t>
            </a:r>
          </a:p>
        </p:txBody>
      </p:sp>
      <p:pic>
        <p:nvPicPr>
          <p:cNvPr id="4" name="Picture 2" descr="Image result for fico credit score chart">
            <a:extLst>
              <a:ext uri="{FF2B5EF4-FFF2-40B4-BE49-F238E27FC236}">
                <a16:creationId xmlns:a16="http://schemas.microsoft.com/office/drawing/2014/main" id="{969AECA8-C5F4-98F7-3039-E55A4939D0B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983" y="1470125"/>
            <a:ext cx="6789098" cy="440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507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86E49-9185-EC0D-A74F-A93523844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8000" b="1" dirty="0"/>
              <a:t>Investing: </a:t>
            </a:r>
            <a:r>
              <a:rPr lang="en-US" dirty="0"/>
              <a:t>Put $ to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C9975-997C-B4EC-05C9-B106FE4E9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1">
              <a:buFont typeface="Wingdings" panose="05000000000000000000" pitchFamily="2" charset="2"/>
              <a:buChar char="Ø"/>
            </a:pPr>
            <a:endParaRPr lang="en-US" sz="96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chemeClr val="tx1"/>
                </a:solidFill>
              </a:rPr>
              <a:t>Roth/Traditional </a:t>
            </a:r>
            <a:r>
              <a:rPr lang="en-US" sz="9600" b="1" dirty="0">
                <a:solidFill>
                  <a:schemeClr val="tx1"/>
                </a:solidFill>
              </a:rPr>
              <a:t>IRA</a:t>
            </a:r>
            <a:r>
              <a:rPr lang="en-US" sz="9600" dirty="0">
                <a:solidFill>
                  <a:schemeClr val="tx1"/>
                </a:solidFill>
              </a:rPr>
              <a:t>, 401k/403b (co. match?), Pension</a:t>
            </a:r>
          </a:p>
          <a:p>
            <a:pPr marL="457200" lvl="1" indent="0">
              <a:buNone/>
            </a:pPr>
            <a:endParaRPr lang="en-US" sz="9600" dirty="0">
              <a:hlinkClick r:id="rId2"/>
            </a:endParaRPr>
          </a:p>
          <a:p>
            <a:pPr marL="457200" lvl="1" indent="0">
              <a:buNone/>
            </a:pPr>
            <a:r>
              <a:rPr lang="en-US" sz="9600" dirty="0">
                <a:hlinkClick r:id="rId2"/>
              </a:rPr>
              <a:t>https://www.reisupllc.com/your401k/compound-interest</a:t>
            </a:r>
            <a:r>
              <a:rPr lang="en-US" sz="9600" dirty="0"/>
              <a:t> Reis Up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9600" b="1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9600" b="1" dirty="0">
                <a:solidFill>
                  <a:srgbClr val="FF0000"/>
                </a:solidFill>
              </a:rPr>
              <a:t>Compound Interest</a:t>
            </a:r>
          </a:p>
          <a:p>
            <a:pPr marL="1828800" lvl="2" indent="-914400">
              <a:buFont typeface="+mj-lt"/>
              <a:buAutoNum type="arabicPeriod"/>
            </a:pPr>
            <a:r>
              <a:rPr lang="en-US" sz="8000" dirty="0">
                <a:solidFill>
                  <a:schemeClr val="tx1"/>
                </a:solidFill>
              </a:rPr>
              <a:t>Penny doubled every day for month = $5,368,709.12</a:t>
            </a:r>
          </a:p>
          <a:p>
            <a:pPr marL="1828800" lvl="2" indent="-914400">
              <a:buFont typeface="+mj-lt"/>
              <a:buAutoNum type="arabicPeriod"/>
            </a:pPr>
            <a:r>
              <a:rPr lang="en-US" sz="8000" dirty="0"/>
              <a:t>Rule of 72 to double your $ (ex. 72/6% = 12 yrs.)</a:t>
            </a:r>
          </a:p>
          <a:p>
            <a:pPr marL="1828800" lvl="2" indent="-914400">
              <a:buFont typeface="+mj-lt"/>
              <a:buAutoNum type="arabicPeriod"/>
            </a:pPr>
            <a:r>
              <a:rPr lang="en-US" sz="8000" dirty="0">
                <a:solidFill>
                  <a:schemeClr val="tx1"/>
                </a:solidFill>
              </a:rPr>
              <a:t>Rule of 114 to triple your $ (ex. 114/6% = 19 yrs.)</a:t>
            </a:r>
          </a:p>
          <a:p>
            <a:pPr marL="1828800" lvl="2" indent="-914400">
              <a:buFont typeface="+mj-lt"/>
              <a:buAutoNum type="arabicPeriod"/>
            </a:pPr>
            <a:r>
              <a:rPr lang="en-US" sz="8000" dirty="0"/>
              <a:t>Rule of 144 to quadruple your $ (ex. 144/6% = 24 yrs.)</a:t>
            </a:r>
            <a:endParaRPr lang="en-US" sz="80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pPr marL="0" algn="ctr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hlinkClick r:id="rId2"/>
              </a:rPr>
              <a:t>https://www.reisupllc.com/your401k/compound-interest</a:t>
            </a:r>
            <a:r>
              <a:rPr lang="en-US" sz="6000" dirty="0"/>
              <a:t> Reis Up      </a:t>
            </a:r>
            <a:r>
              <a:rPr lang="en-US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$5</a:t>
            </a:r>
          </a:p>
          <a:p>
            <a:pPr marL="0" algn="ctr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marL="0" algn="ctr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/day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ctr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10% compounded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4800" dirty="0"/>
          </a:p>
          <a:p>
            <a:pPr marL="457200" lvl="1" indent="0">
              <a:buNone/>
            </a:pPr>
            <a:endParaRPr lang="en-US" sz="6000" dirty="0"/>
          </a:p>
          <a:p>
            <a:pPr marL="457200" lvl="1" indent="0">
              <a:buNone/>
            </a:pPr>
            <a:endParaRPr lang="en-US" sz="72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53D6D85-BDA0-0FB5-7F2A-547B01ABE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321031"/>
              </p:ext>
            </p:extLst>
          </p:nvPr>
        </p:nvGraphicFramePr>
        <p:xfrm>
          <a:off x="2032000" y="5026429"/>
          <a:ext cx="8128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72546529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338399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$5/day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10% Compounded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700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$1,885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414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40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$948,611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369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013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605</Words>
  <Application>Microsoft Office PowerPoint</Application>
  <PresentationFormat>Widescreen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Wingdings</vt:lpstr>
      <vt:lpstr>Office Theme</vt:lpstr>
      <vt:lpstr>Be Wi$e with Money</vt:lpstr>
      <vt:lpstr>$ Saving Tips</vt:lpstr>
      <vt:lpstr>$ Choices</vt:lpstr>
      <vt:lpstr>Spending Plans</vt:lpstr>
      <vt:lpstr>Student Loans</vt:lpstr>
      <vt:lpstr>Credit Reports &amp; Scores  Used by lenders, insurance co., landlords, employers, etc.</vt:lpstr>
      <vt:lpstr>Credit Cards: Buy Now, Pay Later</vt:lpstr>
      <vt:lpstr>FICO Credit Score (Fair Isaac Corp.)</vt:lpstr>
      <vt:lpstr>Investing: Put $ to Work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DeLuca, Lewis J.</cp:lastModifiedBy>
  <cp:revision>3</cp:revision>
  <dcterms:created xsi:type="dcterms:W3CDTF">2020-06-12T21:15:11Z</dcterms:created>
  <dcterms:modified xsi:type="dcterms:W3CDTF">2024-02-05T20:28:54Z</dcterms:modified>
</cp:coreProperties>
</file>