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56" r:id="rId5"/>
    <p:sldId id="286" r:id="rId6"/>
    <p:sldId id="267" r:id="rId7"/>
    <p:sldId id="263" r:id="rId8"/>
    <p:sldId id="268" r:id="rId9"/>
    <p:sldId id="294" r:id="rId10"/>
    <p:sldId id="269" r:id="rId11"/>
    <p:sldId id="290" r:id="rId12"/>
    <p:sldId id="273" r:id="rId13"/>
    <p:sldId id="271" r:id="rId14"/>
    <p:sldId id="279" r:id="rId15"/>
    <p:sldId id="289" r:id="rId16"/>
    <p:sldId id="291" r:id="rId17"/>
    <p:sldId id="280" r:id="rId18"/>
    <p:sldId id="281" r:id="rId19"/>
    <p:sldId id="288" r:id="rId20"/>
    <p:sldId id="292" r:id="rId21"/>
    <p:sldId id="293" r:id="rId22"/>
    <p:sldId id="284" r:id="rId23"/>
    <p:sldId id="272" r:id="rId24"/>
    <p:sldId id="283"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9E4CF-CFD1-5E90-2926-877EFB383E98}" v="475" dt="2025-10-02T18:11:13.472"/>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598" autoAdjust="0"/>
  </p:normalViewPr>
  <p:slideViewPr>
    <p:cSldViewPr snapToGrid="0">
      <p:cViewPr varScale="1">
        <p:scale>
          <a:sx n="151" d="100"/>
          <a:sy n="151" d="100"/>
        </p:scale>
        <p:origin x="474" y="3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0C7F76-E0DE-4127-BF04-DBE1EA3F1D6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5AA71E0-8E07-4625-820A-047F0E0AB37B}">
      <dgm:prSet/>
      <dgm:spPr/>
      <dgm:t>
        <a:bodyPr/>
        <a:lstStyle/>
        <a:p>
          <a:r>
            <a:rPr lang="en-US"/>
            <a:t>Airfare </a:t>
          </a:r>
        </a:p>
      </dgm:t>
    </dgm:pt>
    <dgm:pt modelId="{E22F36AF-8989-40B8-90BE-1B9083F23B1F}" type="parTrans" cxnId="{600ADE12-FA07-41A2-9AF8-9FC9525A98C4}">
      <dgm:prSet/>
      <dgm:spPr/>
      <dgm:t>
        <a:bodyPr/>
        <a:lstStyle/>
        <a:p>
          <a:endParaRPr lang="en-US"/>
        </a:p>
      </dgm:t>
    </dgm:pt>
    <dgm:pt modelId="{9715544B-78BE-4138-8423-D38D6FE93546}" type="sibTrans" cxnId="{600ADE12-FA07-41A2-9AF8-9FC9525A98C4}">
      <dgm:prSet/>
      <dgm:spPr/>
      <dgm:t>
        <a:bodyPr/>
        <a:lstStyle/>
        <a:p>
          <a:endParaRPr lang="en-US"/>
        </a:p>
      </dgm:t>
    </dgm:pt>
    <dgm:pt modelId="{23723B72-07A0-4285-838D-46D57D4DAD65}">
      <dgm:prSet/>
      <dgm:spPr/>
      <dgm:t>
        <a:bodyPr/>
        <a:lstStyle/>
        <a:p>
          <a:r>
            <a:rPr lang="en-US"/>
            <a:t>Baggage Fees</a:t>
          </a:r>
        </a:p>
      </dgm:t>
    </dgm:pt>
    <dgm:pt modelId="{B63976B1-0144-48D4-90CD-C659ABF19AA9}" type="parTrans" cxnId="{7DA40054-9FD9-4F7F-8DFB-FC76F7F2D5C8}">
      <dgm:prSet/>
      <dgm:spPr/>
      <dgm:t>
        <a:bodyPr/>
        <a:lstStyle/>
        <a:p>
          <a:endParaRPr lang="en-US"/>
        </a:p>
      </dgm:t>
    </dgm:pt>
    <dgm:pt modelId="{7734D439-A235-406B-9C3F-2FED5CB2EB05}" type="sibTrans" cxnId="{7DA40054-9FD9-4F7F-8DFB-FC76F7F2D5C8}">
      <dgm:prSet/>
      <dgm:spPr/>
      <dgm:t>
        <a:bodyPr/>
        <a:lstStyle/>
        <a:p>
          <a:endParaRPr lang="en-US"/>
        </a:p>
      </dgm:t>
    </dgm:pt>
    <dgm:pt modelId="{61F0129E-0BAB-4976-92D8-B36B52C8F782}">
      <dgm:prSet/>
      <dgm:spPr/>
      <dgm:t>
        <a:bodyPr/>
        <a:lstStyle/>
        <a:p>
          <a:r>
            <a:rPr lang="en-US"/>
            <a:t>Rail Travel </a:t>
          </a:r>
        </a:p>
      </dgm:t>
    </dgm:pt>
    <dgm:pt modelId="{31A7784F-CF5F-488E-8407-5408E578238B}" type="parTrans" cxnId="{7B363198-B2A1-4662-AB15-7F710AA03497}">
      <dgm:prSet/>
      <dgm:spPr/>
      <dgm:t>
        <a:bodyPr/>
        <a:lstStyle/>
        <a:p>
          <a:endParaRPr lang="en-US"/>
        </a:p>
      </dgm:t>
    </dgm:pt>
    <dgm:pt modelId="{17489E45-584B-4DAF-9F83-EAC5EEF485C5}" type="sibTrans" cxnId="{7B363198-B2A1-4662-AB15-7F710AA03497}">
      <dgm:prSet/>
      <dgm:spPr/>
      <dgm:t>
        <a:bodyPr/>
        <a:lstStyle/>
        <a:p>
          <a:endParaRPr lang="en-US"/>
        </a:p>
      </dgm:t>
    </dgm:pt>
    <dgm:pt modelId="{90CB624E-3E7B-434B-A3C5-55F15B1732CC}">
      <dgm:prSet custT="1"/>
      <dgm:spPr/>
      <dgm:t>
        <a:bodyPr/>
        <a:lstStyle/>
        <a:p>
          <a:r>
            <a:rPr lang="en-US" sz="1800" dirty="0"/>
            <a:t>Car Rental</a:t>
          </a:r>
        </a:p>
        <a:p>
          <a:r>
            <a:rPr lang="en-US" sz="1800" dirty="0"/>
            <a:t>(</a:t>
          </a:r>
          <a:r>
            <a:rPr lang="en-US" sz="1200" dirty="0"/>
            <a:t>Needs Justification and prior approval)</a:t>
          </a:r>
        </a:p>
      </dgm:t>
    </dgm:pt>
    <dgm:pt modelId="{49622D61-75AC-443D-8D98-BDB5573B1D34}" type="parTrans" cxnId="{C767E482-ABEC-47AF-96F0-8FF26DB0890A}">
      <dgm:prSet/>
      <dgm:spPr/>
      <dgm:t>
        <a:bodyPr/>
        <a:lstStyle/>
        <a:p>
          <a:endParaRPr lang="en-US"/>
        </a:p>
      </dgm:t>
    </dgm:pt>
    <dgm:pt modelId="{553B067C-E00B-4854-9382-2F77A5C3C5FE}" type="sibTrans" cxnId="{C767E482-ABEC-47AF-96F0-8FF26DB0890A}">
      <dgm:prSet/>
      <dgm:spPr/>
      <dgm:t>
        <a:bodyPr/>
        <a:lstStyle/>
        <a:p>
          <a:endParaRPr lang="en-US"/>
        </a:p>
      </dgm:t>
    </dgm:pt>
    <dgm:pt modelId="{3DD03C80-13C5-49A7-93FA-177DE3CA2EFE}">
      <dgm:prSet/>
      <dgm:spPr/>
      <dgm:t>
        <a:bodyPr/>
        <a:lstStyle/>
        <a:p>
          <a:r>
            <a:rPr lang="en-US"/>
            <a:t>Other Transportation (Taxi, Uber, etc) </a:t>
          </a:r>
        </a:p>
      </dgm:t>
    </dgm:pt>
    <dgm:pt modelId="{6EECEE2C-F1F1-4CDB-BAB1-C82B176B54B1}" type="parTrans" cxnId="{97DFF433-9B08-4A89-818E-26512195F6DB}">
      <dgm:prSet/>
      <dgm:spPr/>
      <dgm:t>
        <a:bodyPr/>
        <a:lstStyle/>
        <a:p>
          <a:endParaRPr lang="en-US"/>
        </a:p>
      </dgm:t>
    </dgm:pt>
    <dgm:pt modelId="{1989BD58-91C2-442C-B766-1D0B69B3733B}" type="sibTrans" cxnId="{97DFF433-9B08-4A89-818E-26512195F6DB}">
      <dgm:prSet/>
      <dgm:spPr/>
      <dgm:t>
        <a:bodyPr/>
        <a:lstStyle/>
        <a:p>
          <a:endParaRPr lang="en-US"/>
        </a:p>
      </dgm:t>
    </dgm:pt>
    <dgm:pt modelId="{4622EB07-8969-4255-9794-0E3A21D2A6FF}">
      <dgm:prSet/>
      <dgm:spPr/>
      <dgm:t>
        <a:bodyPr/>
        <a:lstStyle/>
        <a:p>
          <a:r>
            <a:rPr lang="en-US"/>
            <a:t>Lodging</a:t>
          </a:r>
        </a:p>
      </dgm:t>
    </dgm:pt>
    <dgm:pt modelId="{E858171D-A752-4394-82EF-E3A9FCC0FC3B}" type="parTrans" cxnId="{4D0E00B0-5285-4554-B92A-27B1C36CC062}">
      <dgm:prSet/>
      <dgm:spPr/>
      <dgm:t>
        <a:bodyPr/>
        <a:lstStyle/>
        <a:p>
          <a:endParaRPr lang="en-US"/>
        </a:p>
      </dgm:t>
    </dgm:pt>
    <dgm:pt modelId="{6ACD66F1-8926-4635-9A76-50597FFD30AB}" type="sibTrans" cxnId="{4D0E00B0-5285-4554-B92A-27B1C36CC062}">
      <dgm:prSet/>
      <dgm:spPr/>
      <dgm:t>
        <a:bodyPr/>
        <a:lstStyle/>
        <a:p>
          <a:endParaRPr lang="en-US"/>
        </a:p>
      </dgm:t>
    </dgm:pt>
    <dgm:pt modelId="{779E72F7-D6C2-415E-8EC9-B34E2AC20633}">
      <dgm:prSet/>
      <dgm:spPr/>
      <dgm:t>
        <a:bodyPr/>
        <a:lstStyle/>
        <a:p>
          <a:r>
            <a:rPr lang="en-US"/>
            <a:t>Meals</a:t>
          </a:r>
        </a:p>
      </dgm:t>
    </dgm:pt>
    <dgm:pt modelId="{4BE4CE69-1B3D-4313-A942-CBD3E40C8066}" type="parTrans" cxnId="{53A32A09-84DF-4803-9EE9-7194EFE6477E}">
      <dgm:prSet/>
      <dgm:spPr/>
      <dgm:t>
        <a:bodyPr/>
        <a:lstStyle/>
        <a:p>
          <a:endParaRPr lang="en-US"/>
        </a:p>
      </dgm:t>
    </dgm:pt>
    <dgm:pt modelId="{AA9CB399-EFF8-4AA0-B146-11032CFE746B}" type="sibTrans" cxnId="{53A32A09-84DF-4803-9EE9-7194EFE6477E}">
      <dgm:prSet/>
      <dgm:spPr/>
      <dgm:t>
        <a:bodyPr/>
        <a:lstStyle/>
        <a:p>
          <a:endParaRPr lang="en-US"/>
        </a:p>
      </dgm:t>
    </dgm:pt>
    <dgm:pt modelId="{1F83462D-2C4E-4405-8222-FC201743B702}">
      <dgm:prSet/>
      <dgm:spPr/>
      <dgm:t>
        <a:bodyPr/>
        <a:lstStyle/>
        <a:p>
          <a:r>
            <a:rPr lang="en-US"/>
            <a:t>Business Office charges (phone, Internet, etc)</a:t>
          </a:r>
        </a:p>
      </dgm:t>
    </dgm:pt>
    <dgm:pt modelId="{D7757558-9269-4C78-BA41-5CD742732719}" type="parTrans" cxnId="{5EA70EB3-0449-4562-A428-262F410A9778}">
      <dgm:prSet/>
      <dgm:spPr/>
      <dgm:t>
        <a:bodyPr/>
        <a:lstStyle/>
        <a:p>
          <a:endParaRPr lang="en-US"/>
        </a:p>
      </dgm:t>
    </dgm:pt>
    <dgm:pt modelId="{333E1AC6-ED32-4334-9002-6A7C6E2EDDF1}" type="sibTrans" cxnId="{5EA70EB3-0449-4562-A428-262F410A9778}">
      <dgm:prSet/>
      <dgm:spPr/>
      <dgm:t>
        <a:bodyPr/>
        <a:lstStyle/>
        <a:p>
          <a:endParaRPr lang="en-US"/>
        </a:p>
      </dgm:t>
    </dgm:pt>
    <dgm:pt modelId="{6CABD198-1214-49F3-B06B-AF5AB2777569}">
      <dgm:prSet/>
      <dgm:spPr/>
      <dgm:t>
        <a:bodyPr/>
        <a:lstStyle/>
        <a:p>
          <a:r>
            <a:rPr lang="en-US"/>
            <a:t>Parking Permits</a:t>
          </a:r>
        </a:p>
      </dgm:t>
    </dgm:pt>
    <dgm:pt modelId="{8A32BEE1-D2E2-4E16-AAE8-74BB4CD74D43}" type="parTrans" cxnId="{BCF8564A-AEC7-4105-8CD5-9A3D6193B0B1}">
      <dgm:prSet/>
      <dgm:spPr/>
      <dgm:t>
        <a:bodyPr/>
        <a:lstStyle/>
        <a:p>
          <a:endParaRPr lang="en-US"/>
        </a:p>
      </dgm:t>
    </dgm:pt>
    <dgm:pt modelId="{AE75229E-786E-4B1E-BEBC-A47315EFD35C}" type="sibTrans" cxnId="{BCF8564A-AEC7-4105-8CD5-9A3D6193B0B1}">
      <dgm:prSet/>
      <dgm:spPr/>
      <dgm:t>
        <a:bodyPr/>
        <a:lstStyle/>
        <a:p>
          <a:endParaRPr lang="en-US"/>
        </a:p>
      </dgm:t>
    </dgm:pt>
    <dgm:pt modelId="{C5EDE0FC-A6FF-4BCA-8E5B-BBFBEFB0E3AE}">
      <dgm:prSet/>
      <dgm:spPr/>
      <dgm:t>
        <a:bodyPr/>
        <a:lstStyle/>
        <a:p>
          <a:r>
            <a:rPr lang="en-US"/>
            <a:t>Conference &amp; Registration Fees</a:t>
          </a:r>
        </a:p>
      </dgm:t>
    </dgm:pt>
    <dgm:pt modelId="{2729AC24-5345-411B-A513-413608094116}" type="parTrans" cxnId="{3037CC4F-E3CF-4366-AC90-78175430B2B8}">
      <dgm:prSet/>
      <dgm:spPr/>
      <dgm:t>
        <a:bodyPr/>
        <a:lstStyle/>
        <a:p>
          <a:endParaRPr lang="en-US"/>
        </a:p>
      </dgm:t>
    </dgm:pt>
    <dgm:pt modelId="{7B158CAD-73D6-429F-9883-6E8E986341D8}" type="sibTrans" cxnId="{3037CC4F-E3CF-4366-AC90-78175430B2B8}">
      <dgm:prSet/>
      <dgm:spPr/>
      <dgm:t>
        <a:bodyPr/>
        <a:lstStyle/>
        <a:p>
          <a:endParaRPr lang="en-US"/>
        </a:p>
      </dgm:t>
    </dgm:pt>
    <dgm:pt modelId="{03373A10-9CD6-4442-B887-8921BC4116E1}">
      <dgm:prSet/>
      <dgm:spPr/>
      <dgm:t>
        <a:bodyPr/>
        <a:lstStyle/>
        <a:p>
          <a:r>
            <a:rPr lang="en-US"/>
            <a:t>Other</a:t>
          </a:r>
        </a:p>
      </dgm:t>
    </dgm:pt>
    <dgm:pt modelId="{28D61EC5-4201-46C4-B5C8-249CD42C41C6}" type="parTrans" cxnId="{2BD9434F-8A62-42A7-9112-68D9B17BB394}">
      <dgm:prSet/>
      <dgm:spPr/>
      <dgm:t>
        <a:bodyPr/>
        <a:lstStyle/>
        <a:p>
          <a:endParaRPr lang="en-US"/>
        </a:p>
      </dgm:t>
    </dgm:pt>
    <dgm:pt modelId="{5EB42F27-031A-431D-8C81-68118F5959BD}" type="sibTrans" cxnId="{2BD9434F-8A62-42A7-9112-68D9B17BB394}">
      <dgm:prSet/>
      <dgm:spPr/>
      <dgm:t>
        <a:bodyPr/>
        <a:lstStyle/>
        <a:p>
          <a:endParaRPr lang="en-US"/>
        </a:p>
      </dgm:t>
    </dgm:pt>
    <dgm:pt modelId="{37581285-296E-4861-9890-CC4AFCF01547}" type="pres">
      <dgm:prSet presAssocID="{C70C7F76-E0DE-4127-BF04-DBE1EA3F1D66}" presName="diagram" presStyleCnt="0">
        <dgm:presLayoutVars>
          <dgm:dir/>
          <dgm:resizeHandles val="exact"/>
        </dgm:presLayoutVars>
      </dgm:prSet>
      <dgm:spPr/>
    </dgm:pt>
    <dgm:pt modelId="{52F7D72D-263D-481D-A4E3-FAAE27030928}" type="pres">
      <dgm:prSet presAssocID="{25AA71E0-8E07-4625-820A-047F0E0AB37B}" presName="node" presStyleLbl="node1" presStyleIdx="0" presStyleCnt="11">
        <dgm:presLayoutVars>
          <dgm:bulletEnabled val="1"/>
        </dgm:presLayoutVars>
      </dgm:prSet>
      <dgm:spPr/>
    </dgm:pt>
    <dgm:pt modelId="{A3039E6B-567D-4E86-9089-C62066D216A4}" type="pres">
      <dgm:prSet presAssocID="{9715544B-78BE-4138-8423-D38D6FE93546}" presName="sibTrans" presStyleCnt="0"/>
      <dgm:spPr/>
    </dgm:pt>
    <dgm:pt modelId="{DB4F103E-E716-4AF8-85EE-DA5F3A0D22B9}" type="pres">
      <dgm:prSet presAssocID="{23723B72-07A0-4285-838D-46D57D4DAD65}" presName="node" presStyleLbl="node1" presStyleIdx="1" presStyleCnt="11">
        <dgm:presLayoutVars>
          <dgm:bulletEnabled val="1"/>
        </dgm:presLayoutVars>
      </dgm:prSet>
      <dgm:spPr/>
    </dgm:pt>
    <dgm:pt modelId="{DF300E34-4978-4479-B4F4-B705E8D34C6D}" type="pres">
      <dgm:prSet presAssocID="{7734D439-A235-406B-9C3F-2FED5CB2EB05}" presName="sibTrans" presStyleCnt="0"/>
      <dgm:spPr/>
    </dgm:pt>
    <dgm:pt modelId="{B68F5601-D1FA-4558-9232-A26EB45C7202}" type="pres">
      <dgm:prSet presAssocID="{61F0129E-0BAB-4976-92D8-B36B52C8F782}" presName="node" presStyleLbl="node1" presStyleIdx="2" presStyleCnt="11">
        <dgm:presLayoutVars>
          <dgm:bulletEnabled val="1"/>
        </dgm:presLayoutVars>
      </dgm:prSet>
      <dgm:spPr/>
    </dgm:pt>
    <dgm:pt modelId="{D903DA23-C520-44BD-A90A-EF65F2300870}" type="pres">
      <dgm:prSet presAssocID="{17489E45-584B-4DAF-9F83-EAC5EEF485C5}" presName="sibTrans" presStyleCnt="0"/>
      <dgm:spPr/>
    </dgm:pt>
    <dgm:pt modelId="{A7C25704-F702-43FA-9ED6-8EC1BF72AF26}" type="pres">
      <dgm:prSet presAssocID="{90CB624E-3E7B-434B-A3C5-55F15B1732CC}" presName="node" presStyleLbl="node1" presStyleIdx="3" presStyleCnt="11">
        <dgm:presLayoutVars>
          <dgm:bulletEnabled val="1"/>
        </dgm:presLayoutVars>
      </dgm:prSet>
      <dgm:spPr/>
    </dgm:pt>
    <dgm:pt modelId="{3291B8D7-1FD2-4CBD-8A42-207762392799}" type="pres">
      <dgm:prSet presAssocID="{553B067C-E00B-4854-9382-2F77A5C3C5FE}" presName="sibTrans" presStyleCnt="0"/>
      <dgm:spPr/>
    </dgm:pt>
    <dgm:pt modelId="{973F739F-58A2-4ED8-9F6B-F3A08EF1E404}" type="pres">
      <dgm:prSet presAssocID="{3DD03C80-13C5-49A7-93FA-177DE3CA2EFE}" presName="node" presStyleLbl="node1" presStyleIdx="4" presStyleCnt="11">
        <dgm:presLayoutVars>
          <dgm:bulletEnabled val="1"/>
        </dgm:presLayoutVars>
      </dgm:prSet>
      <dgm:spPr/>
    </dgm:pt>
    <dgm:pt modelId="{96F146DB-22F7-49C0-8677-3F951B45DDED}" type="pres">
      <dgm:prSet presAssocID="{1989BD58-91C2-442C-B766-1D0B69B3733B}" presName="sibTrans" presStyleCnt="0"/>
      <dgm:spPr/>
    </dgm:pt>
    <dgm:pt modelId="{29FF8940-A762-4C58-B54E-CC35F90D4166}" type="pres">
      <dgm:prSet presAssocID="{4622EB07-8969-4255-9794-0E3A21D2A6FF}" presName="node" presStyleLbl="node1" presStyleIdx="5" presStyleCnt="11">
        <dgm:presLayoutVars>
          <dgm:bulletEnabled val="1"/>
        </dgm:presLayoutVars>
      </dgm:prSet>
      <dgm:spPr/>
    </dgm:pt>
    <dgm:pt modelId="{E112101A-A98E-4951-AB54-365E3AD76925}" type="pres">
      <dgm:prSet presAssocID="{6ACD66F1-8926-4635-9A76-50597FFD30AB}" presName="sibTrans" presStyleCnt="0"/>
      <dgm:spPr/>
    </dgm:pt>
    <dgm:pt modelId="{1A53E520-9007-47FE-9898-D7A59597400D}" type="pres">
      <dgm:prSet presAssocID="{779E72F7-D6C2-415E-8EC9-B34E2AC20633}" presName="node" presStyleLbl="node1" presStyleIdx="6" presStyleCnt="11">
        <dgm:presLayoutVars>
          <dgm:bulletEnabled val="1"/>
        </dgm:presLayoutVars>
      </dgm:prSet>
      <dgm:spPr/>
    </dgm:pt>
    <dgm:pt modelId="{D7D93111-9F69-432D-A90F-ACD3766A99C7}" type="pres">
      <dgm:prSet presAssocID="{AA9CB399-EFF8-4AA0-B146-11032CFE746B}" presName="sibTrans" presStyleCnt="0"/>
      <dgm:spPr/>
    </dgm:pt>
    <dgm:pt modelId="{AF3FD203-4BC9-40A4-9AC4-5185F879A96F}" type="pres">
      <dgm:prSet presAssocID="{1F83462D-2C4E-4405-8222-FC201743B702}" presName="node" presStyleLbl="node1" presStyleIdx="7" presStyleCnt="11">
        <dgm:presLayoutVars>
          <dgm:bulletEnabled val="1"/>
        </dgm:presLayoutVars>
      </dgm:prSet>
      <dgm:spPr/>
    </dgm:pt>
    <dgm:pt modelId="{6176F441-6B4B-4713-9FBF-A22DF4F97B51}" type="pres">
      <dgm:prSet presAssocID="{333E1AC6-ED32-4334-9002-6A7C6E2EDDF1}" presName="sibTrans" presStyleCnt="0"/>
      <dgm:spPr/>
    </dgm:pt>
    <dgm:pt modelId="{3E35D9E5-AF19-4AAD-9B18-AE925BE443EC}" type="pres">
      <dgm:prSet presAssocID="{6CABD198-1214-49F3-B06B-AF5AB2777569}" presName="node" presStyleLbl="node1" presStyleIdx="8" presStyleCnt="11">
        <dgm:presLayoutVars>
          <dgm:bulletEnabled val="1"/>
        </dgm:presLayoutVars>
      </dgm:prSet>
      <dgm:spPr/>
    </dgm:pt>
    <dgm:pt modelId="{F8484781-1FB8-49CC-866A-1A65C2354324}" type="pres">
      <dgm:prSet presAssocID="{AE75229E-786E-4B1E-BEBC-A47315EFD35C}" presName="sibTrans" presStyleCnt="0"/>
      <dgm:spPr/>
    </dgm:pt>
    <dgm:pt modelId="{0065C55E-A12E-4EC8-94A4-655C8D8D0B4C}" type="pres">
      <dgm:prSet presAssocID="{C5EDE0FC-A6FF-4BCA-8E5B-BBFBEFB0E3AE}" presName="node" presStyleLbl="node1" presStyleIdx="9" presStyleCnt="11">
        <dgm:presLayoutVars>
          <dgm:bulletEnabled val="1"/>
        </dgm:presLayoutVars>
      </dgm:prSet>
      <dgm:spPr/>
    </dgm:pt>
    <dgm:pt modelId="{7FA35E1C-43E6-46C9-92A1-A66AF3D07C4F}" type="pres">
      <dgm:prSet presAssocID="{7B158CAD-73D6-429F-9883-6E8E986341D8}" presName="sibTrans" presStyleCnt="0"/>
      <dgm:spPr/>
    </dgm:pt>
    <dgm:pt modelId="{47C81AD4-A68A-4B81-868F-ED3C9E98DD51}" type="pres">
      <dgm:prSet presAssocID="{03373A10-9CD6-4442-B887-8921BC4116E1}" presName="node" presStyleLbl="node1" presStyleIdx="10" presStyleCnt="11">
        <dgm:presLayoutVars>
          <dgm:bulletEnabled val="1"/>
        </dgm:presLayoutVars>
      </dgm:prSet>
      <dgm:spPr/>
    </dgm:pt>
  </dgm:ptLst>
  <dgm:cxnLst>
    <dgm:cxn modelId="{53A32A09-84DF-4803-9EE9-7194EFE6477E}" srcId="{C70C7F76-E0DE-4127-BF04-DBE1EA3F1D66}" destId="{779E72F7-D6C2-415E-8EC9-B34E2AC20633}" srcOrd="6" destOrd="0" parTransId="{4BE4CE69-1B3D-4313-A942-CBD3E40C8066}" sibTransId="{AA9CB399-EFF8-4AA0-B146-11032CFE746B}"/>
    <dgm:cxn modelId="{17A4D80D-7158-4973-8AB5-FE8BF676CAD4}" type="presOf" srcId="{23723B72-07A0-4285-838D-46D57D4DAD65}" destId="{DB4F103E-E716-4AF8-85EE-DA5F3A0D22B9}" srcOrd="0" destOrd="0" presId="urn:microsoft.com/office/officeart/2005/8/layout/default"/>
    <dgm:cxn modelId="{600ADE12-FA07-41A2-9AF8-9FC9525A98C4}" srcId="{C70C7F76-E0DE-4127-BF04-DBE1EA3F1D66}" destId="{25AA71E0-8E07-4625-820A-047F0E0AB37B}" srcOrd="0" destOrd="0" parTransId="{E22F36AF-8989-40B8-90BE-1B9083F23B1F}" sibTransId="{9715544B-78BE-4138-8423-D38D6FE93546}"/>
    <dgm:cxn modelId="{5020322E-B568-430A-84A7-290262668485}" type="presOf" srcId="{C5EDE0FC-A6FF-4BCA-8E5B-BBFBEFB0E3AE}" destId="{0065C55E-A12E-4EC8-94A4-655C8D8D0B4C}" srcOrd="0" destOrd="0" presId="urn:microsoft.com/office/officeart/2005/8/layout/default"/>
    <dgm:cxn modelId="{97DFF433-9B08-4A89-818E-26512195F6DB}" srcId="{C70C7F76-E0DE-4127-BF04-DBE1EA3F1D66}" destId="{3DD03C80-13C5-49A7-93FA-177DE3CA2EFE}" srcOrd="4" destOrd="0" parTransId="{6EECEE2C-F1F1-4CDB-BAB1-C82B176B54B1}" sibTransId="{1989BD58-91C2-442C-B766-1D0B69B3733B}"/>
    <dgm:cxn modelId="{CF83E05B-89B5-490B-8AFB-882CCF91BC1C}" type="presOf" srcId="{779E72F7-D6C2-415E-8EC9-B34E2AC20633}" destId="{1A53E520-9007-47FE-9898-D7A59597400D}" srcOrd="0" destOrd="0" presId="urn:microsoft.com/office/officeart/2005/8/layout/default"/>
    <dgm:cxn modelId="{B0890464-7CDC-44F4-BF06-66723F4D0CE4}" type="presOf" srcId="{25AA71E0-8E07-4625-820A-047F0E0AB37B}" destId="{52F7D72D-263D-481D-A4E3-FAAE27030928}" srcOrd="0" destOrd="0" presId="urn:microsoft.com/office/officeart/2005/8/layout/default"/>
    <dgm:cxn modelId="{BCF8564A-AEC7-4105-8CD5-9A3D6193B0B1}" srcId="{C70C7F76-E0DE-4127-BF04-DBE1EA3F1D66}" destId="{6CABD198-1214-49F3-B06B-AF5AB2777569}" srcOrd="8" destOrd="0" parTransId="{8A32BEE1-D2E2-4E16-AAE8-74BB4CD74D43}" sibTransId="{AE75229E-786E-4B1E-BEBC-A47315EFD35C}"/>
    <dgm:cxn modelId="{2BD9434F-8A62-42A7-9112-68D9B17BB394}" srcId="{C70C7F76-E0DE-4127-BF04-DBE1EA3F1D66}" destId="{03373A10-9CD6-4442-B887-8921BC4116E1}" srcOrd="10" destOrd="0" parTransId="{28D61EC5-4201-46C4-B5C8-249CD42C41C6}" sibTransId="{5EB42F27-031A-431D-8C81-68118F5959BD}"/>
    <dgm:cxn modelId="{3037CC4F-E3CF-4366-AC90-78175430B2B8}" srcId="{C70C7F76-E0DE-4127-BF04-DBE1EA3F1D66}" destId="{C5EDE0FC-A6FF-4BCA-8E5B-BBFBEFB0E3AE}" srcOrd="9" destOrd="0" parTransId="{2729AC24-5345-411B-A513-413608094116}" sibTransId="{7B158CAD-73D6-429F-9883-6E8E986341D8}"/>
    <dgm:cxn modelId="{7DA40054-9FD9-4F7F-8DFB-FC76F7F2D5C8}" srcId="{C70C7F76-E0DE-4127-BF04-DBE1EA3F1D66}" destId="{23723B72-07A0-4285-838D-46D57D4DAD65}" srcOrd="1" destOrd="0" parTransId="{B63976B1-0144-48D4-90CD-C659ABF19AA9}" sibTransId="{7734D439-A235-406B-9C3F-2FED5CB2EB05}"/>
    <dgm:cxn modelId="{98136859-30E4-436B-83C0-96A6FFAA3769}" type="presOf" srcId="{90CB624E-3E7B-434B-A3C5-55F15B1732CC}" destId="{A7C25704-F702-43FA-9ED6-8EC1BF72AF26}" srcOrd="0" destOrd="0" presId="urn:microsoft.com/office/officeart/2005/8/layout/default"/>
    <dgm:cxn modelId="{C767E482-ABEC-47AF-96F0-8FF26DB0890A}" srcId="{C70C7F76-E0DE-4127-BF04-DBE1EA3F1D66}" destId="{90CB624E-3E7B-434B-A3C5-55F15B1732CC}" srcOrd="3" destOrd="0" parTransId="{49622D61-75AC-443D-8D98-BDB5573B1D34}" sibTransId="{553B067C-E00B-4854-9382-2F77A5C3C5FE}"/>
    <dgm:cxn modelId="{7B363198-B2A1-4662-AB15-7F710AA03497}" srcId="{C70C7F76-E0DE-4127-BF04-DBE1EA3F1D66}" destId="{61F0129E-0BAB-4976-92D8-B36B52C8F782}" srcOrd="2" destOrd="0" parTransId="{31A7784F-CF5F-488E-8407-5408E578238B}" sibTransId="{17489E45-584B-4DAF-9F83-EAC5EEF485C5}"/>
    <dgm:cxn modelId="{A27AD49E-90CF-4D28-B806-3FA277E12118}" type="presOf" srcId="{C70C7F76-E0DE-4127-BF04-DBE1EA3F1D66}" destId="{37581285-296E-4861-9890-CC4AFCF01547}" srcOrd="0" destOrd="0" presId="urn:microsoft.com/office/officeart/2005/8/layout/default"/>
    <dgm:cxn modelId="{C92639A2-4CBD-4066-B255-B53A26E42EF9}" type="presOf" srcId="{4622EB07-8969-4255-9794-0E3A21D2A6FF}" destId="{29FF8940-A762-4C58-B54E-CC35F90D4166}" srcOrd="0" destOrd="0" presId="urn:microsoft.com/office/officeart/2005/8/layout/default"/>
    <dgm:cxn modelId="{6E9C3DAC-E5C6-4E3D-AEB9-F1FCC5899C39}" type="presOf" srcId="{1F83462D-2C4E-4405-8222-FC201743B702}" destId="{AF3FD203-4BC9-40A4-9AC4-5185F879A96F}" srcOrd="0" destOrd="0" presId="urn:microsoft.com/office/officeart/2005/8/layout/default"/>
    <dgm:cxn modelId="{4D0E00B0-5285-4554-B92A-27B1C36CC062}" srcId="{C70C7F76-E0DE-4127-BF04-DBE1EA3F1D66}" destId="{4622EB07-8969-4255-9794-0E3A21D2A6FF}" srcOrd="5" destOrd="0" parTransId="{E858171D-A752-4394-82EF-E3A9FCC0FC3B}" sibTransId="{6ACD66F1-8926-4635-9A76-50597FFD30AB}"/>
    <dgm:cxn modelId="{87A1E2B1-0184-4A01-82A5-00861A65715B}" type="presOf" srcId="{61F0129E-0BAB-4976-92D8-B36B52C8F782}" destId="{B68F5601-D1FA-4558-9232-A26EB45C7202}" srcOrd="0" destOrd="0" presId="urn:microsoft.com/office/officeart/2005/8/layout/default"/>
    <dgm:cxn modelId="{5EA70EB3-0449-4562-A428-262F410A9778}" srcId="{C70C7F76-E0DE-4127-BF04-DBE1EA3F1D66}" destId="{1F83462D-2C4E-4405-8222-FC201743B702}" srcOrd="7" destOrd="0" parTransId="{D7757558-9269-4C78-BA41-5CD742732719}" sibTransId="{333E1AC6-ED32-4334-9002-6A7C6E2EDDF1}"/>
    <dgm:cxn modelId="{F4EE7EDE-E7F0-45CD-A158-2B7CA04A6670}" type="presOf" srcId="{6CABD198-1214-49F3-B06B-AF5AB2777569}" destId="{3E35D9E5-AF19-4AAD-9B18-AE925BE443EC}" srcOrd="0" destOrd="0" presId="urn:microsoft.com/office/officeart/2005/8/layout/default"/>
    <dgm:cxn modelId="{281DBFF0-D205-45D3-BFFA-541BC4C30D7E}" type="presOf" srcId="{3DD03C80-13C5-49A7-93FA-177DE3CA2EFE}" destId="{973F739F-58A2-4ED8-9F6B-F3A08EF1E404}" srcOrd="0" destOrd="0" presId="urn:microsoft.com/office/officeart/2005/8/layout/default"/>
    <dgm:cxn modelId="{F75BEFF8-1D53-4600-B0A4-659AE44B4293}" type="presOf" srcId="{03373A10-9CD6-4442-B887-8921BC4116E1}" destId="{47C81AD4-A68A-4B81-868F-ED3C9E98DD51}" srcOrd="0" destOrd="0" presId="urn:microsoft.com/office/officeart/2005/8/layout/default"/>
    <dgm:cxn modelId="{6070DB06-8A14-432F-B2A9-5B06C1DC51B4}" type="presParOf" srcId="{37581285-296E-4861-9890-CC4AFCF01547}" destId="{52F7D72D-263D-481D-A4E3-FAAE27030928}" srcOrd="0" destOrd="0" presId="urn:microsoft.com/office/officeart/2005/8/layout/default"/>
    <dgm:cxn modelId="{80645007-89A6-4007-A240-B55E401A8315}" type="presParOf" srcId="{37581285-296E-4861-9890-CC4AFCF01547}" destId="{A3039E6B-567D-4E86-9089-C62066D216A4}" srcOrd="1" destOrd="0" presId="urn:microsoft.com/office/officeart/2005/8/layout/default"/>
    <dgm:cxn modelId="{D3F4790F-2C14-4F71-B6A0-95DAD97594D8}" type="presParOf" srcId="{37581285-296E-4861-9890-CC4AFCF01547}" destId="{DB4F103E-E716-4AF8-85EE-DA5F3A0D22B9}" srcOrd="2" destOrd="0" presId="urn:microsoft.com/office/officeart/2005/8/layout/default"/>
    <dgm:cxn modelId="{97C23BEC-7ABC-47F6-8C24-338CC4A5BF87}" type="presParOf" srcId="{37581285-296E-4861-9890-CC4AFCF01547}" destId="{DF300E34-4978-4479-B4F4-B705E8D34C6D}" srcOrd="3" destOrd="0" presId="urn:microsoft.com/office/officeart/2005/8/layout/default"/>
    <dgm:cxn modelId="{357BB253-66AE-4B43-A950-57FC303B4880}" type="presParOf" srcId="{37581285-296E-4861-9890-CC4AFCF01547}" destId="{B68F5601-D1FA-4558-9232-A26EB45C7202}" srcOrd="4" destOrd="0" presId="urn:microsoft.com/office/officeart/2005/8/layout/default"/>
    <dgm:cxn modelId="{A6567323-1EA7-47E6-A4B8-AFA5746DF95F}" type="presParOf" srcId="{37581285-296E-4861-9890-CC4AFCF01547}" destId="{D903DA23-C520-44BD-A90A-EF65F2300870}" srcOrd="5" destOrd="0" presId="urn:microsoft.com/office/officeart/2005/8/layout/default"/>
    <dgm:cxn modelId="{34ED699C-4964-4B5B-94B1-A1EFA20255DE}" type="presParOf" srcId="{37581285-296E-4861-9890-CC4AFCF01547}" destId="{A7C25704-F702-43FA-9ED6-8EC1BF72AF26}" srcOrd="6" destOrd="0" presId="urn:microsoft.com/office/officeart/2005/8/layout/default"/>
    <dgm:cxn modelId="{C096358B-9ECC-4730-AC9B-FC4D3E948A34}" type="presParOf" srcId="{37581285-296E-4861-9890-CC4AFCF01547}" destId="{3291B8D7-1FD2-4CBD-8A42-207762392799}" srcOrd="7" destOrd="0" presId="urn:microsoft.com/office/officeart/2005/8/layout/default"/>
    <dgm:cxn modelId="{99BAAB81-98E2-44F5-AAF9-67DF3F54BA80}" type="presParOf" srcId="{37581285-296E-4861-9890-CC4AFCF01547}" destId="{973F739F-58A2-4ED8-9F6B-F3A08EF1E404}" srcOrd="8" destOrd="0" presId="urn:microsoft.com/office/officeart/2005/8/layout/default"/>
    <dgm:cxn modelId="{BED52CF4-3AB4-4821-A1B1-D0D7E2D4F9E6}" type="presParOf" srcId="{37581285-296E-4861-9890-CC4AFCF01547}" destId="{96F146DB-22F7-49C0-8677-3F951B45DDED}" srcOrd="9" destOrd="0" presId="urn:microsoft.com/office/officeart/2005/8/layout/default"/>
    <dgm:cxn modelId="{2408FD07-CB92-43DD-A9D9-79BF5C03BDAF}" type="presParOf" srcId="{37581285-296E-4861-9890-CC4AFCF01547}" destId="{29FF8940-A762-4C58-B54E-CC35F90D4166}" srcOrd="10" destOrd="0" presId="urn:microsoft.com/office/officeart/2005/8/layout/default"/>
    <dgm:cxn modelId="{4477D7B9-913B-460E-97C9-F75858E25E45}" type="presParOf" srcId="{37581285-296E-4861-9890-CC4AFCF01547}" destId="{E112101A-A98E-4951-AB54-365E3AD76925}" srcOrd="11" destOrd="0" presId="urn:microsoft.com/office/officeart/2005/8/layout/default"/>
    <dgm:cxn modelId="{DBC721BB-B915-44FD-AC97-6ED30ED9348E}" type="presParOf" srcId="{37581285-296E-4861-9890-CC4AFCF01547}" destId="{1A53E520-9007-47FE-9898-D7A59597400D}" srcOrd="12" destOrd="0" presId="urn:microsoft.com/office/officeart/2005/8/layout/default"/>
    <dgm:cxn modelId="{0C211350-1F62-4FD8-B5D7-81C27D30F5DB}" type="presParOf" srcId="{37581285-296E-4861-9890-CC4AFCF01547}" destId="{D7D93111-9F69-432D-A90F-ACD3766A99C7}" srcOrd="13" destOrd="0" presId="urn:microsoft.com/office/officeart/2005/8/layout/default"/>
    <dgm:cxn modelId="{E64F4D8C-7A83-4917-A594-992BA369837F}" type="presParOf" srcId="{37581285-296E-4861-9890-CC4AFCF01547}" destId="{AF3FD203-4BC9-40A4-9AC4-5185F879A96F}" srcOrd="14" destOrd="0" presId="urn:microsoft.com/office/officeart/2005/8/layout/default"/>
    <dgm:cxn modelId="{066FF0A0-7390-4E96-96A7-36370246C057}" type="presParOf" srcId="{37581285-296E-4861-9890-CC4AFCF01547}" destId="{6176F441-6B4B-4713-9FBF-A22DF4F97B51}" srcOrd="15" destOrd="0" presId="urn:microsoft.com/office/officeart/2005/8/layout/default"/>
    <dgm:cxn modelId="{B9A44AB0-7076-4B0A-AAAA-BDD1385BA198}" type="presParOf" srcId="{37581285-296E-4861-9890-CC4AFCF01547}" destId="{3E35D9E5-AF19-4AAD-9B18-AE925BE443EC}" srcOrd="16" destOrd="0" presId="urn:microsoft.com/office/officeart/2005/8/layout/default"/>
    <dgm:cxn modelId="{7E3D2676-88B5-4309-AE65-4B3D2C7D1755}" type="presParOf" srcId="{37581285-296E-4861-9890-CC4AFCF01547}" destId="{F8484781-1FB8-49CC-866A-1A65C2354324}" srcOrd="17" destOrd="0" presId="urn:microsoft.com/office/officeart/2005/8/layout/default"/>
    <dgm:cxn modelId="{E8728968-223D-431F-9D3B-93BD6B5A77D8}" type="presParOf" srcId="{37581285-296E-4861-9890-CC4AFCF01547}" destId="{0065C55E-A12E-4EC8-94A4-655C8D8D0B4C}" srcOrd="18" destOrd="0" presId="urn:microsoft.com/office/officeart/2005/8/layout/default"/>
    <dgm:cxn modelId="{83171CC1-CDCB-4A82-81A5-FEA763C5F64C}" type="presParOf" srcId="{37581285-296E-4861-9890-CC4AFCF01547}" destId="{7FA35E1C-43E6-46C9-92A1-A66AF3D07C4F}" srcOrd="19" destOrd="0" presId="urn:microsoft.com/office/officeart/2005/8/layout/default"/>
    <dgm:cxn modelId="{0A8167F7-FDAC-4351-AA5A-E442327B29BE}" type="presParOf" srcId="{37581285-296E-4861-9890-CC4AFCF01547}" destId="{47C81AD4-A68A-4B81-868F-ED3C9E98DD51}"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7D72D-263D-481D-A4E3-FAAE27030928}">
      <dsp:nvSpPr>
        <dsp:cNvPr id="0" name=""/>
        <dsp:cNvSpPr/>
      </dsp:nvSpPr>
      <dsp:spPr>
        <a:xfrm>
          <a:off x="767449" y="1648"/>
          <a:ext cx="2097026" cy="12582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Airfare </a:t>
          </a:r>
        </a:p>
      </dsp:txBody>
      <dsp:txXfrm>
        <a:off x="767449" y="1648"/>
        <a:ext cx="2097026" cy="1258215"/>
      </dsp:txXfrm>
    </dsp:sp>
    <dsp:sp modelId="{DB4F103E-E716-4AF8-85EE-DA5F3A0D22B9}">
      <dsp:nvSpPr>
        <dsp:cNvPr id="0" name=""/>
        <dsp:cNvSpPr/>
      </dsp:nvSpPr>
      <dsp:spPr>
        <a:xfrm>
          <a:off x="3074178" y="1648"/>
          <a:ext cx="2097026" cy="1258215"/>
        </a:xfrm>
        <a:prstGeom prst="rect">
          <a:avLst/>
        </a:prstGeom>
        <a:solidFill>
          <a:schemeClr val="accent2">
            <a:hueOff val="187603"/>
            <a:satOff val="3418"/>
            <a:lumOff val="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Baggage Fees</a:t>
          </a:r>
        </a:p>
      </dsp:txBody>
      <dsp:txXfrm>
        <a:off x="3074178" y="1648"/>
        <a:ext cx="2097026" cy="1258215"/>
      </dsp:txXfrm>
    </dsp:sp>
    <dsp:sp modelId="{B68F5601-D1FA-4558-9232-A26EB45C7202}">
      <dsp:nvSpPr>
        <dsp:cNvPr id="0" name=""/>
        <dsp:cNvSpPr/>
      </dsp:nvSpPr>
      <dsp:spPr>
        <a:xfrm>
          <a:off x="5380907" y="1648"/>
          <a:ext cx="2097026" cy="1258215"/>
        </a:xfrm>
        <a:prstGeom prst="rect">
          <a:avLst/>
        </a:prstGeom>
        <a:solidFill>
          <a:schemeClr val="accent2">
            <a:hueOff val="375206"/>
            <a:satOff val="6836"/>
            <a:lumOff val="1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Rail Travel </a:t>
          </a:r>
        </a:p>
      </dsp:txBody>
      <dsp:txXfrm>
        <a:off x="5380907" y="1648"/>
        <a:ext cx="2097026" cy="1258215"/>
      </dsp:txXfrm>
    </dsp:sp>
    <dsp:sp modelId="{A7C25704-F702-43FA-9ED6-8EC1BF72AF26}">
      <dsp:nvSpPr>
        <dsp:cNvPr id="0" name=""/>
        <dsp:cNvSpPr/>
      </dsp:nvSpPr>
      <dsp:spPr>
        <a:xfrm>
          <a:off x="7687636" y="1648"/>
          <a:ext cx="2097026" cy="1258215"/>
        </a:xfrm>
        <a:prstGeom prst="rect">
          <a:avLst/>
        </a:prstGeom>
        <a:solidFill>
          <a:schemeClr val="accent2">
            <a:hueOff val="562809"/>
            <a:satOff val="10254"/>
            <a:lumOff val="2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Car Rental</a:t>
          </a:r>
        </a:p>
        <a:p>
          <a:pPr marL="0" lvl="0" indent="0" algn="ctr" defTabSz="800100">
            <a:lnSpc>
              <a:spcPct val="90000"/>
            </a:lnSpc>
            <a:spcBef>
              <a:spcPct val="0"/>
            </a:spcBef>
            <a:spcAft>
              <a:spcPct val="35000"/>
            </a:spcAft>
            <a:buNone/>
          </a:pPr>
          <a:r>
            <a:rPr lang="en-US" sz="1800" kern="1200" dirty="0"/>
            <a:t>(</a:t>
          </a:r>
          <a:r>
            <a:rPr lang="en-US" sz="1200" kern="1200" dirty="0"/>
            <a:t>Needs Justification and prior approval)</a:t>
          </a:r>
        </a:p>
      </dsp:txBody>
      <dsp:txXfrm>
        <a:off x="7687636" y="1648"/>
        <a:ext cx="2097026" cy="1258215"/>
      </dsp:txXfrm>
    </dsp:sp>
    <dsp:sp modelId="{973F739F-58A2-4ED8-9F6B-F3A08EF1E404}">
      <dsp:nvSpPr>
        <dsp:cNvPr id="0" name=""/>
        <dsp:cNvSpPr/>
      </dsp:nvSpPr>
      <dsp:spPr>
        <a:xfrm>
          <a:off x="767449" y="1469567"/>
          <a:ext cx="2097026" cy="1258215"/>
        </a:xfrm>
        <a:prstGeom prst="rect">
          <a:avLst/>
        </a:prstGeom>
        <a:solidFill>
          <a:schemeClr val="accent2">
            <a:hueOff val="750412"/>
            <a:satOff val="13672"/>
            <a:lumOff val="2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Other Transportation (Taxi, Uber, etc) </a:t>
          </a:r>
        </a:p>
      </dsp:txBody>
      <dsp:txXfrm>
        <a:off x="767449" y="1469567"/>
        <a:ext cx="2097026" cy="1258215"/>
      </dsp:txXfrm>
    </dsp:sp>
    <dsp:sp modelId="{29FF8940-A762-4C58-B54E-CC35F90D4166}">
      <dsp:nvSpPr>
        <dsp:cNvPr id="0" name=""/>
        <dsp:cNvSpPr/>
      </dsp:nvSpPr>
      <dsp:spPr>
        <a:xfrm>
          <a:off x="3074178" y="1469567"/>
          <a:ext cx="2097026" cy="1258215"/>
        </a:xfrm>
        <a:prstGeom prst="rect">
          <a:avLst/>
        </a:prstGeom>
        <a:solidFill>
          <a:schemeClr val="accent2">
            <a:hueOff val="938015"/>
            <a:satOff val="17090"/>
            <a:lumOff val="3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Lodging</a:t>
          </a:r>
        </a:p>
      </dsp:txBody>
      <dsp:txXfrm>
        <a:off x="3074178" y="1469567"/>
        <a:ext cx="2097026" cy="1258215"/>
      </dsp:txXfrm>
    </dsp:sp>
    <dsp:sp modelId="{1A53E520-9007-47FE-9898-D7A59597400D}">
      <dsp:nvSpPr>
        <dsp:cNvPr id="0" name=""/>
        <dsp:cNvSpPr/>
      </dsp:nvSpPr>
      <dsp:spPr>
        <a:xfrm>
          <a:off x="5380907" y="1469567"/>
          <a:ext cx="2097026" cy="1258215"/>
        </a:xfrm>
        <a:prstGeom prst="rect">
          <a:avLst/>
        </a:prstGeom>
        <a:solidFill>
          <a:schemeClr val="accent2">
            <a:hueOff val="1125619"/>
            <a:satOff val="20508"/>
            <a:lumOff val="4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Meals</a:t>
          </a:r>
        </a:p>
      </dsp:txBody>
      <dsp:txXfrm>
        <a:off x="5380907" y="1469567"/>
        <a:ext cx="2097026" cy="1258215"/>
      </dsp:txXfrm>
    </dsp:sp>
    <dsp:sp modelId="{AF3FD203-4BC9-40A4-9AC4-5185F879A96F}">
      <dsp:nvSpPr>
        <dsp:cNvPr id="0" name=""/>
        <dsp:cNvSpPr/>
      </dsp:nvSpPr>
      <dsp:spPr>
        <a:xfrm>
          <a:off x="7687636" y="1469567"/>
          <a:ext cx="2097026" cy="1258215"/>
        </a:xfrm>
        <a:prstGeom prst="rect">
          <a:avLst/>
        </a:prstGeom>
        <a:solidFill>
          <a:schemeClr val="accent2">
            <a:hueOff val="1313222"/>
            <a:satOff val="23926"/>
            <a:lumOff val="5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Business Office charges (phone, Internet, etc)</a:t>
          </a:r>
        </a:p>
      </dsp:txBody>
      <dsp:txXfrm>
        <a:off x="7687636" y="1469567"/>
        <a:ext cx="2097026" cy="1258215"/>
      </dsp:txXfrm>
    </dsp:sp>
    <dsp:sp modelId="{3E35D9E5-AF19-4AAD-9B18-AE925BE443EC}">
      <dsp:nvSpPr>
        <dsp:cNvPr id="0" name=""/>
        <dsp:cNvSpPr/>
      </dsp:nvSpPr>
      <dsp:spPr>
        <a:xfrm>
          <a:off x="1920814" y="2937485"/>
          <a:ext cx="2097026" cy="1258215"/>
        </a:xfrm>
        <a:prstGeom prst="rect">
          <a:avLst/>
        </a:prstGeom>
        <a:solidFill>
          <a:schemeClr val="accent2">
            <a:hueOff val="1500825"/>
            <a:satOff val="27344"/>
            <a:lumOff val="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Parking Permits</a:t>
          </a:r>
        </a:p>
      </dsp:txBody>
      <dsp:txXfrm>
        <a:off x="1920814" y="2937485"/>
        <a:ext cx="2097026" cy="1258215"/>
      </dsp:txXfrm>
    </dsp:sp>
    <dsp:sp modelId="{0065C55E-A12E-4EC8-94A4-655C8D8D0B4C}">
      <dsp:nvSpPr>
        <dsp:cNvPr id="0" name=""/>
        <dsp:cNvSpPr/>
      </dsp:nvSpPr>
      <dsp:spPr>
        <a:xfrm>
          <a:off x="4227542" y="2937485"/>
          <a:ext cx="2097026" cy="1258215"/>
        </a:xfrm>
        <a:prstGeom prst="rect">
          <a:avLst/>
        </a:prstGeom>
        <a:solidFill>
          <a:schemeClr val="accent2">
            <a:hueOff val="1688428"/>
            <a:satOff val="30762"/>
            <a:lumOff val="6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Conference &amp; Registration Fees</a:t>
          </a:r>
        </a:p>
      </dsp:txBody>
      <dsp:txXfrm>
        <a:off x="4227542" y="2937485"/>
        <a:ext cx="2097026" cy="1258215"/>
      </dsp:txXfrm>
    </dsp:sp>
    <dsp:sp modelId="{47C81AD4-A68A-4B81-868F-ED3C9E98DD51}">
      <dsp:nvSpPr>
        <dsp:cNvPr id="0" name=""/>
        <dsp:cNvSpPr/>
      </dsp:nvSpPr>
      <dsp:spPr>
        <a:xfrm>
          <a:off x="6534271" y="2937485"/>
          <a:ext cx="2097026" cy="1258215"/>
        </a:xfrm>
        <a:prstGeom prst="rect">
          <a:avLst/>
        </a:prstGeom>
        <a:solidFill>
          <a:schemeClr val="accent2">
            <a:hueOff val="1876031"/>
            <a:satOff val="34180"/>
            <a:lumOff val="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Other</a:t>
          </a:r>
        </a:p>
      </dsp:txBody>
      <dsp:txXfrm>
        <a:off x="6534271" y="2937485"/>
        <a:ext cx="2097026" cy="12582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410D272-305C-421E-A9EF-95D63D599B42}" type="datetimeFigureOut">
              <a:rPr lang="en-US" smtClean="0"/>
              <a:t>10/6/2025</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E16E63-7886-43BC-8DD4-4F14C3DD7360}" type="datetimeFigureOut">
              <a:rPr lang="en-US" smtClean="0"/>
              <a:t>10/6/2025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2E1B3B4-A5A9-442E-B305-2C1B61528B9D}" type="slidenum">
              <a:rPr lang="en-US">
                <a:solidFill>
                  <a:prstClr val="black"/>
                </a:solidFill>
                <a:latin typeface="Calibri" panose="020F0502020204030204"/>
              </a:rPr>
              <a:pPr defTabSz="93177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355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84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 id="2147483686" r:id="rId14"/>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view-image.php?image=333793&amp;picture=auto-smart-rosa" TargetMode="External"/><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pngall.com/question-mark-png"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publicdomainpictures.net/en/view-image.php?image=302492&amp;picture=airplane-flying" TargetMode="External"/><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inside.southernct.edu/sites/default/files/inline-files/cscu-travel-reimbursement-procedures-manual.pdf"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hyperlink" Target="mailto:Travel@southernct.edu"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normAutofit fontScale="90000"/>
          </a:bodyPr>
          <a:lstStyle/>
          <a:p>
            <a:r>
              <a:rPr lang="en-US" sz="7300" dirty="0"/>
              <a:t>Southern CT State University </a:t>
            </a:r>
            <a:br>
              <a:rPr lang="en-US" sz="7300" dirty="0"/>
            </a:br>
            <a:br>
              <a:rPr lang="en-US" dirty="0"/>
            </a:br>
            <a:r>
              <a:rPr lang="en-US" sz="7300" dirty="0"/>
              <a:t>TRAVEL</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09017" y="0"/>
            <a:ext cx="4082983" cy="6858000"/>
          </a:xfrm>
        </p:spPr>
      </p:pic>
      <p:sp>
        <p:nvSpPr>
          <p:cNvPr id="2" name="TextBox 1">
            <a:extLst>
              <a:ext uri="{FF2B5EF4-FFF2-40B4-BE49-F238E27FC236}">
                <a16:creationId xmlns:a16="http://schemas.microsoft.com/office/drawing/2014/main" id="{9E695E38-D90B-4319-0772-A774E80A9B64}"/>
              </a:ext>
            </a:extLst>
          </p:cNvPr>
          <p:cNvSpPr txBox="1"/>
          <p:nvPr/>
        </p:nvSpPr>
        <p:spPr>
          <a:xfrm>
            <a:off x="649044" y="6307282"/>
            <a:ext cx="2400300" cy="369332"/>
          </a:xfrm>
          <a:prstGeom prst="rect">
            <a:avLst/>
          </a:prstGeom>
          <a:noFill/>
        </p:spPr>
        <p:txBody>
          <a:bodyPr wrap="square" rtlCol="0">
            <a:spAutoFit/>
          </a:bodyPr>
          <a:lstStyle/>
          <a:p>
            <a:r>
              <a:rPr lang="en-US" dirty="0"/>
              <a:t>Updated 10/3/25</a:t>
            </a:r>
          </a:p>
        </p:txBody>
      </p:sp>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898262" y="274320"/>
            <a:ext cx="10424162" cy="656217"/>
          </a:xfrm>
        </p:spPr>
        <p:txBody>
          <a:bodyPr vert="horz" lIns="91440" tIns="45720" rIns="91440" bIns="45720" rtlCol="0" anchor="ctr">
            <a:normAutofit/>
          </a:bodyPr>
          <a:lstStyle/>
          <a:p>
            <a:pPr algn="r">
              <a:lnSpc>
                <a:spcPct val="90000"/>
              </a:lnSpc>
            </a:pPr>
            <a:r>
              <a:rPr lang="en-US" sz="2800" spc="-40" dirty="0">
                <a:solidFill>
                  <a:srgbClr val="FFFFFF"/>
                </a:solidFill>
              </a:rPr>
              <a:t>INSURANCE  - PERSONALLY USED VEHICLE</a:t>
            </a:r>
          </a:p>
        </p:txBody>
      </p:sp>
      <p:pic>
        <p:nvPicPr>
          <p:cNvPr id="8" name="Picture 7" descr="A pink car parked on the side of a road&#10;&#10;Description automatically generated with medium confidence">
            <a:extLst>
              <a:ext uri="{FF2B5EF4-FFF2-40B4-BE49-F238E27FC236}">
                <a16:creationId xmlns:a16="http://schemas.microsoft.com/office/drawing/2014/main" id="{7C8BDC75-F2A8-CC37-2D0D-E05A9C0E68B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987" r="30337" b="2"/>
          <a:stretch/>
        </p:blipFill>
        <p:spPr>
          <a:xfrm>
            <a:off x="1" y="1150467"/>
            <a:ext cx="4076699" cy="5707533"/>
          </a:xfrm>
          <a:prstGeom prst="rect">
            <a:avLst/>
          </a:prstGeom>
        </p:spPr>
      </p:pic>
      <p:sp>
        <p:nvSpPr>
          <p:cNvPr id="6" name="Content Placeholder 5">
            <a:extLst>
              <a:ext uri="{FF2B5EF4-FFF2-40B4-BE49-F238E27FC236}">
                <a16:creationId xmlns:a16="http://schemas.microsoft.com/office/drawing/2014/main" id="{D64A7B6C-9505-D217-CD85-31976532C8F6}"/>
              </a:ext>
            </a:extLst>
          </p:cNvPr>
          <p:cNvSpPr>
            <a:spLocks noGrp="1"/>
          </p:cNvSpPr>
          <p:nvPr>
            <p:ph sz="quarter" idx="14"/>
          </p:nvPr>
        </p:nvSpPr>
        <p:spPr>
          <a:xfrm>
            <a:off x="4724401" y="1844937"/>
            <a:ext cx="6657190" cy="4332026"/>
          </a:xfrm>
        </p:spPr>
        <p:txBody>
          <a:bodyPr vert="horz" lIns="91440" tIns="45720" rIns="91440" bIns="45720" rtlCol="0" anchor="t">
            <a:normAutofit/>
          </a:bodyPr>
          <a:lstStyle/>
          <a:p>
            <a:pPr fontAlgn="base">
              <a:lnSpc>
                <a:spcPct val="100000"/>
              </a:lnSpc>
            </a:pPr>
            <a:r>
              <a:rPr lang="en-US" sz="1500" b="0" i="0" dirty="0">
                <a:effectLst/>
              </a:rPr>
              <a:t>Employees authorized to travel on State business using their personal vehicles must submit , </a:t>
            </a:r>
            <a:r>
              <a:rPr lang="en-US" sz="1500" b="1" i="1" dirty="0">
                <a:effectLst/>
              </a:rPr>
              <a:t>prior to </a:t>
            </a:r>
            <a:r>
              <a:rPr lang="en-US" sz="1500" b="1" i="1" dirty="0"/>
              <a:t>reimbursement</a:t>
            </a:r>
            <a:r>
              <a:rPr lang="en-US" sz="1500" b="1" i="1" dirty="0">
                <a:effectLst/>
              </a:rPr>
              <a:t>, </a:t>
            </a:r>
            <a:r>
              <a:rPr lang="en-US" sz="1500" b="0" i="0" dirty="0">
                <a:effectLst/>
              </a:rPr>
              <a:t>a copy of the </a:t>
            </a:r>
            <a:r>
              <a:rPr lang="en-US" sz="1500" b="1" i="0" dirty="0">
                <a:effectLst/>
              </a:rPr>
              <a:t>Declaration Page </a:t>
            </a:r>
            <a:r>
              <a:rPr lang="en-US" sz="1500" b="0" i="0" dirty="0">
                <a:effectLst/>
              </a:rPr>
              <a:t>of the insurance policy which covers the vehicle(s) to be used</a:t>
            </a:r>
            <a:r>
              <a:rPr lang="en-US" sz="1500" dirty="0"/>
              <a:t>, </a:t>
            </a:r>
            <a:r>
              <a:rPr lang="en-US" sz="1500" b="0" i="0" dirty="0">
                <a:effectLst/>
              </a:rPr>
              <a:t>showing policy limits, the names of the insured, and the effective dates of coverage</a:t>
            </a:r>
            <a:r>
              <a:rPr lang="en-US" sz="1500" dirty="0"/>
              <a:t>.  Insurance </a:t>
            </a:r>
            <a:r>
              <a:rPr lang="en-US" sz="1500" b="0" i="0" dirty="0">
                <a:effectLst/>
              </a:rPr>
              <a:t>must meet the minimum liability </a:t>
            </a:r>
            <a:r>
              <a:rPr lang="en-US" sz="1500" dirty="0"/>
              <a:t>as </a:t>
            </a:r>
            <a:r>
              <a:rPr lang="en-US" sz="1500" b="0" i="0" dirty="0">
                <a:effectLst/>
              </a:rPr>
              <a:t>required by the State regulations. Those minimums currently are:</a:t>
            </a:r>
          </a:p>
          <a:p>
            <a:pPr fontAlgn="base">
              <a:lnSpc>
                <a:spcPct val="100000"/>
              </a:lnSpc>
            </a:pPr>
            <a:r>
              <a:rPr lang="en-US" sz="1500" b="0" i="0" dirty="0">
                <a:effectLst/>
              </a:rPr>
              <a:t>Bodily Injury Liability: $50,000 each person/$100,000 each occurrence; and $5,000 in property damage</a:t>
            </a:r>
          </a:p>
          <a:p>
            <a:pPr fontAlgn="base">
              <a:lnSpc>
                <a:spcPct val="100000"/>
              </a:lnSpc>
            </a:pPr>
            <a:r>
              <a:rPr lang="en-US" sz="1500" b="0" i="0" dirty="0">
                <a:effectLst/>
              </a:rPr>
              <a:t>Alternatively, in lieu of the above, a combined $105,000 minimum for bodily injury and property damage is acceptable.</a:t>
            </a:r>
          </a:p>
          <a:p>
            <a:pPr fontAlgn="base">
              <a:lnSpc>
                <a:spcPct val="100000"/>
              </a:lnSpc>
            </a:pPr>
            <a:r>
              <a:rPr lang="en-US" sz="1500" b="0" i="0" dirty="0">
                <a:effectLst/>
              </a:rPr>
              <a:t>An insurance card, billing invoice or copy of homeowners policy is unacceptable.</a:t>
            </a:r>
          </a:p>
          <a:p>
            <a:pPr>
              <a:lnSpc>
                <a:spcPct val="100000"/>
              </a:lnSpc>
            </a:pPr>
            <a:r>
              <a:rPr lang="en-US" sz="1500" dirty="0"/>
              <a:t>Updated insurance documents should be submitted as the policy expires and a travel event occurs.</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10</a:t>
            </a:fld>
            <a:endParaRPr lang="en-US" noProof="0"/>
          </a:p>
        </p:txBody>
      </p:sp>
    </p:spTree>
    <p:extLst>
      <p:ext uri="{BB962C8B-B14F-4D97-AF65-F5344CB8AC3E}">
        <p14:creationId xmlns:p14="http://schemas.microsoft.com/office/powerpoint/2010/main" val="260554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B40A-7A0E-C8A7-366F-BBDBD98FA02F}"/>
              </a:ext>
            </a:extLst>
          </p:cNvPr>
          <p:cNvSpPr>
            <a:spLocks noGrp="1"/>
          </p:cNvSpPr>
          <p:nvPr>
            <p:ph type="title"/>
          </p:nvPr>
        </p:nvSpPr>
        <p:spPr/>
        <p:txBody>
          <a:bodyPr>
            <a:normAutofit fontScale="90000"/>
          </a:bodyPr>
          <a:lstStyle/>
          <a:p>
            <a:r>
              <a:rPr lang="en-US" dirty="0"/>
              <a:t>MILEAGE</a:t>
            </a:r>
          </a:p>
        </p:txBody>
      </p:sp>
      <p:sp>
        <p:nvSpPr>
          <p:cNvPr id="9" name="Slide Number Placeholder 8">
            <a:extLst>
              <a:ext uri="{FF2B5EF4-FFF2-40B4-BE49-F238E27FC236}">
                <a16:creationId xmlns:a16="http://schemas.microsoft.com/office/drawing/2014/main" id="{09C44869-5BCA-AD45-B260-8C8045BD4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EB48B943-02F4-634C-657C-1D1CF068EA18}"/>
              </a:ext>
            </a:extLst>
          </p:cNvPr>
          <p:cNvSpPr txBox="1"/>
          <p:nvPr/>
        </p:nvSpPr>
        <p:spPr>
          <a:xfrm>
            <a:off x="623843" y="1431448"/>
            <a:ext cx="10944313" cy="4247317"/>
          </a:xfrm>
          <a:prstGeom prst="rect">
            <a:avLst/>
          </a:prstGeom>
          <a:noFill/>
        </p:spPr>
        <p:txBody>
          <a:bodyPr wrap="square">
            <a:spAutoFit/>
          </a:bodyPr>
          <a:lstStyle/>
          <a:p>
            <a:pPr marL="285750" indent="-285750">
              <a:buFont typeface="Wingdings" panose="05000000000000000000" pitchFamily="2" charset="2"/>
              <a:buChar char="Ø"/>
            </a:pPr>
            <a:r>
              <a:rPr lang="en-US" dirty="0"/>
              <a:t>Mileage from point-to-point will be determined through the use of MapQuest, Google Maps, or equivalent web site. </a:t>
            </a:r>
          </a:p>
          <a:p>
            <a:endParaRPr lang="en-US" dirty="0"/>
          </a:p>
          <a:p>
            <a:pPr marL="285750" indent="-285750">
              <a:buFont typeface="Wingdings" panose="05000000000000000000" pitchFamily="2" charset="2"/>
              <a:buChar char="Ø"/>
            </a:pPr>
            <a:r>
              <a:rPr lang="en-US" dirty="0"/>
              <a:t>A copy of the mileage (start to finish of each location) must be printed and submitted with the travel reimbursement request. Reimbursement will not be processed without this documentation. </a:t>
            </a:r>
          </a:p>
          <a:p>
            <a:endParaRPr lang="en-US" dirty="0"/>
          </a:p>
          <a:p>
            <a:pPr marL="285750" indent="-285750">
              <a:buFont typeface="Wingdings" panose="05000000000000000000" pitchFamily="2" charset="2"/>
              <a:buChar char="Ø"/>
            </a:pPr>
            <a:r>
              <a:rPr lang="en-US" dirty="0"/>
              <a:t>Transportation of any kind between an employee’s home and official duty station is not reimbursable, with the exception of part-time supervising faculty (e.g. student teaching supervisors, cooperating student supervisors, clinical education supervisors).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roundtrip mileage between the employee’s home address and SCSU (501 Crescent St. New Haven, CT) will be deducted. (*Unless travel occurs on a weekend day.)</a:t>
            </a:r>
          </a:p>
          <a:p>
            <a:endParaRPr lang="en-US" dirty="0"/>
          </a:p>
          <a:p>
            <a:pPr marL="285750" indent="-285750">
              <a:buFont typeface="Wingdings" panose="05000000000000000000" pitchFamily="2" charset="2"/>
              <a:buChar char="Ø"/>
            </a:pPr>
            <a:r>
              <a:rPr lang="en-US" dirty="0"/>
              <a:t>Travel between CSCU campuses must use the mileage chart provided on the Southern travel policy document located on the SCSU Accounts Payable Travel webpage. </a:t>
            </a:r>
          </a:p>
        </p:txBody>
      </p:sp>
    </p:spTree>
    <p:extLst>
      <p:ext uri="{BB962C8B-B14F-4D97-AF65-F5344CB8AC3E}">
        <p14:creationId xmlns:p14="http://schemas.microsoft.com/office/powerpoint/2010/main" val="4153342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C64DC-A548-4289-2932-E997BC413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17A8F-1F47-F310-5668-08634A4FB0A4}"/>
              </a:ext>
            </a:extLst>
          </p:cNvPr>
          <p:cNvSpPr>
            <a:spLocks noGrp="1"/>
          </p:cNvSpPr>
          <p:nvPr>
            <p:ph type="title"/>
          </p:nvPr>
        </p:nvSpPr>
        <p:spPr/>
        <p:txBody>
          <a:bodyPr>
            <a:normAutofit fontScale="90000"/>
          </a:bodyPr>
          <a:lstStyle/>
          <a:p>
            <a:r>
              <a:rPr lang="en-US" dirty="0"/>
              <a:t>MILEAGE DOCUMENTATION</a:t>
            </a:r>
          </a:p>
        </p:txBody>
      </p:sp>
      <p:sp>
        <p:nvSpPr>
          <p:cNvPr id="9" name="Slide Number Placeholder 8">
            <a:extLst>
              <a:ext uri="{FF2B5EF4-FFF2-40B4-BE49-F238E27FC236}">
                <a16:creationId xmlns:a16="http://schemas.microsoft.com/office/drawing/2014/main" id="{D9C95A63-5A11-678C-8B18-21C4471705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411E19A7-447B-7955-4BBA-D585616E432C}"/>
              </a:ext>
            </a:extLst>
          </p:cNvPr>
          <p:cNvPicPr>
            <a:picLocks noChangeAspect="1"/>
          </p:cNvPicPr>
          <p:nvPr/>
        </p:nvPicPr>
        <p:blipFill>
          <a:blip r:embed="rId2"/>
          <a:stretch>
            <a:fillRect/>
          </a:stretch>
        </p:blipFill>
        <p:spPr>
          <a:xfrm>
            <a:off x="1694506" y="1442506"/>
            <a:ext cx="8007046" cy="4913844"/>
          </a:xfrm>
          <a:prstGeom prst="rect">
            <a:avLst/>
          </a:prstGeom>
        </p:spPr>
      </p:pic>
    </p:spTree>
    <p:extLst>
      <p:ext uri="{BB962C8B-B14F-4D97-AF65-F5344CB8AC3E}">
        <p14:creationId xmlns:p14="http://schemas.microsoft.com/office/powerpoint/2010/main" val="51911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81CE-3238-2597-46AA-0C3BD091D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40516-9582-0FC7-CA1D-B9444658D274}"/>
              </a:ext>
            </a:extLst>
          </p:cNvPr>
          <p:cNvSpPr>
            <a:spLocks noGrp="1"/>
          </p:cNvSpPr>
          <p:nvPr>
            <p:ph type="title"/>
          </p:nvPr>
        </p:nvSpPr>
        <p:spPr/>
        <p:txBody>
          <a:bodyPr>
            <a:normAutofit fontScale="90000"/>
          </a:bodyPr>
          <a:lstStyle/>
          <a:p>
            <a:r>
              <a:rPr lang="en-US" dirty="0"/>
              <a:t>MILEAGE DOCUMENTATION</a:t>
            </a:r>
          </a:p>
        </p:txBody>
      </p:sp>
      <p:sp>
        <p:nvSpPr>
          <p:cNvPr id="9" name="Slide Number Placeholder 8">
            <a:extLst>
              <a:ext uri="{FF2B5EF4-FFF2-40B4-BE49-F238E27FC236}">
                <a16:creationId xmlns:a16="http://schemas.microsoft.com/office/drawing/2014/main" id="{0B463373-E251-4E2F-C915-F13403680A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F8D4E823-16C5-936F-C2F3-1CF6C927D24D}"/>
              </a:ext>
            </a:extLst>
          </p:cNvPr>
          <p:cNvPicPr>
            <a:picLocks noChangeAspect="1"/>
          </p:cNvPicPr>
          <p:nvPr/>
        </p:nvPicPr>
        <p:blipFill>
          <a:blip r:embed="rId2"/>
          <a:stretch>
            <a:fillRect/>
          </a:stretch>
        </p:blipFill>
        <p:spPr>
          <a:xfrm>
            <a:off x="1344518" y="1463886"/>
            <a:ext cx="9502964" cy="4892464"/>
          </a:xfrm>
          <a:prstGeom prst="rect">
            <a:avLst/>
          </a:prstGeom>
        </p:spPr>
      </p:pic>
    </p:spTree>
    <p:extLst>
      <p:ext uri="{BB962C8B-B14F-4D97-AF65-F5344CB8AC3E}">
        <p14:creationId xmlns:p14="http://schemas.microsoft.com/office/powerpoint/2010/main" val="310474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52D3BCF-5FFD-4370-BBC0-949A4CAEC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AF7891E-857B-435C-B27A-FAA12E672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448875ED-1F7E-CC3B-B6F1-9D51CA789283}"/>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pPr>
            <a:fld id="{244D815C-8BF3-4ECF-A945-A2A7C2983AF9}" type="slidenum">
              <a:rPr lang="en-US">
                <a:solidFill>
                  <a:schemeClr val="tx1"/>
                </a:solidFill>
              </a:rPr>
              <a:pPr>
                <a:spcAft>
                  <a:spcPts val="600"/>
                </a:spcAft>
              </a:pPr>
              <a:t>14</a:t>
            </a:fld>
            <a:endParaRPr lang="en-US">
              <a:solidFill>
                <a:schemeClr val="tx1"/>
              </a:solidFill>
            </a:endParaRPr>
          </a:p>
        </p:txBody>
      </p:sp>
      <p:graphicFrame>
        <p:nvGraphicFramePr>
          <p:cNvPr id="18" name="TextBox 8">
            <a:extLst>
              <a:ext uri="{FF2B5EF4-FFF2-40B4-BE49-F238E27FC236}">
                <a16:creationId xmlns:a16="http://schemas.microsoft.com/office/drawing/2014/main" id="{08406A8B-A6D4-6E72-5408-257E6E94F5DF}"/>
              </a:ext>
            </a:extLst>
          </p:cNvPr>
          <p:cNvGraphicFramePr/>
          <p:nvPr>
            <p:extLst>
              <p:ext uri="{D42A27DB-BD31-4B8C-83A1-F6EECF244321}">
                <p14:modId xmlns:p14="http://schemas.microsoft.com/office/powerpoint/2010/main" val="2570921858"/>
              </p:ext>
            </p:extLst>
          </p:nvPr>
        </p:nvGraphicFramePr>
        <p:xfrm>
          <a:off x="649288" y="1984375"/>
          <a:ext cx="10552112" cy="4197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C5E1015-3311-FF10-72B5-0AAF9D8A5B68}"/>
              </a:ext>
            </a:extLst>
          </p:cNvPr>
          <p:cNvSpPr txBox="1"/>
          <p:nvPr/>
        </p:nvSpPr>
        <p:spPr>
          <a:xfrm>
            <a:off x="1525223" y="198206"/>
            <a:ext cx="8800241" cy="754053"/>
          </a:xfrm>
          <a:prstGeom prst="rect">
            <a:avLst/>
          </a:prstGeom>
          <a:noFill/>
        </p:spPr>
        <p:txBody>
          <a:bodyPr wrap="square" rtlCol="0">
            <a:spAutoFit/>
          </a:bodyPr>
          <a:lstStyle/>
          <a:p>
            <a:r>
              <a:rPr lang="en-US" sz="4300" b="1" dirty="0">
                <a:solidFill>
                  <a:schemeClr val="bg1"/>
                </a:solidFill>
              </a:rPr>
              <a:t>TRAVEL EXPENSE CATEGORIES</a:t>
            </a:r>
          </a:p>
        </p:txBody>
      </p:sp>
    </p:spTree>
    <p:extLst>
      <p:ext uri="{BB962C8B-B14F-4D97-AF65-F5344CB8AC3E}">
        <p14:creationId xmlns:p14="http://schemas.microsoft.com/office/powerpoint/2010/main" val="247058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8AC9-1299-134F-883A-2D4178C195D4}"/>
              </a:ext>
            </a:extLst>
          </p:cNvPr>
          <p:cNvSpPr>
            <a:spLocks noGrp="1"/>
          </p:cNvSpPr>
          <p:nvPr>
            <p:ph type="title"/>
          </p:nvPr>
        </p:nvSpPr>
        <p:spPr>
          <a:xfrm>
            <a:off x="851193" y="183988"/>
            <a:ext cx="10434779" cy="803380"/>
          </a:xfrm>
        </p:spPr>
        <p:txBody>
          <a:bodyPr>
            <a:normAutofit fontScale="90000"/>
          </a:bodyPr>
          <a:lstStyle/>
          <a:p>
            <a:r>
              <a:rPr lang="en-US" dirty="0"/>
              <a:t>TRAVEL REIMBURSEMENT – CO17XP</a:t>
            </a:r>
          </a:p>
        </p:txBody>
      </p:sp>
      <p:sp>
        <p:nvSpPr>
          <p:cNvPr id="11" name="Slide Number Placeholder 10">
            <a:extLst>
              <a:ext uri="{FF2B5EF4-FFF2-40B4-BE49-F238E27FC236}">
                <a16:creationId xmlns:a16="http://schemas.microsoft.com/office/drawing/2014/main" id="{7E4F7574-042D-2F7F-6F93-267739E46D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DE0616AC-3D8F-DEF1-047D-BE761E7A24EA}"/>
              </a:ext>
            </a:extLst>
          </p:cNvPr>
          <p:cNvSpPr txBox="1"/>
          <p:nvPr/>
        </p:nvSpPr>
        <p:spPr>
          <a:xfrm>
            <a:off x="392918" y="1611489"/>
            <a:ext cx="11288542" cy="4616648"/>
          </a:xfrm>
          <a:prstGeom prst="rect">
            <a:avLst/>
          </a:prstGeom>
          <a:noFill/>
        </p:spPr>
        <p:txBody>
          <a:bodyPr wrap="square">
            <a:spAutoFit/>
          </a:bodyPr>
          <a:lstStyle/>
          <a:p>
            <a:r>
              <a:rPr lang="en-US" dirty="0"/>
              <a:t>Expenses incurred by the traveler must be submitted to the Travel Office within 30 calendar days of completion of the trip. Travelers should submit a Travel Reimbursement Form CO17xp with all applicable original receipts showing proof of payment. </a:t>
            </a:r>
          </a:p>
          <a:p>
            <a:endParaRPr lang="en-US" dirty="0"/>
          </a:p>
          <a:p>
            <a:r>
              <a:rPr lang="en-US" dirty="0"/>
              <a:t>Acceptable forms include: </a:t>
            </a:r>
          </a:p>
          <a:p>
            <a:pPr marL="285750" indent="-285750">
              <a:buFont typeface="Wingdings" panose="05000000000000000000" pitchFamily="2" charset="2"/>
              <a:buChar char="Ø"/>
            </a:pPr>
            <a:r>
              <a:rPr lang="en-US" dirty="0"/>
              <a:t>A paid itemized receipt </a:t>
            </a:r>
          </a:p>
          <a:p>
            <a:pPr marL="285750" indent="-285750">
              <a:buFont typeface="Wingdings" panose="05000000000000000000" pitchFamily="2" charset="2"/>
              <a:buChar char="Ø"/>
            </a:pPr>
            <a:r>
              <a:rPr lang="en-US" dirty="0"/>
              <a:t>A paid itemized receipt e-mailed directly to the Travel office by the sponsoring organization </a:t>
            </a:r>
          </a:p>
          <a:p>
            <a:pPr marL="285750" indent="-285750">
              <a:buFont typeface="Wingdings" panose="05000000000000000000" pitchFamily="2" charset="2"/>
              <a:buChar char="Ø"/>
            </a:pPr>
            <a:r>
              <a:rPr lang="en-US" dirty="0"/>
              <a:t>A copy of both sides of a cancelled check or the original cancelled check </a:t>
            </a:r>
          </a:p>
          <a:p>
            <a:pPr marL="285750" indent="-285750">
              <a:buFont typeface="Wingdings" panose="05000000000000000000" pitchFamily="2" charset="2"/>
              <a:buChar char="Ø"/>
            </a:pPr>
            <a:r>
              <a:rPr lang="en-US" dirty="0"/>
              <a:t>A copy of a bank statement or a printed electronic bank statement along with a copy (photocopy or duplicate check copy) of the front side of the check. *</a:t>
            </a:r>
          </a:p>
          <a:p>
            <a:pPr marL="285750" indent="-285750">
              <a:buFont typeface="Wingdings" panose="05000000000000000000" pitchFamily="2" charset="2"/>
              <a:buChar char="Ø"/>
            </a:pPr>
            <a:r>
              <a:rPr lang="en-US" dirty="0"/>
              <a:t>A print-out of a web-banking statement indicating the payee and amount paid. *</a:t>
            </a:r>
          </a:p>
          <a:p>
            <a:r>
              <a:rPr lang="en-US" sz="1400" i="1" dirty="0"/>
              <a:t>      *personal bank account numbers and credit card numbers should made illegible on documentation for your personal protection</a:t>
            </a:r>
          </a:p>
          <a:p>
            <a:endParaRPr lang="en-US" sz="1400" i="1" dirty="0"/>
          </a:p>
          <a:p>
            <a:endParaRPr lang="en-US" sz="1400" i="1" dirty="0"/>
          </a:p>
          <a:p>
            <a:r>
              <a:rPr lang="en-US" dirty="0"/>
              <a:t>If any of the required receipts are missing or lost, a Policy Exception Request must be attached to the Travel Reimbursement form. Failure to submit a Travel Reimbursement form will jeopardize an individual’s ability to obtain further advances or reimbursements for subsequent trips. </a:t>
            </a:r>
          </a:p>
        </p:txBody>
      </p:sp>
    </p:spTree>
    <p:extLst>
      <p:ext uri="{BB962C8B-B14F-4D97-AF65-F5344CB8AC3E}">
        <p14:creationId xmlns:p14="http://schemas.microsoft.com/office/powerpoint/2010/main" val="40127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0EAE-314A-FD5F-C4A0-400B7C64E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18BFD-EED1-6543-B596-0F0CC41A0272}"/>
              </a:ext>
            </a:extLst>
          </p:cNvPr>
          <p:cNvSpPr>
            <a:spLocks noGrp="1"/>
          </p:cNvSpPr>
          <p:nvPr>
            <p:ph type="title"/>
          </p:nvPr>
        </p:nvSpPr>
        <p:spPr>
          <a:xfrm>
            <a:off x="851193" y="183988"/>
            <a:ext cx="10434779" cy="803380"/>
          </a:xfrm>
        </p:spPr>
        <p:txBody>
          <a:bodyPr>
            <a:normAutofit fontScale="90000"/>
          </a:bodyPr>
          <a:lstStyle/>
          <a:p>
            <a:r>
              <a:rPr lang="en-US" dirty="0"/>
              <a:t>TRAVEL REIMBURSEMENT – CO17XP</a:t>
            </a:r>
          </a:p>
        </p:txBody>
      </p:sp>
      <p:sp>
        <p:nvSpPr>
          <p:cNvPr id="11" name="Slide Number Placeholder 10">
            <a:extLst>
              <a:ext uri="{FF2B5EF4-FFF2-40B4-BE49-F238E27FC236}">
                <a16:creationId xmlns:a16="http://schemas.microsoft.com/office/drawing/2014/main" id="{9160A249-4A9C-CE7D-01FF-D82B018F13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497EC2FF-749D-31A0-73CA-CFA34AC25130}"/>
              </a:ext>
            </a:extLst>
          </p:cNvPr>
          <p:cNvPicPr>
            <a:picLocks noChangeAspect="1"/>
          </p:cNvPicPr>
          <p:nvPr/>
        </p:nvPicPr>
        <p:blipFill>
          <a:blip r:embed="rId2"/>
          <a:stretch>
            <a:fillRect/>
          </a:stretch>
        </p:blipFill>
        <p:spPr>
          <a:xfrm>
            <a:off x="1138992" y="1248537"/>
            <a:ext cx="4353268" cy="5609463"/>
          </a:xfrm>
          <a:prstGeom prst="rect">
            <a:avLst/>
          </a:prstGeom>
        </p:spPr>
      </p:pic>
      <p:sp>
        <p:nvSpPr>
          <p:cNvPr id="5" name="Rectangle 4">
            <a:extLst>
              <a:ext uri="{FF2B5EF4-FFF2-40B4-BE49-F238E27FC236}">
                <a16:creationId xmlns:a16="http://schemas.microsoft.com/office/drawing/2014/main" id="{853ECD98-86FA-1ABF-C0CE-49F817079617}"/>
              </a:ext>
            </a:extLst>
          </p:cNvPr>
          <p:cNvSpPr/>
          <p:nvPr/>
        </p:nvSpPr>
        <p:spPr>
          <a:xfrm>
            <a:off x="1266221" y="2301766"/>
            <a:ext cx="914400" cy="30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01D88-78C5-DCD0-90F9-BB7DD0AE47CA}"/>
              </a:ext>
            </a:extLst>
          </p:cNvPr>
          <p:cNvSpPr/>
          <p:nvPr/>
        </p:nvSpPr>
        <p:spPr>
          <a:xfrm>
            <a:off x="3899339" y="2101515"/>
            <a:ext cx="914400" cy="11976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CF3248-F0B1-299B-3666-D47BA8AE7ECF}"/>
              </a:ext>
            </a:extLst>
          </p:cNvPr>
          <p:cNvSpPr/>
          <p:nvPr/>
        </p:nvSpPr>
        <p:spPr>
          <a:xfrm>
            <a:off x="3097235" y="5911516"/>
            <a:ext cx="914400" cy="18393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622155A-2653-B0EF-9F01-C8DA6EB0B2AD}"/>
              </a:ext>
            </a:extLst>
          </p:cNvPr>
          <p:cNvPicPr>
            <a:picLocks noChangeAspect="1"/>
          </p:cNvPicPr>
          <p:nvPr/>
        </p:nvPicPr>
        <p:blipFill>
          <a:blip r:embed="rId3"/>
          <a:stretch>
            <a:fillRect/>
          </a:stretch>
        </p:blipFill>
        <p:spPr>
          <a:xfrm>
            <a:off x="5963628" y="1248537"/>
            <a:ext cx="5189670" cy="3193057"/>
          </a:xfrm>
          <a:prstGeom prst="rect">
            <a:avLst/>
          </a:prstGeom>
        </p:spPr>
      </p:pic>
    </p:spTree>
    <p:extLst>
      <p:ext uri="{BB962C8B-B14F-4D97-AF65-F5344CB8AC3E}">
        <p14:creationId xmlns:p14="http://schemas.microsoft.com/office/powerpoint/2010/main" val="286548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4C491-92E8-2E31-04FC-AA8422457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D2767-6B4E-E195-FC8E-5711E7A971AD}"/>
              </a:ext>
            </a:extLst>
          </p:cNvPr>
          <p:cNvSpPr>
            <a:spLocks noGrp="1"/>
          </p:cNvSpPr>
          <p:nvPr>
            <p:ph type="title"/>
          </p:nvPr>
        </p:nvSpPr>
        <p:spPr>
          <a:xfrm>
            <a:off x="851193" y="183988"/>
            <a:ext cx="10434779" cy="803380"/>
          </a:xfrm>
        </p:spPr>
        <p:txBody>
          <a:bodyPr>
            <a:normAutofit/>
          </a:bodyPr>
          <a:lstStyle/>
          <a:p>
            <a:r>
              <a:rPr lang="en-US" sz="3600" dirty="0"/>
              <a:t>REIMBURSEMENT DOCUMENTS – CO17XP</a:t>
            </a:r>
          </a:p>
        </p:txBody>
      </p:sp>
      <p:sp>
        <p:nvSpPr>
          <p:cNvPr id="11" name="Slide Number Placeholder 10">
            <a:extLst>
              <a:ext uri="{FF2B5EF4-FFF2-40B4-BE49-F238E27FC236}">
                <a16:creationId xmlns:a16="http://schemas.microsoft.com/office/drawing/2014/main" id="{A8D55C66-9C78-B6DC-72AD-C24ECE90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B7FBE9C1-BB0B-42F4-0B86-BC4AD802F2B1}"/>
              </a:ext>
            </a:extLst>
          </p:cNvPr>
          <p:cNvPicPr>
            <a:picLocks noChangeAspect="1"/>
          </p:cNvPicPr>
          <p:nvPr/>
        </p:nvPicPr>
        <p:blipFill>
          <a:blip r:embed="rId2"/>
          <a:stretch>
            <a:fillRect/>
          </a:stretch>
        </p:blipFill>
        <p:spPr>
          <a:xfrm>
            <a:off x="851193" y="2109537"/>
            <a:ext cx="7632623" cy="2983832"/>
          </a:xfrm>
          <a:prstGeom prst="rect">
            <a:avLst/>
          </a:prstGeom>
        </p:spPr>
      </p:pic>
      <p:sp>
        <p:nvSpPr>
          <p:cNvPr id="15" name="Rectangle 14">
            <a:extLst>
              <a:ext uri="{FF2B5EF4-FFF2-40B4-BE49-F238E27FC236}">
                <a16:creationId xmlns:a16="http://schemas.microsoft.com/office/drawing/2014/main" id="{0A6ED4DE-E1A3-3A3D-FCED-B2E1E36EBB5C}"/>
              </a:ext>
            </a:extLst>
          </p:cNvPr>
          <p:cNvSpPr/>
          <p:nvPr/>
        </p:nvSpPr>
        <p:spPr>
          <a:xfrm>
            <a:off x="6613434" y="2244678"/>
            <a:ext cx="1781779" cy="34612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E64E02E-68DB-8679-AE5B-0641B8D34CED}"/>
              </a:ext>
            </a:extLst>
          </p:cNvPr>
          <p:cNvPicPr>
            <a:picLocks noChangeAspect="1"/>
          </p:cNvPicPr>
          <p:nvPr/>
        </p:nvPicPr>
        <p:blipFill>
          <a:blip r:embed="rId3"/>
          <a:stretch>
            <a:fillRect/>
          </a:stretch>
        </p:blipFill>
        <p:spPr>
          <a:xfrm>
            <a:off x="9226938" y="1320763"/>
            <a:ext cx="1865938" cy="5353249"/>
          </a:xfrm>
          <a:prstGeom prst="rect">
            <a:avLst/>
          </a:prstGeom>
        </p:spPr>
      </p:pic>
      <p:sp>
        <p:nvSpPr>
          <p:cNvPr id="18" name="TextBox 17">
            <a:extLst>
              <a:ext uri="{FF2B5EF4-FFF2-40B4-BE49-F238E27FC236}">
                <a16:creationId xmlns:a16="http://schemas.microsoft.com/office/drawing/2014/main" id="{1C028D95-A0E9-CBDA-8EA5-1C4B9A7C4B03}"/>
              </a:ext>
            </a:extLst>
          </p:cNvPr>
          <p:cNvSpPr txBox="1"/>
          <p:nvPr/>
        </p:nvSpPr>
        <p:spPr>
          <a:xfrm>
            <a:off x="401053" y="5309937"/>
            <a:ext cx="7531768" cy="923330"/>
          </a:xfrm>
          <a:prstGeom prst="rect">
            <a:avLst/>
          </a:prstGeom>
          <a:noFill/>
        </p:spPr>
        <p:txBody>
          <a:bodyPr wrap="square" rtlCol="0">
            <a:spAutoFit/>
          </a:bodyPr>
          <a:lstStyle/>
          <a:p>
            <a:r>
              <a:rPr lang="en-US" dirty="0"/>
              <a:t>*Avoid Reservation, Confirmation, etc. documents.</a:t>
            </a:r>
          </a:p>
          <a:p>
            <a:endParaRPr lang="en-US" dirty="0"/>
          </a:p>
          <a:p>
            <a:r>
              <a:rPr lang="en-US" b="1" dirty="0">
                <a:highlight>
                  <a:srgbClr val="FFFF00"/>
                </a:highlight>
              </a:rPr>
              <a:t>Submit:  Itemized documents showing payment information.</a:t>
            </a:r>
          </a:p>
        </p:txBody>
      </p:sp>
    </p:spTree>
    <p:extLst>
      <p:ext uri="{BB962C8B-B14F-4D97-AF65-F5344CB8AC3E}">
        <p14:creationId xmlns:p14="http://schemas.microsoft.com/office/powerpoint/2010/main" val="388788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7027A-6FD2-542B-22F1-CC54FE595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8710E-3CE2-3DA0-7968-F493EE6DBF29}"/>
              </a:ext>
            </a:extLst>
          </p:cNvPr>
          <p:cNvSpPr>
            <a:spLocks noGrp="1"/>
          </p:cNvSpPr>
          <p:nvPr>
            <p:ph type="title"/>
          </p:nvPr>
        </p:nvSpPr>
        <p:spPr>
          <a:xfrm>
            <a:off x="851193" y="183988"/>
            <a:ext cx="10434779" cy="803380"/>
          </a:xfrm>
        </p:spPr>
        <p:txBody>
          <a:bodyPr>
            <a:normAutofit fontScale="90000"/>
          </a:bodyPr>
          <a:lstStyle/>
          <a:p>
            <a:r>
              <a:rPr lang="en-US" sz="3600" dirty="0"/>
              <a:t>INTERNATIONAL REIMBURSEMENT DOCUMENTS CO-17XP</a:t>
            </a:r>
          </a:p>
        </p:txBody>
      </p:sp>
      <p:sp>
        <p:nvSpPr>
          <p:cNvPr id="11" name="Slide Number Placeholder 10">
            <a:extLst>
              <a:ext uri="{FF2B5EF4-FFF2-40B4-BE49-F238E27FC236}">
                <a16:creationId xmlns:a16="http://schemas.microsoft.com/office/drawing/2014/main" id="{C8FFF6D0-A26B-0FE3-F922-1582C4F821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a:extLst>
              <a:ext uri="{FF2B5EF4-FFF2-40B4-BE49-F238E27FC236}">
                <a16:creationId xmlns:a16="http://schemas.microsoft.com/office/drawing/2014/main" id="{0D938191-FCB5-7C3B-C6CF-AB42165EC37E}"/>
              </a:ext>
            </a:extLst>
          </p:cNvPr>
          <p:cNvPicPr>
            <a:picLocks noChangeAspect="1"/>
          </p:cNvPicPr>
          <p:nvPr/>
        </p:nvPicPr>
        <p:blipFill>
          <a:blip r:embed="rId2"/>
          <a:stretch>
            <a:fillRect/>
          </a:stretch>
        </p:blipFill>
        <p:spPr>
          <a:xfrm>
            <a:off x="118518" y="1265082"/>
            <a:ext cx="5707875" cy="5456393"/>
          </a:xfrm>
          <a:prstGeom prst="rect">
            <a:avLst/>
          </a:prstGeom>
        </p:spPr>
      </p:pic>
      <p:pic>
        <p:nvPicPr>
          <p:cNvPr id="10" name="Picture 9">
            <a:extLst>
              <a:ext uri="{FF2B5EF4-FFF2-40B4-BE49-F238E27FC236}">
                <a16:creationId xmlns:a16="http://schemas.microsoft.com/office/drawing/2014/main" id="{D7F9F4A1-0B61-FA34-35A8-14E5F411975C}"/>
              </a:ext>
            </a:extLst>
          </p:cNvPr>
          <p:cNvPicPr>
            <a:picLocks noChangeAspect="1"/>
          </p:cNvPicPr>
          <p:nvPr/>
        </p:nvPicPr>
        <p:blipFill>
          <a:blip r:embed="rId3"/>
          <a:stretch>
            <a:fillRect/>
          </a:stretch>
        </p:blipFill>
        <p:spPr>
          <a:xfrm>
            <a:off x="5931935" y="2216302"/>
            <a:ext cx="6064993" cy="3553951"/>
          </a:xfrm>
          <a:prstGeom prst="rect">
            <a:avLst/>
          </a:prstGeom>
        </p:spPr>
      </p:pic>
    </p:spTree>
    <p:extLst>
      <p:ext uri="{BB962C8B-B14F-4D97-AF65-F5344CB8AC3E}">
        <p14:creationId xmlns:p14="http://schemas.microsoft.com/office/powerpoint/2010/main" val="3674143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BA966-FBC3-9CC3-B8E5-A805829043DE}"/>
              </a:ext>
            </a:extLst>
          </p:cNvPr>
          <p:cNvSpPr>
            <a:spLocks noGrp="1"/>
          </p:cNvSpPr>
          <p:nvPr>
            <p:ph type="title"/>
          </p:nvPr>
        </p:nvSpPr>
        <p:spPr>
          <a:xfrm>
            <a:off x="898262" y="274320"/>
            <a:ext cx="10424162" cy="656217"/>
          </a:xfrm>
        </p:spPr>
        <p:txBody>
          <a:bodyPr vert="horz" lIns="91440" tIns="45720" rIns="91440" bIns="45720" rtlCol="0" anchor="ctr">
            <a:normAutofit/>
          </a:bodyPr>
          <a:lstStyle/>
          <a:p>
            <a:pPr>
              <a:lnSpc>
                <a:spcPct val="90000"/>
              </a:lnSpc>
            </a:pPr>
            <a:r>
              <a:rPr lang="en-US" sz="2800" spc="-40">
                <a:solidFill>
                  <a:srgbClr val="FFFFFF"/>
                </a:solidFill>
              </a:rPr>
              <a:t>FOREIGN TRAVEL REIMBURSEMENT</a:t>
            </a:r>
          </a:p>
        </p:txBody>
      </p:sp>
      <p:pic>
        <p:nvPicPr>
          <p:cNvPr id="16" name="Picture 15" descr="Money and passport">
            <a:extLst>
              <a:ext uri="{FF2B5EF4-FFF2-40B4-BE49-F238E27FC236}">
                <a16:creationId xmlns:a16="http://schemas.microsoft.com/office/drawing/2014/main" id="{6D674CC0-1E36-8EF0-2961-E3B29F711237}"/>
              </a:ext>
            </a:extLst>
          </p:cNvPr>
          <p:cNvPicPr>
            <a:picLocks noChangeAspect="1"/>
          </p:cNvPicPr>
          <p:nvPr/>
        </p:nvPicPr>
        <p:blipFill rotWithShape="1">
          <a:blip r:embed="rId2"/>
          <a:srcRect l="40869" r="21097"/>
          <a:stretch/>
        </p:blipFill>
        <p:spPr>
          <a:xfrm>
            <a:off x="1" y="1150467"/>
            <a:ext cx="3524873" cy="5707533"/>
          </a:xfrm>
          <a:prstGeom prst="rect">
            <a:avLst/>
          </a:prstGeom>
        </p:spPr>
      </p:pic>
      <p:sp>
        <p:nvSpPr>
          <p:cNvPr id="14" name="TextBox 13">
            <a:extLst>
              <a:ext uri="{FF2B5EF4-FFF2-40B4-BE49-F238E27FC236}">
                <a16:creationId xmlns:a16="http://schemas.microsoft.com/office/drawing/2014/main" id="{BF69AD0D-4557-A414-0354-C507E1AC7A47}"/>
              </a:ext>
            </a:extLst>
          </p:cNvPr>
          <p:cNvSpPr txBox="1"/>
          <p:nvPr/>
        </p:nvSpPr>
        <p:spPr>
          <a:xfrm>
            <a:off x="3727968" y="1424787"/>
            <a:ext cx="8139544" cy="4883255"/>
          </a:xfrm>
          <a:prstGeom prst="rect">
            <a:avLst/>
          </a:prstGeom>
        </p:spPr>
        <p:txBody>
          <a:bodyPr vert="horz" lIns="91440" tIns="45720" rIns="91440" bIns="45720" rtlCol="0">
            <a:noAutofit/>
          </a:bodyPr>
          <a:lstStyle/>
          <a:p>
            <a:pPr indent="-228600">
              <a:spcAft>
                <a:spcPts val="600"/>
              </a:spcAft>
              <a:buFont typeface="Arial" panose="020B0604020202020204" pitchFamily="34" charset="0"/>
              <a:buChar char="•"/>
            </a:pPr>
            <a:r>
              <a:rPr lang="en-US" sz="1600" spc="-20" dirty="0"/>
              <a:t>All travel policies apply when traveling internationally.  Travelers may be reimbursed for reasonable expenses associated with their travel such as, but not limited to:</a:t>
            </a:r>
          </a:p>
          <a:p>
            <a:pPr indent="-228600">
              <a:spcAft>
                <a:spcPts val="600"/>
              </a:spcAft>
              <a:buFont typeface="Arial" panose="020B0604020202020204" pitchFamily="34" charset="0"/>
              <a:buChar char="•"/>
            </a:pPr>
            <a:endParaRPr lang="en-US" sz="1600" spc="-20" dirty="0"/>
          </a:p>
          <a:p>
            <a:pPr indent="-228600">
              <a:spcAft>
                <a:spcPts val="600"/>
              </a:spcAft>
              <a:buFont typeface="Arial" panose="020B0604020202020204" pitchFamily="34" charset="0"/>
              <a:buChar char="•"/>
            </a:pPr>
            <a:r>
              <a:rPr lang="en-US" sz="1600" spc="-20" dirty="0"/>
              <a:t>Visa</a:t>
            </a:r>
          </a:p>
          <a:p>
            <a:pPr indent="-228600">
              <a:spcAft>
                <a:spcPts val="600"/>
              </a:spcAft>
              <a:buFont typeface="Arial" panose="020B0604020202020204" pitchFamily="34" charset="0"/>
              <a:buChar char="•"/>
            </a:pPr>
            <a:r>
              <a:rPr lang="en-US" sz="1600" spc="-20" dirty="0"/>
              <a:t>Inoculations</a:t>
            </a:r>
          </a:p>
          <a:p>
            <a:pPr indent="-228600">
              <a:spcAft>
                <a:spcPts val="600"/>
              </a:spcAft>
              <a:buFont typeface="Arial" panose="020B0604020202020204" pitchFamily="34" charset="0"/>
              <a:buChar char="•"/>
            </a:pPr>
            <a:r>
              <a:rPr lang="en-US" sz="1600" spc="-20" dirty="0"/>
              <a:t>Daily Currency exchange</a:t>
            </a:r>
          </a:p>
          <a:p>
            <a:pPr indent="-228600">
              <a:spcAft>
                <a:spcPts val="600"/>
              </a:spcAft>
              <a:buFont typeface="Arial" panose="020B0604020202020204" pitchFamily="34" charset="0"/>
              <a:buChar char="•"/>
            </a:pPr>
            <a:r>
              <a:rPr lang="en-US" sz="1600" spc="-20" dirty="0"/>
              <a:t>Airport taxes</a:t>
            </a:r>
          </a:p>
          <a:p>
            <a:pPr indent="-228600">
              <a:spcAft>
                <a:spcPts val="600"/>
              </a:spcAft>
              <a:buFont typeface="Arial" panose="020B0604020202020204" pitchFamily="34" charset="0"/>
              <a:buChar char="•"/>
            </a:pPr>
            <a:r>
              <a:rPr lang="en-US" sz="1600" spc="-20" dirty="0"/>
              <a:t>Departure taxes</a:t>
            </a:r>
          </a:p>
          <a:p>
            <a:pPr indent="-228600">
              <a:spcAft>
                <a:spcPts val="600"/>
              </a:spcAft>
              <a:buFont typeface="Arial" panose="020B0604020202020204" pitchFamily="34" charset="0"/>
              <a:buChar char="•"/>
            </a:pPr>
            <a:r>
              <a:rPr lang="en-US" sz="1600" spc="-20" dirty="0"/>
              <a:t>Excess baggage</a:t>
            </a:r>
          </a:p>
          <a:p>
            <a:pPr indent="-228600">
              <a:spcAft>
                <a:spcPts val="600"/>
              </a:spcAft>
              <a:buFont typeface="Arial" panose="020B0604020202020204" pitchFamily="34" charset="0"/>
              <a:buChar char="•"/>
            </a:pPr>
            <a:endParaRPr lang="en-US" sz="1600" spc="-20" dirty="0"/>
          </a:p>
          <a:p>
            <a:pPr indent="-228600">
              <a:spcAft>
                <a:spcPts val="600"/>
              </a:spcAft>
              <a:buFont typeface="Arial" panose="020B0604020202020204" pitchFamily="34" charset="0"/>
              <a:buChar char="•"/>
            </a:pPr>
            <a:r>
              <a:rPr lang="en-US" sz="1600" spc="-20" dirty="0"/>
              <a:t>All receipts paid by the traveler using foreign currency must clearly indicate the foreign currency type. If the receipt does not indicate the foreign currency type, the traveler should handwrite it in.</a:t>
            </a:r>
          </a:p>
          <a:p>
            <a:pPr indent="-228600">
              <a:spcAft>
                <a:spcPts val="600"/>
              </a:spcAft>
              <a:buFont typeface="Arial" panose="020B0604020202020204" pitchFamily="34" charset="0"/>
              <a:buChar char="•"/>
            </a:pPr>
            <a:r>
              <a:rPr lang="en-US" sz="1600" spc="-20" dirty="0"/>
              <a:t>Proof of the currency conversion rate for each receipt is required to be submitted with the travel reimbursement request. Reimbursements will not be processed without this documentation. </a:t>
            </a:r>
          </a:p>
        </p:txBody>
      </p:sp>
      <p:sp>
        <p:nvSpPr>
          <p:cNvPr id="11" name="Slide Number Placeholder 10">
            <a:extLst>
              <a:ext uri="{FF2B5EF4-FFF2-40B4-BE49-F238E27FC236}">
                <a16:creationId xmlns:a16="http://schemas.microsoft.com/office/drawing/2014/main" id="{210298AA-44FC-2DE5-0BF3-A7E5E48E540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19</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62134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D468B-353C-4951-5624-DB742CA41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E7C90-8F0A-53D0-31F2-C2A40B9DE36C}"/>
              </a:ext>
            </a:extLst>
          </p:cNvPr>
          <p:cNvSpPr>
            <a:spLocks noGrp="1"/>
          </p:cNvSpPr>
          <p:nvPr>
            <p:ph type="title"/>
          </p:nvPr>
        </p:nvSpPr>
        <p:spPr/>
        <p:txBody>
          <a:bodyPr>
            <a:normAutofit fontScale="90000"/>
          </a:bodyPr>
          <a:lstStyle/>
          <a:p>
            <a:r>
              <a:rPr lang="en-US" dirty="0"/>
              <a:t>Travel Reimbursement</a:t>
            </a:r>
          </a:p>
        </p:txBody>
      </p:sp>
      <p:sp>
        <p:nvSpPr>
          <p:cNvPr id="9" name="Slide Number Placeholder 8">
            <a:extLst>
              <a:ext uri="{FF2B5EF4-FFF2-40B4-BE49-F238E27FC236}">
                <a16:creationId xmlns:a16="http://schemas.microsoft.com/office/drawing/2014/main" id="{A4C8E164-B763-76CB-4989-4EEC792FD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7304852C-86B3-62E6-0F6A-DF874B62D6FF}"/>
              </a:ext>
            </a:extLst>
          </p:cNvPr>
          <p:cNvPicPr>
            <a:picLocks noChangeAspect="1"/>
          </p:cNvPicPr>
          <p:nvPr/>
        </p:nvPicPr>
        <p:blipFill>
          <a:blip r:embed="rId2"/>
          <a:stretch>
            <a:fillRect/>
          </a:stretch>
        </p:blipFill>
        <p:spPr>
          <a:xfrm>
            <a:off x="1624525" y="1200912"/>
            <a:ext cx="9286601" cy="5657088"/>
          </a:xfrm>
          <a:prstGeom prst="rect">
            <a:avLst/>
          </a:prstGeom>
        </p:spPr>
      </p:pic>
    </p:spTree>
    <p:extLst>
      <p:ext uri="{BB962C8B-B14F-4D97-AF65-F5344CB8AC3E}">
        <p14:creationId xmlns:p14="http://schemas.microsoft.com/office/powerpoint/2010/main" val="1729525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30F6403-11BB-440A-81D1-11DAFA7ABF5D}"/>
              </a:ext>
            </a:extLst>
          </p:cNvPr>
          <p:cNvSpPr>
            <a:spLocks noGrp="1"/>
          </p:cNvSpPr>
          <p:nvPr>
            <p:ph type="title"/>
          </p:nvPr>
        </p:nvSpPr>
        <p:spPr>
          <a:xfrm>
            <a:off x="391887" y="194783"/>
            <a:ext cx="11227182" cy="760892"/>
          </a:xfrm>
        </p:spPr>
        <p:txBody>
          <a:bodyPr>
            <a:normAutofit/>
          </a:bodyPr>
          <a:lstStyle/>
          <a:p>
            <a:pPr algn="ctr"/>
            <a:r>
              <a:rPr lang="en-US" sz="4000" dirty="0"/>
              <a:t>COMBINED BUSINESS &amp; PERSONAL TIME</a:t>
            </a:r>
          </a:p>
        </p:txBody>
      </p:sp>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20</a:t>
            </a:fld>
            <a:endParaRPr lang="en-US" noProof="0" dirty="0"/>
          </a:p>
        </p:txBody>
      </p:sp>
      <p:sp>
        <p:nvSpPr>
          <p:cNvPr id="6" name="Content Placeholder 5">
            <a:extLst>
              <a:ext uri="{FF2B5EF4-FFF2-40B4-BE49-F238E27FC236}">
                <a16:creationId xmlns:a16="http://schemas.microsoft.com/office/drawing/2014/main" id="{B8E9769B-03EF-618A-DEEB-42CCA0E88CF5}"/>
              </a:ext>
            </a:extLst>
          </p:cNvPr>
          <p:cNvSpPr>
            <a:spLocks noGrp="1"/>
          </p:cNvSpPr>
          <p:nvPr>
            <p:ph sz="quarter" idx="14"/>
          </p:nvPr>
        </p:nvSpPr>
        <p:spPr>
          <a:xfrm>
            <a:off x="646112" y="1560513"/>
            <a:ext cx="10899776" cy="4661532"/>
          </a:xfrm>
        </p:spPr>
        <p:txBody>
          <a:bodyPr>
            <a:normAutofit fontScale="92500" lnSpcReduction="10000"/>
          </a:bodyPr>
          <a:lstStyle/>
          <a:p>
            <a:r>
              <a:rPr lang="en-US" dirty="0"/>
              <a:t>When combining personal pursuits with business on a trip, indicate the dates of the personal time on the Travel Authorization. </a:t>
            </a:r>
          </a:p>
          <a:p>
            <a:r>
              <a:rPr lang="en-US" dirty="0"/>
              <a:t>The employee will be responsible for any additional costs incurred as a result of the personal travel.</a:t>
            </a:r>
          </a:p>
          <a:p>
            <a:r>
              <a:rPr lang="en-US" dirty="0"/>
              <a:t> Reimbursement of expenses for personal travel is NOT allowable. </a:t>
            </a:r>
          </a:p>
          <a:p>
            <a:r>
              <a:rPr lang="en-US" dirty="0"/>
              <a:t>To determine the additional cost of alternate site routing, the traveler must provide a quotation of the cost of round-trip airfare directly to and from the business destination. Quotations must be from the same source on the same day that travel is booked. (e.g., travel agency, internet website) The difference between the cost of the round-trip airfare including the alternate site routing versus the cost of the round-trip airfare directly to and from the business destination constitutes the additional cost of alternate site routing. </a:t>
            </a:r>
          </a:p>
        </p:txBody>
      </p:sp>
    </p:spTree>
    <p:extLst>
      <p:ext uri="{BB962C8B-B14F-4D97-AF65-F5344CB8AC3E}">
        <p14:creationId xmlns:p14="http://schemas.microsoft.com/office/powerpoint/2010/main" val="97314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1">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3">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1" name="TextBox 10">
            <a:extLst>
              <a:ext uri="{FF2B5EF4-FFF2-40B4-BE49-F238E27FC236}">
                <a16:creationId xmlns:a16="http://schemas.microsoft.com/office/drawing/2014/main" id="{8C607A7B-D7B7-D0FA-0148-270B1ACE7CBD}"/>
              </a:ext>
            </a:extLst>
          </p:cNvPr>
          <p:cNvSpPr txBox="1"/>
          <p:nvPr/>
        </p:nvSpPr>
        <p:spPr>
          <a:xfrm>
            <a:off x="649045" y="2291813"/>
            <a:ext cx="4014395" cy="352522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spc="-40" dirty="0">
                <a:solidFill>
                  <a:srgbClr val="FFFFFF"/>
                </a:solidFill>
                <a:latin typeface="+mj-lt"/>
                <a:ea typeface="+mj-ea"/>
                <a:cs typeface="+mj-cs"/>
              </a:rPr>
              <a:t> Questions?</a:t>
            </a:r>
          </a:p>
        </p:txBody>
      </p:sp>
      <p:pic>
        <p:nvPicPr>
          <p:cNvPr id="17" name="Picture 16" descr="Icon&#10;&#10;Description automatically generated">
            <a:extLst>
              <a:ext uri="{FF2B5EF4-FFF2-40B4-BE49-F238E27FC236}">
                <a16:creationId xmlns:a16="http://schemas.microsoft.com/office/drawing/2014/main" id="{E521E7C7-E4F4-3FB9-396D-623F947C2C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68067" y="1782277"/>
            <a:ext cx="6320117" cy="3760468"/>
          </a:xfrm>
          <a:prstGeom prst="rect">
            <a:avLst/>
          </a:prstGeom>
        </p:spPr>
      </p:pic>
      <p:sp>
        <p:nvSpPr>
          <p:cNvPr id="10" name="Slide Number Placeholder 9">
            <a:extLst>
              <a:ext uri="{FF2B5EF4-FFF2-40B4-BE49-F238E27FC236}">
                <a16:creationId xmlns:a16="http://schemas.microsoft.com/office/drawing/2014/main" id="{10363FB0-7B33-88B4-3060-CA7DBEB6549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39F39FF-F5CB-4ACA-9B46-4CCF89ECA75F}"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21</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4016952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AB22036-3C95-47CA-8E92-698403EF9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141842"/>
            <a:ext cx="10712377" cy="872100"/>
          </a:xfrm>
        </p:spPr>
        <p:txBody>
          <a:bodyPr vert="horz" lIns="91440" tIns="45720" rIns="91440" bIns="45720" rtlCol="0" anchor="ctr">
            <a:normAutofit/>
          </a:bodyPr>
          <a:lstStyle/>
          <a:p>
            <a:r>
              <a:rPr lang="en-US" sz="2800" spc="-40" dirty="0">
                <a:solidFill>
                  <a:srgbClr val="FFFFFF"/>
                </a:solidFill>
              </a:rPr>
              <a:t>TRAVEL AUTHORIZATION</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289835" y="1449361"/>
            <a:ext cx="7030351" cy="5094216"/>
          </a:xfrm>
        </p:spPr>
        <p:txBody>
          <a:bodyPr vert="horz" lIns="91440" tIns="45720" rIns="91440" bIns="45720" rtlCol="0" anchor="t">
            <a:normAutofit fontScale="92500" lnSpcReduction="20000"/>
          </a:bodyPr>
          <a:lstStyle/>
          <a:p>
            <a:pPr indent="-228600">
              <a:lnSpc>
                <a:spcPct val="100000"/>
              </a:lnSpc>
              <a:spcBef>
                <a:spcPts val="0"/>
              </a:spcBef>
              <a:buFont typeface="Arial" panose="020B0604020202020204" pitchFamily="34" charset="0"/>
              <a:buChar char="•"/>
            </a:pPr>
            <a:endParaRPr lang="en-US" sz="1800" dirty="0"/>
          </a:p>
          <a:p>
            <a:pPr indent="-228600">
              <a:lnSpc>
                <a:spcPct val="100000"/>
              </a:lnSpc>
              <a:spcBef>
                <a:spcPts val="0"/>
              </a:spcBef>
              <a:buFont typeface="Arial" panose="020B0604020202020204" pitchFamily="34" charset="0"/>
              <a:buChar char="•"/>
            </a:pPr>
            <a:r>
              <a:rPr lang="en-US" sz="1800" dirty="0"/>
              <a:t>The Travel Authorization (TA) supports travel for official university business and supports workers compensation should an accident occur. </a:t>
            </a:r>
          </a:p>
          <a:p>
            <a:pPr>
              <a:lnSpc>
                <a:spcPct val="100000"/>
              </a:lnSpc>
              <a:spcBef>
                <a:spcPts val="0"/>
              </a:spcBef>
            </a:pPr>
            <a:endParaRPr lang="en-US" sz="1800" dirty="0"/>
          </a:p>
          <a:p>
            <a:pPr indent="-228600">
              <a:lnSpc>
                <a:spcPct val="100000"/>
              </a:lnSpc>
              <a:spcBef>
                <a:spcPts val="0"/>
              </a:spcBef>
              <a:buFont typeface="Arial" panose="020B0604020202020204" pitchFamily="34" charset="0"/>
              <a:buChar char="•"/>
            </a:pPr>
            <a:r>
              <a:rPr lang="en-US" sz="1800" dirty="0"/>
              <a:t>TA policies pertain to all employees and students traveling for the Connecticut State Colleges &amp; University (CSCU) system,  as well as other individuals representing CSCU.</a:t>
            </a:r>
          </a:p>
          <a:p>
            <a:pPr indent="-228600">
              <a:lnSpc>
                <a:spcPct val="100000"/>
              </a:lnSpc>
              <a:spcBef>
                <a:spcPts val="0"/>
              </a:spcBef>
              <a:buChar char="•"/>
            </a:pPr>
            <a:endParaRPr lang="en-US" sz="1800" dirty="0">
              <a:solidFill>
                <a:srgbClr val="000000"/>
              </a:solidFill>
            </a:endParaRPr>
          </a:p>
          <a:p>
            <a:pPr indent="-228600">
              <a:lnSpc>
                <a:spcPct val="100000"/>
              </a:lnSpc>
              <a:spcBef>
                <a:spcPts val="0"/>
              </a:spcBef>
              <a:buChar char="•"/>
            </a:pPr>
            <a:r>
              <a:rPr lang="en-US" sz="1800" dirty="0">
                <a:solidFill>
                  <a:srgbClr val="000000"/>
                </a:solidFill>
              </a:rPr>
              <a:t>Lowest cost option.</a:t>
            </a:r>
          </a:p>
          <a:p>
            <a:pPr indent="0">
              <a:lnSpc>
                <a:spcPct val="100000"/>
              </a:lnSpc>
              <a:spcBef>
                <a:spcPts val="0"/>
              </a:spcBef>
              <a:buNone/>
            </a:pPr>
            <a:endParaRPr lang="en-US" sz="2800" b="1" dirty="0">
              <a:solidFill>
                <a:srgbClr val="352E97"/>
              </a:solidFill>
            </a:endParaRPr>
          </a:p>
          <a:p>
            <a:pPr>
              <a:lnSpc>
                <a:spcPct val="100000"/>
              </a:lnSpc>
              <a:spcBef>
                <a:spcPts val="0"/>
              </a:spcBef>
            </a:pPr>
            <a:endParaRPr lang="en-US" sz="2800" b="1" dirty="0">
              <a:solidFill>
                <a:schemeClr val="accent1">
                  <a:lumMod val="75000"/>
                </a:schemeClr>
              </a:solidFill>
            </a:endParaRPr>
          </a:p>
          <a:p>
            <a:pPr>
              <a:lnSpc>
                <a:spcPct val="100000"/>
              </a:lnSpc>
            </a:pPr>
            <a:r>
              <a:rPr lang="en-US" sz="2800" b="1" dirty="0">
                <a:solidFill>
                  <a:schemeClr val="accent1">
                    <a:lumMod val="75000"/>
                  </a:schemeClr>
                </a:solidFill>
              </a:rPr>
              <a:t>TRAVEL COMPONENTS</a:t>
            </a:r>
          </a:p>
          <a:p>
            <a:pPr marL="457200" indent="-457200">
              <a:lnSpc>
                <a:spcPct val="100000"/>
              </a:lnSpc>
              <a:buAutoNum type="arabicParenR"/>
            </a:pPr>
            <a:r>
              <a:rPr lang="en-US" sz="1900" dirty="0"/>
              <a:t>Approval of Travel via submission of a Travel Authorization</a:t>
            </a:r>
          </a:p>
          <a:p>
            <a:pPr marL="457200" indent="-457200">
              <a:lnSpc>
                <a:spcPct val="100000"/>
              </a:lnSpc>
              <a:buAutoNum type="arabicParenR"/>
            </a:pPr>
            <a:r>
              <a:rPr lang="en-US" sz="1900" dirty="0"/>
              <a:t>The actual trip</a:t>
            </a:r>
          </a:p>
          <a:p>
            <a:pPr marL="457200" indent="-457200">
              <a:lnSpc>
                <a:spcPct val="100000"/>
              </a:lnSpc>
              <a:buAutoNum type="arabicParenR"/>
            </a:pPr>
            <a:r>
              <a:rPr lang="en-US" sz="1900" dirty="0"/>
              <a:t>Completed CO-17XP form submission of actual expenses incurred by the traveler submitted to the Travel Office within 30 calendar days of completion of the trip.</a:t>
            </a:r>
          </a:p>
        </p:txBody>
      </p:sp>
      <p:pic>
        <p:nvPicPr>
          <p:cNvPr id="14" name="Picture Placeholder 13" descr="A large airplane flying in the sky&#10;&#10;Description automatically generated with medium confidence">
            <a:extLst>
              <a:ext uri="{FF2B5EF4-FFF2-40B4-BE49-F238E27FC236}">
                <a16:creationId xmlns:a16="http://schemas.microsoft.com/office/drawing/2014/main" id="{13181306-2482-6DA3-1A05-2DCE42DCD1E9}"/>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21681" r="18612" b="2"/>
          <a:stretch/>
        </p:blipFill>
        <p:spPr>
          <a:xfrm>
            <a:off x="7405255" y="1150467"/>
            <a:ext cx="4786746" cy="5707533"/>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3</a:t>
            </a:fld>
            <a:endParaRPr lang="en-US" noProof="0" dirty="0">
              <a:solidFill>
                <a:srgbClr val="FFFFFF"/>
              </a:solidFill>
            </a:endParaRPr>
          </a:p>
        </p:txBody>
      </p:sp>
    </p:spTree>
    <p:extLst>
      <p:ext uri="{BB962C8B-B14F-4D97-AF65-F5344CB8AC3E}">
        <p14:creationId xmlns:p14="http://schemas.microsoft.com/office/powerpoint/2010/main" val="10747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898262" y="274320"/>
            <a:ext cx="10424162" cy="656217"/>
          </a:xfrm>
        </p:spPr>
        <p:txBody>
          <a:bodyPr vert="horz" lIns="91440" tIns="45720" rIns="91440" bIns="45720" rtlCol="0" anchor="ctr">
            <a:normAutofit/>
          </a:bodyPr>
          <a:lstStyle/>
          <a:p>
            <a:pPr algn="r"/>
            <a:r>
              <a:rPr lang="en-US" sz="2800" spc="-40" dirty="0">
                <a:solidFill>
                  <a:srgbClr val="FFFFFF"/>
                </a:solidFill>
              </a:rPr>
              <a:t>DO I NEED A TA?</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chemeClr val="tx1"/>
                </a:solidFill>
              </a:rPr>
              <a:pPr lvl="0">
                <a:spcAft>
                  <a:spcPts val="600"/>
                </a:spcAft>
              </a:pPr>
              <a:t>4</a:t>
            </a:fld>
            <a:endParaRPr lang="en-US" noProof="0" dirty="0">
              <a:solidFill>
                <a:schemeClr val="tx1"/>
              </a:solidFill>
            </a:endParaRPr>
          </a:p>
        </p:txBody>
      </p:sp>
      <p:graphicFrame>
        <p:nvGraphicFramePr>
          <p:cNvPr id="19" name="Table 19">
            <a:extLst>
              <a:ext uri="{FF2B5EF4-FFF2-40B4-BE49-F238E27FC236}">
                <a16:creationId xmlns:a16="http://schemas.microsoft.com/office/drawing/2014/main" id="{FFC1D725-4C94-AAAD-3A8E-A3A4700C65EF}"/>
              </a:ext>
            </a:extLst>
          </p:cNvPr>
          <p:cNvGraphicFramePr>
            <a:graphicFrameLocks noGrp="1"/>
          </p:cNvGraphicFramePr>
          <p:nvPr>
            <p:extLst>
              <p:ext uri="{D42A27DB-BD31-4B8C-83A1-F6EECF244321}">
                <p14:modId xmlns:p14="http://schemas.microsoft.com/office/powerpoint/2010/main" val="1394481494"/>
              </p:ext>
            </p:extLst>
          </p:nvPr>
        </p:nvGraphicFramePr>
        <p:xfrm>
          <a:off x="1279262" y="1724801"/>
          <a:ext cx="9477539" cy="1112520"/>
        </p:xfrm>
        <a:graphic>
          <a:graphicData uri="http://schemas.openxmlformats.org/drawingml/2006/table">
            <a:tbl>
              <a:tblPr firstRow="1" bandRow="1">
                <a:tableStyleId>{5C22544A-7EE6-4342-B048-85BDC9FD1C3A}</a:tableStyleId>
              </a:tblPr>
              <a:tblGrid>
                <a:gridCol w="3140691">
                  <a:extLst>
                    <a:ext uri="{9D8B030D-6E8A-4147-A177-3AD203B41FA5}">
                      <a16:colId xmlns:a16="http://schemas.microsoft.com/office/drawing/2014/main" val="3978405405"/>
                    </a:ext>
                  </a:extLst>
                </a:gridCol>
                <a:gridCol w="3422616">
                  <a:extLst>
                    <a:ext uri="{9D8B030D-6E8A-4147-A177-3AD203B41FA5}">
                      <a16:colId xmlns:a16="http://schemas.microsoft.com/office/drawing/2014/main" val="1396434702"/>
                    </a:ext>
                  </a:extLst>
                </a:gridCol>
                <a:gridCol w="2914232">
                  <a:extLst>
                    <a:ext uri="{9D8B030D-6E8A-4147-A177-3AD203B41FA5}">
                      <a16:colId xmlns:a16="http://schemas.microsoft.com/office/drawing/2014/main" val="2522248771"/>
                    </a:ext>
                  </a:extLst>
                </a:gridCol>
              </a:tblGrid>
              <a:tr h="370840">
                <a:tc rowSpan="3">
                  <a:txBody>
                    <a:bodyPr/>
                    <a:lstStyle/>
                    <a:p>
                      <a:r>
                        <a:rPr lang="en-US" dirty="0"/>
                        <a:t>In-State Travel</a:t>
                      </a:r>
                    </a:p>
                  </a:txBody>
                  <a:tcPr/>
                </a:tc>
                <a:tc>
                  <a:txBody>
                    <a:bodyPr/>
                    <a:lstStyle/>
                    <a:p>
                      <a:r>
                        <a:rPr lang="en-US" sz="1600" b="0" dirty="0">
                          <a:solidFill>
                            <a:schemeClr val="tx1"/>
                          </a:solidFill>
                        </a:rPr>
                        <a:t>Mileage only</a:t>
                      </a:r>
                    </a:p>
                  </a:txBody>
                  <a:tcPr>
                    <a:solidFill>
                      <a:schemeClr val="accent1">
                        <a:lumMod val="20000"/>
                        <a:lumOff val="80000"/>
                      </a:schemeClr>
                    </a:solidFill>
                  </a:tcPr>
                </a:tc>
                <a:tc>
                  <a:txBody>
                    <a:bodyPr/>
                    <a:lstStyle/>
                    <a:p>
                      <a:r>
                        <a:rPr lang="en-US" sz="1600" b="0" dirty="0">
                          <a:solidFill>
                            <a:schemeClr val="tx1"/>
                          </a:solidFill>
                        </a:rPr>
                        <a:t>No TA</a:t>
                      </a:r>
                    </a:p>
                  </a:txBody>
                  <a:tcPr>
                    <a:solidFill>
                      <a:schemeClr val="accent1">
                        <a:lumMod val="20000"/>
                        <a:lumOff val="80000"/>
                      </a:schemeClr>
                    </a:solidFill>
                  </a:tcPr>
                </a:tc>
                <a:extLst>
                  <a:ext uri="{0D108BD9-81ED-4DB2-BD59-A6C34878D82A}">
                    <a16:rowId xmlns:a16="http://schemas.microsoft.com/office/drawing/2014/main" val="1183991232"/>
                  </a:ext>
                </a:extLst>
              </a:tr>
              <a:tr h="370840">
                <a:tc vMerge="1">
                  <a:txBody>
                    <a:bodyPr/>
                    <a:lstStyle/>
                    <a:p>
                      <a:endParaRPr lang="en-US" dirty="0"/>
                    </a:p>
                  </a:txBody>
                  <a:tcPr/>
                </a:tc>
                <a:tc>
                  <a:txBody>
                    <a:bodyPr/>
                    <a:lstStyle/>
                    <a:p>
                      <a:r>
                        <a:rPr lang="en-US" sz="1600" dirty="0"/>
                        <a:t>Non mileage expense &lt; $50</a:t>
                      </a:r>
                    </a:p>
                  </a:txBody>
                  <a:tcPr>
                    <a:solidFill>
                      <a:schemeClr val="accent1">
                        <a:lumMod val="40000"/>
                        <a:lumOff val="60000"/>
                      </a:schemeClr>
                    </a:solidFill>
                  </a:tcPr>
                </a:tc>
                <a:tc>
                  <a:txBody>
                    <a:bodyPr/>
                    <a:lstStyle/>
                    <a:p>
                      <a:r>
                        <a:rPr lang="en-US" sz="1600" dirty="0"/>
                        <a:t>No TA </a:t>
                      </a:r>
                    </a:p>
                  </a:txBody>
                  <a:tcPr>
                    <a:solidFill>
                      <a:schemeClr val="accent1">
                        <a:lumMod val="40000"/>
                        <a:lumOff val="60000"/>
                      </a:schemeClr>
                    </a:solidFill>
                  </a:tcPr>
                </a:tc>
                <a:extLst>
                  <a:ext uri="{0D108BD9-81ED-4DB2-BD59-A6C34878D82A}">
                    <a16:rowId xmlns:a16="http://schemas.microsoft.com/office/drawing/2014/main" val="495565799"/>
                  </a:ext>
                </a:extLst>
              </a:tr>
              <a:tr h="370840">
                <a:tc vMerge="1">
                  <a:txBody>
                    <a:bodyPr/>
                    <a:lstStyle/>
                    <a:p>
                      <a:endParaRPr lang="en-US" dirty="0"/>
                    </a:p>
                  </a:txBody>
                  <a:tcPr/>
                </a:tc>
                <a:tc>
                  <a:txBody>
                    <a:bodyPr/>
                    <a:lstStyle/>
                    <a:p>
                      <a:r>
                        <a:rPr lang="en-US" sz="1600" dirty="0"/>
                        <a:t>Non mileage expense &gt; $50</a:t>
                      </a:r>
                    </a:p>
                  </a:txBody>
                  <a:tcPr>
                    <a:solidFill>
                      <a:schemeClr val="accent1">
                        <a:lumMod val="20000"/>
                        <a:lumOff val="80000"/>
                      </a:schemeClr>
                    </a:solidFill>
                  </a:tcPr>
                </a:tc>
                <a:tc>
                  <a:txBody>
                    <a:bodyPr/>
                    <a:lstStyle/>
                    <a:p>
                      <a:r>
                        <a:rPr lang="en-US" sz="1600" dirty="0"/>
                        <a:t>TA</a:t>
                      </a:r>
                    </a:p>
                  </a:txBody>
                  <a:tcPr>
                    <a:solidFill>
                      <a:schemeClr val="accent1">
                        <a:lumMod val="20000"/>
                        <a:lumOff val="80000"/>
                      </a:schemeClr>
                    </a:solidFill>
                  </a:tcPr>
                </a:tc>
                <a:extLst>
                  <a:ext uri="{0D108BD9-81ED-4DB2-BD59-A6C34878D82A}">
                    <a16:rowId xmlns:a16="http://schemas.microsoft.com/office/drawing/2014/main" val="3293437484"/>
                  </a:ext>
                </a:extLst>
              </a:tr>
            </a:tbl>
          </a:graphicData>
        </a:graphic>
      </p:graphicFrame>
      <p:graphicFrame>
        <p:nvGraphicFramePr>
          <p:cNvPr id="20" name="Table 23">
            <a:extLst>
              <a:ext uri="{FF2B5EF4-FFF2-40B4-BE49-F238E27FC236}">
                <a16:creationId xmlns:a16="http://schemas.microsoft.com/office/drawing/2014/main" id="{E5A014DC-0F02-2249-1008-CB5971C9B5CC}"/>
              </a:ext>
            </a:extLst>
          </p:cNvPr>
          <p:cNvGraphicFramePr>
            <a:graphicFrameLocks noGrp="1"/>
          </p:cNvGraphicFramePr>
          <p:nvPr>
            <p:extLst>
              <p:ext uri="{D42A27DB-BD31-4B8C-83A1-F6EECF244321}">
                <p14:modId xmlns:p14="http://schemas.microsoft.com/office/powerpoint/2010/main" val="3089520504"/>
              </p:ext>
            </p:extLst>
          </p:nvPr>
        </p:nvGraphicFramePr>
        <p:xfrm>
          <a:off x="1279261" y="3236184"/>
          <a:ext cx="9477539" cy="1076960"/>
        </p:xfrm>
        <a:graphic>
          <a:graphicData uri="http://schemas.openxmlformats.org/drawingml/2006/table">
            <a:tbl>
              <a:tblPr firstRow="1" bandRow="1">
                <a:tableStyleId>{5C22544A-7EE6-4342-B048-85BDC9FD1C3A}</a:tableStyleId>
              </a:tblPr>
              <a:tblGrid>
                <a:gridCol w="3159180">
                  <a:extLst>
                    <a:ext uri="{9D8B030D-6E8A-4147-A177-3AD203B41FA5}">
                      <a16:colId xmlns:a16="http://schemas.microsoft.com/office/drawing/2014/main" val="3716430113"/>
                    </a:ext>
                  </a:extLst>
                </a:gridCol>
                <a:gridCol w="3397138">
                  <a:extLst>
                    <a:ext uri="{9D8B030D-6E8A-4147-A177-3AD203B41FA5}">
                      <a16:colId xmlns:a16="http://schemas.microsoft.com/office/drawing/2014/main" val="537746390"/>
                    </a:ext>
                  </a:extLst>
                </a:gridCol>
                <a:gridCol w="2921221">
                  <a:extLst>
                    <a:ext uri="{9D8B030D-6E8A-4147-A177-3AD203B41FA5}">
                      <a16:colId xmlns:a16="http://schemas.microsoft.com/office/drawing/2014/main" val="2385822142"/>
                    </a:ext>
                  </a:extLst>
                </a:gridCol>
              </a:tblGrid>
              <a:tr h="0">
                <a:tc rowSpan="3">
                  <a:txBody>
                    <a:bodyPr/>
                    <a:lstStyle/>
                    <a:p>
                      <a:r>
                        <a:rPr lang="en-US" dirty="0"/>
                        <a:t>Out-of-State Travel</a:t>
                      </a:r>
                    </a:p>
                  </a:txBody>
                  <a:tcPr/>
                </a:tc>
                <a:tc>
                  <a:txBody>
                    <a:bodyPr/>
                    <a:lstStyle/>
                    <a:p>
                      <a:r>
                        <a:rPr lang="en-US" sz="1600" b="0" dirty="0">
                          <a:solidFill>
                            <a:schemeClr val="tx1"/>
                          </a:solidFill>
                        </a:rPr>
                        <a:t>Travel within the US </a:t>
                      </a:r>
                    </a:p>
                  </a:txBody>
                  <a:tcPr>
                    <a:solidFill>
                      <a:schemeClr val="accent1">
                        <a:lumMod val="20000"/>
                        <a:lumOff val="80000"/>
                      </a:schemeClr>
                    </a:solidFill>
                  </a:tcPr>
                </a:tc>
                <a:tc>
                  <a:txBody>
                    <a:bodyPr/>
                    <a:lstStyle/>
                    <a:p>
                      <a:r>
                        <a:rPr lang="en-US" sz="1600" b="0" dirty="0">
                          <a:solidFill>
                            <a:schemeClr val="tx1"/>
                          </a:solidFill>
                        </a:rPr>
                        <a:t>TA</a:t>
                      </a:r>
                    </a:p>
                  </a:txBody>
                  <a:tcPr>
                    <a:solidFill>
                      <a:schemeClr val="accent1">
                        <a:lumMod val="20000"/>
                        <a:lumOff val="80000"/>
                      </a:schemeClr>
                    </a:solidFill>
                  </a:tcPr>
                </a:tc>
                <a:extLst>
                  <a:ext uri="{0D108BD9-81ED-4DB2-BD59-A6C34878D82A}">
                    <a16:rowId xmlns:a16="http://schemas.microsoft.com/office/drawing/2014/main" val="3828028289"/>
                  </a:ext>
                </a:extLst>
              </a:tr>
              <a:tr h="370840">
                <a:tc vMerge="1">
                  <a:txBody>
                    <a:bodyPr/>
                    <a:lstStyle/>
                    <a:p>
                      <a:endParaRPr lang="en-US" dirty="0"/>
                    </a:p>
                  </a:txBody>
                  <a:tcPr/>
                </a:tc>
                <a:tc>
                  <a:txBody>
                    <a:bodyPr/>
                    <a:lstStyle/>
                    <a:p>
                      <a:r>
                        <a:rPr lang="en-US" sz="1600" dirty="0"/>
                        <a:t>“No Cost” *Outside Organization</a:t>
                      </a:r>
                    </a:p>
                  </a:txBody>
                  <a:tcPr>
                    <a:solidFill>
                      <a:schemeClr val="accent1">
                        <a:lumMod val="40000"/>
                        <a:lumOff val="60000"/>
                      </a:schemeClr>
                    </a:solidFill>
                  </a:tcPr>
                </a:tc>
                <a:tc>
                  <a:txBody>
                    <a:bodyPr/>
                    <a:lstStyle/>
                    <a:p>
                      <a:r>
                        <a:rPr lang="en-US" sz="1600" dirty="0"/>
                        <a:t>TA</a:t>
                      </a:r>
                    </a:p>
                  </a:txBody>
                  <a:tcPr>
                    <a:solidFill>
                      <a:schemeClr val="accent1">
                        <a:lumMod val="40000"/>
                        <a:lumOff val="60000"/>
                      </a:schemeClr>
                    </a:solidFill>
                  </a:tcPr>
                </a:tc>
                <a:extLst>
                  <a:ext uri="{0D108BD9-81ED-4DB2-BD59-A6C34878D82A}">
                    <a16:rowId xmlns:a16="http://schemas.microsoft.com/office/drawing/2014/main" val="1321242217"/>
                  </a:ext>
                </a:extLst>
              </a:tr>
              <a:tr h="370840">
                <a:tc vMerge="1">
                  <a:txBody>
                    <a:bodyPr/>
                    <a:lstStyle/>
                    <a:p>
                      <a:endParaRPr lang="en-US" dirty="0"/>
                    </a:p>
                  </a:txBody>
                  <a:tcPr/>
                </a:tc>
                <a:tc>
                  <a:txBody>
                    <a:bodyPr/>
                    <a:lstStyle/>
                    <a:p>
                      <a:r>
                        <a:rPr lang="en-US" sz="1600" dirty="0"/>
                        <a:t>Foreign Travel</a:t>
                      </a:r>
                    </a:p>
                  </a:txBody>
                  <a:tcPr>
                    <a:solidFill>
                      <a:schemeClr val="accent1">
                        <a:lumMod val="20000"/>
                        <a:lumOff val="80000"/>
                      </a:schemeClr>
                    </a:solidFill>
                  </a:tcPr>
                </a:tc>
                <a:tc>
                  <a:txBody>
                    <a:bodyPr/>
                    <a:lstStyle/>
                    <a:p>
                      <a:r>
                        <a:rPr lang="en-US" sz="1600" dirty="0"/>
                        <a:t>TA</a:t>
                      </a:r>
                    </a:p>
                  </a:txBody>
                  <a:tcPr>
                    <a:solidFill>
                      <a:schemeClr val="accent1">
                        <a:lumMod val="20000"/>
                        <a:lumOff val="80000"/>
                      </a:schemeClr>
                    </a:solidFill>
                  </a:tcPr>
                </a:tc>
                <a:extLst>
                  <a:ext uri="{0D108BD9-81ED-4DB2-BD59-A6C34878D82A}">
                    <a16:rowId xmlns:a16="http://schemas.microsoft.com/office/drawing/2014/main" val="4141117462"/>
                  </a:ext>
                </a:extLst>
              </a:tr>
            </a:tbl>
          </a:graphicData>
        </a:graphic>
      </p:graphicFrame>
      <p:graphicFrame>
        <p:nvGraphicFramePr>
          <p:cNvPr id="24" name="Table 24">
            <a:extLst>
              <a:ext uri="{FF2B5EF4-FFF2-40B4-BE49-F238E27FC236}">
                <a16:creationId xmlns:a16="http://schemas.microsoft.com/office/drawing/2014/main" id="{4498D537-7256-6B63-F240-5BAF1F16D025}"/>
              </a:ext>
            </a:extLst>
          </p:cNvPr>
          <p:cNvGraphicFramePr>
            <a:graphicFrameLocks noGrp="1"/>
          </p:cNvGraphicFramePr>
          <p:nvPr>
            <p:extLst>
              <p:ext uri="{D42A27DB-BD31-4B8C-83A1-F6EECF244321}">
                <p14:modId xmlns:p14="http://schemas.microsoft.com/office/powerpoint/2010/main" val="1017128436"/>
              </p:ext>
            </p:extLst>
          </p:nvPr>
        </p:nvGraphicFramePr>
        <p:xfrm>
          <a:off x="1279261" y="4725188"/>
          <a:ext cx="9477541" cy="426455"/>
        </p:xfrm>
        <a:graphic>
          <a:graphicData uri="http://schemas.openxmlformats.org/drawingml/2006/table">
            <a:tbl>
              <a:tblPr firstRow="1" bandRow="1">
                <a:tableStyleId>{5C22544A-7EE6-4342-B048-85BDC9FD1C3A}</a:tableStyleId>
              </a:tblPr>
              <a:tblGrid>
                <a:gridCol w="3104452">
                  <a:extLst>
                    <a:ext uri="{9D8B030D-6E8A-4147-A177-3AD203B41FA5}">
                      <a16:colId xmlns:a16="http://schemas.microsoft.com/office/drawing/2014/main" val="554174429"/>
                    </a:ext>
                  </a:extLst>
                </a:gridCol>
                <a:gridCol w="3470562">
                  <a:extLst>
                    <a:ext uri="{9D8B030D-6E8A-4147-A177-3AD203B41FA5}">
                      <a16:colId xmlns:a16="http://schemas.microsoft.com/office/drawing/2014/main" val="1986080464"/>
                    </a:ext>
                  </a:extLst>
                </a:gridCol>
                <a:gridCol w="2902527">
                  <a:extLst>
                    <a:ext uri="{9D8B030D-6E8A-4147-A177-3AD203B41FA5}">
                      <a16:colId xmlns:a16="http://schemas.microsoft.com/office/drawing/2014/main" val="3417844514"/>
                    </a:ext>
                  </a:extLst>
                </a:gridCol>
              </a:tblGrid>
              <a:tr h="426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20" dirty="0"/>
                        <a:t>P-Card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20" dirty="0">
                          <a:solidFill>
                            <a:schemeClr val="tx1"/>
                          </a:solidFill>
                        </a:rPr>
                        <a:t>Travel paid for with a P-Card</a:t>
                      </a:r>
                    </a:p>
                  </a:txBody>
                  <a:tcPr>
                    <a:solidFill>
                      <a:schemeClr val="accent1">
                        <a:lumMod val="20000"/>
                        <a:lumOff val="80000"/>
                      </a:schemeClr>
                    </a:solidFill>
                  </a:tcPr>
                </a:tc>
                <a:tc>
                  <a:txBody>
                    <a:bodyPr/>
                    <a:lstStyle/>
                    <a:p>
                      <a:r>
                        <a:rPr lang="en-US" sz="1600" b="0" dirty="0">
                          <a:solidFill>
                            <a:schemeClr val="tx1"/>
                          </a:solidFill>
                        </a:rPr>
                        <a:t>TA</a:t>
                      </a:r>
                    </a:p>
                  </a:txBody>
                  <a:tcPr>
                    <a:solidFill>
                      <a:schemeClr val="accent1">
                        <a:lumMod val="20000"/>
                        <a:lumOff val="80000"/>
                      </a:schemeClr>
                    </a:solidFill>
                  </a:tcPr>
                </a:tc>
                <a:extLst>
                  <a:ext uri="{0D108BD9-81ED-4DB2-BD59-A6C34878D82A}">
                    <a16:rowId xmlns:a16="http://schemas.microsoft.com/office/drawing/2014/main" val="4074208623"/>
                  </a:ext>
                </a:extLst>
              </a:tr>
            </a:tbl>
          </a:graphicData>
        </a:graphic>
      </p:graphicFrame>
      <p:sp>
        <p:nvSpPr>
          <p:cNvPr id="25" name="Slide Number Placeholder 4">
            <a:extLst>
              <a:ext uri="{FF2B5EF4-FFF2-40B4-BE49-F238E27FC236}">
                <a16:creationId xmlns:a16="http://schemas.microsoft.com/office/drawing/2014/main" id="{D0F05495-BAAB-99C0-2B58-9127C8B532CB}"/>
              </a:ext>
            </a:extLst>
          </p:cNvPr>
          <p:cNvSpPr txBox="1">
            <a:spLocks/>
          </p:cNvSpPr>
          <p:nvPr/>
        </p:nvSpPr>
        <p:spPr>
          <a:xfrm>
            <a:off x="11339392" y="6242050"/>
            <a:ext cx="630936"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6B786C7-B8F9-4072-AAAA-17258464D730}" type="slidenum">
              <a:rPr lang="en-US" smtClean="0"/>
              <a:pPr>
                <a:spcAft>
                  <a:spcPts val="600"/>
                </a:spcAft>
              </a:pPr>
              <a:t>4</a:t>
            </a:fld>
            <a:endParaRPr lang="en-US" dirty="0"/>
          </a:p>
        </p:txBody>
      </p:sp>
      <p:graphicFrame>
        <p:nvGraphicFramePr>
          <p:cNvPr id="3" name="Table 2">
            <a:extLst>
              <a:ext uri="{FF2B5EF4-FFF2-40B4-BE49-F238E27FC236}">
                <a16:creationId xmlns:a16="http://schemas.microsoft.com/office/drawing/2014/main" id="{B4B5BBE7-1213-DFAE-893A-5E15E2C800D0}"/>
              </a:ext>
            </a:extLst>
          </p:cNvPr>
          <p:cNvGraphicFramePr>
            <a:graphicFrameLocks noGrp="1"/>
          </p:cNvGraphicFramePr>
          <p:nvPr>
            <p:extLst>
              <p:ext uri="{D42A27DB-BD31-4B8C-83A1-F6EECF244321}">
                <p14:modId xmlns:p14="http://schemas.microsoft.com/office/powerpoint/2010/main" val="3664280709"/>
              </p:ext>
            </p:extLst>
          </p:nvPr>
        </p:nvGraphicFramePr>
        <p:xfrm>
          <a:off x="1279261" y="5631580"/>
          <a:ext cx="9477541" cy="741680"/>
        </p:xfrm>
        <a:graphic>
          <a:graphicData uri="http://schemas.openxmlformats.org/drawingml/2006/table">
            <a:tbl>
              <a:tblPr firstRow="1" bandRow="1">
                <a:tableStyleId>{5C22544A-7EE6-4342-B048-85BDC9FD1C3A}</a:tableStyleId>
              </a:tblPr>
              <a:tblGrid>
                <a:gridCol w="3136057">
                  <a:extLst>
                    <a:ext uri="{9D8B030D-6E8A-4147-A177-3AD203B41FA5}">
                      <a16:colId xmlns:a16="http://schemas.microsoft.com/office/drawing/2014/main" val="1396287751"/>
                    </a:ext>
                  </a:extLst>
                </a:gridCol>
                <a:gridCol w="3445884">
                  <a:extLst>
                    <a:ext uri="{9D8B030D-6E8A-4147-A177-3AD203B41FA5}">
                      <a16:colId xmlns:a16="http://schemas.microsoft.com/office/drawing/2014/main" val="800657596"/>
                    </a:ext>
                  </a:extLst>
                </a:gridCol>
                <a:gridCol w="2895600">
                  <a:extLst>
                    <a:ext uri="{9D8B030D-6E8A-4147-A177-3AD203B41FA5}">
                      <a16:colId xmlns:a16="http://schemas.microsoft.com/office/drawing/2014/main" val="2365939569"/>
                    </a:ext>
                  </a:extLst>
                </a:gridCol>
              </a:tblGrid>
              <a:tr h="370840">
                <a:tc rowSpan="2">
                  <a:txBody>
                    <a:bodyPr/>
                    <a:lstStyle/>
                    <a:p>
                      <a:r>
                        <a:rPr lang="en-US" dirty="0"/>
                        <a:t>Virtual</a:t>
                      </a:r>
                    </a:p>
                  </a:txBody>
                  <a:tcPr/>
                </a:tc>
                <a:tc>
                  <a:txBody>
                    <a:bodyPr/>
                    <a:lstStyle/>
                    <a:p>
                      <a:r>
                        <a:rPr lang="en-US" sz="1600" b="0" dirty="0">
                          <a:solidFill>
                            <a:schemeClr val="tx1"/>
                          </a:solidFill>
                        </a:rPr>
                        <a:t>Virtual Conference</a:t>
                      </a:r>
                    </a:p>
                  </a:txBody>
                  <a:tcPr>
                    <a:solidFill>
                      <a:schemeClr val="accent1">
                        <a:lumMod val="20000"/>
                        <a:lumOff val="80000"/>
                      </a:schemeClr>
                    </a:solidFill>
                  </a:tcPr>
                </a:tc>
                <a:tc>
                  <a:txBody>
                    <a:bodyPr/>
                    <a:lstStyle/>
                    <a:p>
                      <a:r>
                        <a:rPr lang="en-US" sz="1600" b="0" dirty="0">
                          <a:solidFill>
                            <a:schemeClr val="tx1"/>
                          </a:solidFill>
                        </a:rPr>
                        <a:t>TA if reimbursement is &gt;$50</a:t>
                      </a:r>
                    </a:p>
                  </a:txBody>
                  <a:tcPr>
                    <a:solidFill>
                      <a:schemeClr val="accent1">
                        <a:lumMod val="20000"/>
                        <a:lumOff val="80000"/>
                      </a:schemeClr>
                    </a:solidFill>
                  </a:tcPr>
                </a:tc>
                <a:extLst>
                  <a:ext uri="{0D108BD9-81ED-4DB2-BD59-A6C34878D82A}">
                    <a16:rowId xmlns:a16="http://schemas.microsoft.com/office/drawing/2014/main" val="2619937156"/>
                  </a:ext>
                </a:extLst>
              </a:tr>
              <a:tr h="370840">
                <a:tc vMerge="1">
                  <a:txBody>
                    <a:bodyPr/>
                    <a:lstStyle/>
                    <a:p>
                      <a:endParaRPr lang="en-US" dirty="0"/>
                    </a:p>
                  </a:txBody>
                  <a:tcPr/>
                </a:tc>
                <a:tc>
                  <a:txBody>
                    <a:bodyPr/>
                    <a:lstStyle/>
                    <a:p>
                      <a:endParaRPr lang="en-US" sz="1600" b="0" dirty="0">
                        <a:solidFill>
                          <a:schemeClr val="tx1"/>
                        </a:solidFill>
                        <a:highlight>
                          <a:srgbClr val="C0C0C0"/>
                        </a:highlight>
                      </a:endParaRPr>
                    </a:p>
                  </a:txBody>
                  <a:tcPr>
                    <a:solidFill>
                      <a:schemeClr val="accent1">
                        <a:lumMod val="40000"/>
                        <a:lumOff val="60000"/>
                      </a:schemeClr>
                    </a:solidFill>
                  </a:tcPr>
                </a:tc>
                <a:tc>
                  <a:txBody>
                    <a:bodyPr/>
                    <a:lstStyle/>
                    <a:p>
                      <a:endParaRPr lang="en-US" sz="1600" b="0" dirty="0">
                        <a:solidFill>
                          <a:schemeClr val="tx1"/>
                        </a:solidFill>
                        <a:highlight>
                          <a:srgbClr val="C0C0C0"/>
                        </a:highlight>
                      </a:endParaRPr>
                    </a:p>
                  </a:txBody>
                  <a:tcPr>
                    <a:solidFill>
                      <a:schemeClr val="accent1">
                        <a:lumMod val="40000"/>
                        <a:lumOff val="60000"/>
                      </a:schemeClr>
                    </a:solidFill>
                  </a:tcPr>
                </a:tc>
                <a:extLst>
                  <a:ext uri="{0D108BD9-81ED-4DB2-BD59-A6C34878D82A}">
                    <a16:rowId xmlns:a16="http://schemas.microsoft.com/office/drawing/2014/main" val="1613767515"/>
                  </a:ext>
                </a:extLst>
              </a:tr>
            </a:tbl>
          </a:graphicData>
        </a:graphic>
      </p:graphicFrame>
      <p:sp>
        <p:nvSpPr>
          <p:cNvPr id="11" name="TextBox 10">
            <a:extLst>
              <a:ext uri="{FF2B5EF4-FFF2-40B4-BE49-F238E27FC236}">
                <a16:creationId xmlns:a16="http://schemas.microsoft.com/office/drawing/2014/main" id="{0EA6DF64-E0DB-FAAC-2292-B831CE325881}"/>
              </a:ext>
            </a:extLst>
          </p:cNvPr>
          <p:cNvSpPr txBox="1"/>
          <p:nvPr/>
        </p:nvSpPr>
        <p:spPr>
          <a:xfrm>
            <a:off x="4412415" y="6017796"/>
            <a:ext cx="3179618" cy="338554"/>
          </a:xfrm>
          <a:prstGeom prst="rect">
            <a:avLst/>
          </a:prstGeom>
          <a:noFill/>
        </p:spPr>
        <p:txBody>
          <a:bodyPr wrap="square" rtlCol="0">
            <a:spAutoFit/>
          </a:bodyPr>
          <a:lstStyle/>
          <a:p>
            <a:r>
              <a:rPr lang="en-US" sz="1600" dirty="0"/>
              <a:t>Virtual using AAUP Funds</a:t>
            </a:r>
          </a:p>
        </p:txBody>
      </p:sp>
      <p:sp>
        <p:nvSpPr>
          <p:cNvPr id="13" name="TextBox 12">
            <a:extLst>
              <a:ext uri="{FF2B5EF4-FFF2-40B4-BE49-F238E27FC236}">
                <a16:creationId xmlns:a16="http://schemas.microsoft.com/office/drawing/2014/main" id="{898EC8C3-E2B2-AED4-21A1-2BCF508DC0FC}"/>
              </a:ext>
            </a:extLst>
          </p:cNvPr>
          <p:cNvSpPr txBox="1"/>
          <p:nvPr/>
        </p:nvSpPr>
        <p:spPr>
          <a:xfrm>
            <a:off x="7828795" y="6034706"/>
            <a:ext cx="1101436" cy="338554"/>
          </a:xfrm>
          <a:prstGeom prst="rect">
            <a:avLst/>
          </a:prstGeom>
          <a:noFill/>
        </p:spPr>
        <p:txBody>
          <a:bodyPr wrap="square" rtlCol="0">
            <a:spAutoFit/>
          </a:bodyPr>
          <a:lstStyle/>
          <a:p>
            <a:r>
              <a:rPr lang="en-US" sz="1600" dirty="0"/>
              <a:t> TA</a:t>
            </a:r>
          </a:p>
        </p:txBody>
      </p:sp>
    </p:spTree>
    <p:extLst>
      <p:ext uri="{BB962C8B-B14F-4D97-AF65-F5344CB8AC3E}">
        <p14:creationId xmlns:p14="http://schemas.microsoft.com/office/powerpoint/2010/main" val="282602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Rectangle 67">
            <a:extLst>
              <a:ext uri="{FF2B5EF4-FFF2-40B4-BE49-F238E27FC236}">
                <a16:creationId xmlns:a16="http://schemas.microsoft.com/office/drawing/2014/main" id="{E10907E1-6252-4B81-B969-9BE1763D1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5</a:t>
            </a:fld>
            <a:endParaRPr lang="en-US" noProof="0" dirty="0"/>
          </a:p>
        </p:txBody>
      </p:sp>
      <p:sp>
        <p:nvSpPr>
          <p:cNvPr id="4" name="TextBox 3">
            <a:extLst>
              <a:ext uri="{FF2B5EF4-FFF2-40B4-BE49-F238E27FC236}">
                <a16:creationId xmlns:a16="http://schemas.microsoft.com/office/drawing/2014/main" id="{3FD82723-0A79-113F-7D17-4760FC6311F6}"/>
              </a:ext>
            </a:extLst>
          </p:cNvPr>
          <p:cNvSpPr txBox="1"/>
          <p:nvPr/>
        </p:nvSpPr>
        <p:spPr>
          <a:xfrm>
            <a:off x="722516" y="874454"/>
            <a:ext cx="10958944" cy="4832092"/>
          </a:xfrm>
          <a:prstGeom prst="rect">
            <a:avLst/>
          </a:prstGeom>
          <a:noFill/>
        </p:spPr>
        <p:txBody>
          <a:bodyPr wrap="square" rtlCol="0">
            <a:spAutoFit/>
          </a:bodyPr>
          <a:lstStyle/>
          <a:p>
            <a:endParaRPr lang="en-US" dirty="0"/>
          </a:p>
          <a:p>
            <a:r>
              <a:rPr lang="en-US" sz="2000" b="1" dirty="0">
                <a:solidFill>
                  <a:schemeClr val="accent1">
                    <a:lumMod val="75000"/>
                  </a:schemeClr>
                </a:solidFill>
              </a:rPr>
              <a:t>SUBMISSION TIMELINE</a:t>
            </a:r>
          </a:p>
          <a:p>
            <a:endParaRPr lang="en-US" dirty="0"/>
          </a:p>
          <a:p>
            <a:pPr marL="285750" indent="-285750">
              <a:buFont typeface="Wingdings" panose="05000000000000000000" pitchFamily="2" charset="2"/>
              <a:buChar char="Ø"/>
            </a:pPr>
            <a:r>
              <a:rPr lang="en-US" dirty="0"/>
              <a:t>An approved TA must be submitted to the Travel Office at least two weeks prior to travel.  Failure to submit within this timeframe does not give the Travel Office sufficient time to process advances or prepayments when requested. </a:t>
            </a:r>
          </a:p>
          <a:p>
            <a:endParaRPr lang="en-US" dirty="0"/>
          </a:p>
          <a:p>
            <a:endParaRPr lang="en-US" dirty="0"/>
          </a:p>
          <a:p>
            <a:pPr marL="285750" indent="-285750">
              <a:buFont typeface="Wingdings" panose="05000000000000000000" pitchFamily="2" charset="2"/>
              <a:buChar char="Ø"/>
            </a:pPr>
            <a:r>
              <a:rPr lang="en-US" dirty="0"/>
              <a:t>Late TA submissions must be documented on the Policy Exception Request Form and approved by the traveler's supervisor.  Any TA received after travel has begun is not guaranteed to be reimbursed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r>
              <a:rPr lang="en-US" b="1" dirty="0">
                <a:solidFill>
                  <a:schemeClr val="accent1">
                    <a:lumMod val="75000"/>
                  </a:schemeClr>
                </a:solidFill>
              </a:rPr>
              <a:t>SUPPORTING DOCUMENTATION</a:t>
            </a:r>
          </a:p>
          <a:p>
            <a:endParaRPr lang="en-US" b="1" dirty="0"/>
          </a:p>
          <a:p>
            <a:r>
              <a:rPr lang="en-US" dirty="0"/>
              <a:t>Copies of documents supporting the travel must be included with the TA.  Documents may include conference announcement showing the name, location, dates, schedule, registration fee, and hotel fees (when applicable) </a:t>
            </a:r>
          </a:p>
        </p:txBody>
      </p:sp>
    </p:spTree>
    <p:extLst>
      <p:ext uri="{BB962C8B-B14F-4D97-AF65-F5344CB8AC3E}">
        <p14:creationId xmlns:p14="http://schemas.microsoft.com/office/powerpoint/2010/main" val="28348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25AE3-C3A2-5C9F-6449-540F4ED6E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EE050-1701-8B46-7286-9B493FDBC939}"/>
              </a:ext>
            </a:extLst>
          </p:cNvPr>
          <p:cNvSpPr>
            <a:spLocks noGrp="1"/>
          </p:cNvSpPr>
          <p:nvPr>
            <p:ph type="title"/>
          </p:nvPr>
        </p:nvSpPr>
        <p:spPr/>
        <p:txBody>
          <a:bodyPr>
            <a:normAutofit fontScale="90000"/>
          </a:bodyPr>
          <a:lstStyle/>
          <a:p>
            <a:r>
              <a:rPr lang="en-US" dirty="0"/>
              <a:t>POLICY ITEMS TO KEEP IN MIND</a:t>
            </a:r>
          </a:p>
        </p:txBody>
      </p:sp>
      <p:sp>
        <p:nvSpPr>
          <p:cNvPr id="9" name="Slide Number Placeholder 8">
            <a:extLst>
              <a:ext uri="{FF2B5EF4-FFF2-40B4-BE49-F238E27FC236}">
                <a16:creationId xmlns:a16="http://schemas.microsoft.com/office/drawing/2014/main" id="{204292C3-1016-CC43-9517-1C1683D2D8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15">
            <a:extLst>
              <a:ext uri="{FF2B5EF4-FFF2-40B4-BE49-F238E27FC236}">
                <a16:creationId xmlns:a16="http://schemas.microsoft.com/office/drawing/2014/main" id="{A887449F-9008-E020-DAF6-6B3F74542D5B}"/>
              </a:ext>
            </a:extLst>
          </p:cNvPr>
          <p:cNvSpPr/>
          <p:nvPr/>
        </p:nvSpPr>
        <p:spPr>
          <a:xfrm>
            <a:off x="440266" y="1072784"/>
            <a:ext cx="6844195" cy="5463392"/>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1917"/>
              </a:lnSpc>
              <a:buSzPct val="100000"/>
            </a:pPr>
            <a:endParaRPr lang="en-US" sz="1800" dirty="0"/>
          </a:p>
          <a:p>
            <a:pPr>
              <a:lnSpc>
                <a:spcPts val="1917"/>
              </a:lnSpc>
              <a:buSzPct val="100000"/>
            </a:pPr>
            <a:r>
              <a:rPr lang="en-US" sz="1100" dirty="0"/>
              <a:t>Airfare:</a:t>
            </a:r>
          </a:p>
          <a:p>
            <a:pPr marL="285115" indent="-285115">
              <a:lnSpc>
                <a:spcPts val="1917"/>
              </a:lnSpc>
              <a:buSzPct val="100000"/>
              <a:buChar char="•"/>
            </a:pPr>
            <a:r>
              <a:rPr lang="en-US" sz="1100" dirty="0"/>
              <a:t>Employees should purchase the lowest commercial fare available- the least costly, coach-class fare that uses a regularly scheduled commercial carrier. </a:t>
            </a:r>
          </a:p>
          <a:p>
            <a:pPr marL="285115" indent="-285115">
              <a:lnSpc>
                <a:spcPts val="1917"/>
              </a:lnSpc>
              <a:buSzPct val="100000"/>
              <a:buChar char="•"/>
            </a:pPr>
            <a:r>
              <a:rPr lang="en-US" sz="1100" dirty="0"/>
              <a:t>Travelers should not consider their preference for airline, type of aircraft, or connecting airports. </a:t>
            </a:r>
          </a:p>
          <a:p>
            <a:pPr marL="285115" indent="-285115">
              <a:lnSpc>
                <a:spcPts val="1917"/>
              </a:lnSpc>
              <a:buSzPct val="100000"/>
              <a:buChar char="•"/>
            </a:pPr>
            <a:r>
              <a:rPr lang="en-US" sz="1100" dirty="0"/>
              <a:t>Travelers may not insist on non-stop flights. </a:t>
            </a:r>
          </a:p>
          <a:p>
            <a:pPr marL="285115" indent="-285115">
              <a:lnSpc>
                <a:spcPts val="1917"/>
              </a:lnSpc>
              <a:buSzPct val="100000"/>
              <a:buChar char="•"/>
            </a:pPr>
            <a:r>
              <a:rPr lang="en-US" sz="1100" dirty="0"/>
              <a:t>Baggage fees will be reimbursed for one (1) piece of checked baggage each way. </a:t>
            </a:r>
          </a:p>
          <a:p>
            <a:pPr marL="285115" indent="-285115">
              <a:lnSpc>
                <a:spcPts val="1917"/>
              </a:lnSpc>
              <a:buSzPct val="100000"/>
              <a:buChar char="•"/>
            </a:pPr>
            <a:endParaRPr lang="en-US" sz="1100" dirty="0"/>
          </a:p>
          <a:p>
            <a:pPr>
              <a:lnSpc>
                <a:spcPts val="1917"/>
              </a:lnSpc>
              <a:buSzPct val="100000"/>
            </a:pPr>
            <a:r>
              <a:rPr lang="en-US" sz="1100" dirty="0"/>
              <a:t>Lodging:</a:t>
            </a:r>
          </a:p>
          <a:p>
            <a:pPr marL="237490" indent="-237490">
              <a:lnSpc>
                <a:spcPts val="1917"/>
              </a:lnSpc>
              <a:buSzPct val="100000"/>
              <a:buFont typeface="Arial" panose="020B0604020202020204" pitchFamily="34" charset="0"/>
              <a:buChar char="•"/>
            </a:pPr>
            <a:r>
              <a:rPr lang="en-US" sz="1100" dirty="0"/>
              <a:t>Under no circumstances will lodging be paid for a guest or spouse unless they are also travelling on approved University business. </a:t>
            </a:r>
          </a:p>
          <a:p>
            <a:pPr marL="237490" indent="-237490">
              <a:lnSpc>
                <a:spcPts val="1917"/>
              </a:lnSpc>
              <a:buSzPct val="100000"/>
              <a:buFont typeface="Arial" panose="020B0604020202020204" pitchFamily="34" charset="0"/>
              <a:buChar char="•"/>
            </a:pPr>
            <a:r>
              <a:rPr lang="en-US" sz="1100" dirty="0"/>
              <a:t>The traveler should obtain the lowest cost lodging possible. In the case of a conference, travelers are permitted to stay at the conference hotel. </a:t>
            </a:r>
          </a:p>
          <a:p>
            <a:pPr marL="237490" indent="-237490">
              <a:lnSpc>
                <a:spcPts val="1917"/>
              </a:lnSpc>
              <a:buSzPct val="100000"/>
              <a:buFont typeface="Arial" panose="020B0604020202020204" pitchFamily="34" charset="0"/>
              <a:buChar char="•"/>
            </a:pPr>
            <a:r>
              <a:rPr lang="en-US" sz="1100" dirty="0"/>
              <a:t>Travelers can arrive one day before the event and stay one day after the event.</a:t>
            </a:r>
          </a:p>
          <a:p>
            <a:pPr marL="237490" indent="-237490">
              <a:lnSpc>
                <a:spcPts val="1917"/>
              </a:lnSpc>
              <a:buSzPct val="100000"/>
              <a:buFont typeface="Arial" panose="020B0604020202020204" pitchFamily="34" charset="0"/>
              <a:buChar char="•"/>
            </a:pPr>
            <a:r>
              <a:rPr lang="en-US" sz="1100" dirty="0"/>
              <a:t>Lodging is not entitled when travel distance is less than 75 miles one way. </a:t>
            </a:r>
          </a:p>
          <a:p>
            <a:pPr>
              <a:lnSpc>
                <a:spcPts val="1917"/>
              </a:lnSpc>
              <a:buSzPct val="100000"/>
            </a:pPr>
            <a:endParaRPr lang="en-US" sz="1100" dirty="0"/>
          </a:p>
          <a:p>
            <a:pPr>
              <a:lnSpc>
                <a:spcPts val="1917"/>
              </a:lnSpc>
              <a:buSzPct val="100000"/>
            </a:pPr>
            <a:r>
              <a:rPr lang="en-US" sz="1100" dirty="0"/>
              <a:t>Meal Reimbursement:</a:t>
            </a:r>
          </a:p>
          <a:p>
            <a:pPr marL="237490" indent="-237490">
              <a:lnSpc>
                <a:spcPts val="1917"/>
              </a:lnSpc>
              <a:buSzPct val="100000"/>
              <a:buFont typeface="Arial" panose="020B0604020202020204" pitchFamily="34" charset="0"/>
              <a:buChar char="•"/>
            </a:pPr>
            <a:r>
              <a:rPr lang="en-US" sz="1100" dirty="0"/>
              <a:t>Based on per diem rates.</a:t>
            </a:r>
          </a:p>
          <a:p>
            <a:pPr marL="237490" indent="-237490">
              <a:lnSpc>
                <a:spcPts val="1917"/>
              </a:lnSpc>
              <a:buSzPct val="100000"/>
              <a:buFont typeface="Arial" panose="020B0604020202020204" pitchFamily="34" charset="0"/>
              <a:buChar char="•"/>
            </a:pPr>
            <a:r>
              <a:rPr lang="en-US" sz="1100" dirty="0"/>
              <a:t>Reductions applied when meals are provided at no cost during events.</a:t>
            </a:r>
          </a:p>
          <a:p>
            <a:pPr marL="237490" indent="-237490">
              <a:lnSpc>
                <a:spcPts val="1917"/>
              </a:lnSpc>
              <a:buSzPct val="100000"/>
              <a:buFont typeface="Arial" panose="020B0604020202020204" pitchFamily="34" charset="0"/>
              <a:buChar char="•"/>
            </a:pPr>
            <a:endParaRPr lang="en-US" sz="1100" dirty="0"/>
          </a:p>
          <a:p>
            <a:pPr>
              <a:lnSpc>
                <a:spcPts val="1917"/>
              </a:lnSpc>
              <a:buSzPct val="100000"/>
            </a:pPr>
            <a:r>
              <a:rPr lang="en-US" sz="1100" dirty="0"/>
              <a:t>Car Rentals:</a:t>
            </a:r>
          </a:p>
          <a:p>
            <a:pPr marL="237490" indent="-237490">
              <a:lnSpc>
                <a:spcPts val="1917"/>
              </a:lnSpc>
              <a:buSzPct val="100000"/>
              <a:buFont typeface="Arial" panose="020B0604020202020204" pitchFamily="34" charset="0"/>
              <a:buChar char="•"/>
            </a:pPr>
            <a:r>
              <a:rPr lang="en-US" sz="1100" dirty="0"/>
              <a:t>Use approved rental agencies.</a:t>
            </a:r>
          </a:p>
          <a:p>
            <a:pPr marL="237490" indent="-237490">
              <a:lnSpc>
                <a:spcPts val="1917"/>
              </a:lnSpc>
              <a:buSzPct val="100000"/>
              <a:buFont typeface="Arial" panose="020B0604020202020204" pitchFamily="34" charset="0"/>
              <a:buChar char="•"/>
            </a:pPr>
            <a:r>
              <a:rPr lang="en-US" sz="1100" dirty="0"/>
              <a:t>Select the most economical vehicle suitable for the trip.</a:t>
            </a:r>
          </a:p>
          <a:p>
            <a:pPr marL="237490" indent="-237490">
              <a:lnSpc>
                <a:spcPts val="1917"/>
              </a:lnSpc>
              <a:buSzPct val="100000"/>
              <a:buFont typeface="Arial" panose="020B0604020202020204" pitchFamily="34" charset="0"/>
              <a:buChar char="•"/>
            </a:pPr>
            <a:endParaRPr lang="en-US" sz="1100" dirty="0"/>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285115"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a:p>
            <a:pPr marL="1047115" lvl="2" indent="-285115">
              <a:lnSpc>
                <a:spcPts val="1917"/>
              </a:lnSpc>
              <a:buSzPct val="100000"/>
              <a:buChar char="•"/>
            </a:pPr>
            <a:endParaRPr lang="en-US" sz="1333" b="1" dirty="0">
              <a:solidFill>
                <a:srgbClr val="4C4C4D"/>
              </a:solidFill>
              <a:latin typeface="Heebo" pitchFamily="34" charset="0"/>
              <a:ea typeface="Heebo" pitchFamily="34" charset="-122"/>
              <a:cs typeface="Heebo" pitchFamily="34" charset="-120"/>
            </a:endParaRPr>
          </a:p>
        </p:txBody>
      </p:sp>
      <p:pic>
        <p:nvPicPr>
          <p:cNvPr id="6" name="Image 0" descr="A person wearing a suit sitting on a bed drinking from a cup, with a suitcase nearby">
            <a:hlinkClick r:id="rId2"/>
            <a:extLst>
              <a:ext uri="{FF2B5EF4-FFF2-40B4-BE49-F238E27FC236}">
                <a16:creationId xmlns:a16="http://schemas.microsoft.com/office/drawing/2014/main" id="{B6F21DD7-CD5C-6915-7933-DF99FF4182FC}"/>
              </a:ext>
            </a:extLst>
          </p:cNvPr>
          <p:cNvPicPr>
            <a:picLocks noChangeAspect="1"/>
          </p:cNvPicPr>
          <p:nvPr/>
        </p:nvPicPr>
        <p:blipFill>
          <a:blip r:embed="rId3"/>
          <a:srcRect l="27619" r="27619"/>
          <a:stretch/>
        </p:blipFill>
        <p:spPr>
          <a:xfrm>
            <a:off x="8328275" y="1146432"/>
            <a:ext cx="3863726" cy="5670379"/>
          </a:xfrm>
          <a:prstGeom prst="rect">
            <a:avLst/>
          </a:prstGeom>
        </p:spPr>
      </p:pic>
    </p:spTree>
    <p:extLst>
      <p:ext uri="{BB962C8B-B14F-4D97-AF65-F5344CB8AC3E}">
        <p14:creationId xmlns:p14="http://schemas.microsoft.com/office/powerpoint/2010/main" val="36754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28E6A4D9-12A1-4CD4-99EA-5C5ECDEF8A33}"/>
              </a:ext>
            </a:extLst>
          </p:cNvPr>
          <p:cNvSpPr>
            <a:spLocks noGrp="1"/>
          </p:cNvSpPr>
          <p:nvPr>
            <p:ph type="title"/>
          </p:nvPr>
        </p:nvSpPr>
        <p:spPr>
          <a:xfrm>
            <a:off x="706582" y="433194"/>
            <a:ext cx="1143000" cy="5820162"/>
          </a:xfrm>
        </p:spPr>
        <p:txBody>
          <a:bodyPr vert="wordArtVert">
            <a:normAutofit fontScale="90000"/>
          </a:bodyPr>
          <a:lstStyle/>
          <a:p>
            <a:r>
              <a:rPr lang="en-US" sz="2800" dirty="0"/>
              <a:t>TA APPROVALS</a:t>
            </a:r>
          </a:p>
        </p:txBody>
      </p:sp>
      <p:graphicFrame>
        <p:nvGraphicFramePr>
          <p:cNvPr id="13" name="Table 9">
            <a:extLst>
              <a:ext uri="{FF2B5EF4-FFF2-40B4-BE49-F238E27FC236}">
                <a16:creationId xmlns:a16="http://schemas.microsoft.com/office/drawing/2014/main" id="{096A54E9-1AF6-4A17-A713-79D260FE3257}"/>
              </a:ext>
            </a:extLst>
          </p:cNvPr>
          <p:cNvGraphicFramePr>
            <a:graphicFrameLocks noGrp="1"/>
          </p:cNvGraphicFramePr>
          <p:nvPr>
            <p:ph sz="quarter" idx="14"/>
            <p:extLst>
              <p:ext uri="{D42A27DB-BD31-4B8C-83A1-F6EECF244321}">
                <p14:modId xmlns:p14="http://schemas.microsoft.com/office/powerpoint/2010/main" val="184775443"/>
              </p:ext>
            </p:extLst>
          </p:nvPr>
        </p:nvGraphicFramePr>
        <p:xfrm>
          <a:off x="3550455" y="74447"/>
          <a:ext cx="8258118" cy="5115098"/>
        </p:xfrm>
        <a:graphic>
          <a:graphicData uri="http://schemas.openxmlformats.org/drawingml/2006/table">
            <a:tbl>
              <a:tblPr firstRow="1" bandRow="1">
                <a:tableStyleId>{8799B23B-EC83-4686-B30A-512413B5E67A}</a:tableStyleId>
              </a:tblPr>
              <a:tblGrid>
                <a:gridCol w="1685057">
                  <a:extLst>
                    <a:ext uri="{9D8B030D-6E8A-4147-A177-3AD203B41FA5}">
                      <a16:colId xmlns:a16="http://schemas.microsoft.com/office/drawing/2014/main" val="1517755082"/>
                    </a:ext>
                  </a:extLst>
                </a:gridCol>
                <a:gridCol w="6573061">
                  <a:extLst>
                    <a:ext uri="{9D8B030D-6E8A-4147-A177-3AD203B41FA5}">
                      <a16:colId xmlns:a16="http://schemas.microsoft.com/office/drawing/2014/main" val="2446386500"/>
                    </a:ext>
                  </a:extLst>
                </a:gridCol>
              </a:tblGrid>
              <a:tr h="908858">
                <a:tc>
                  <a:txBody>
                    <a:bodyPr/>
                    <a:lstStyle/>
                    <a:p>
                      <a:r>
                        <a:rPr lang="en-US" b="0" dirty="0"/>
                        <a:t>Traveler</a:t>
                      </a:r>
                    </a:p>
                  </a:txBody>
                  <a:tcPr anchor="ctr"/>
                </a:tc>
                <a:tc>
                  <a:txBody>
                    <a:bodyPr/>
                    <a:lstStyle/>
                    <a:p>
                      <a:r>
                        <a:rPr lang="en-US" b="0" dirty="0"/>
                        <a:t>Traveler certifies that the travel is necessary to the business of the University, expenditures are in compliance with travel policies and no personal expenses are included.</a:t>
                      </a:r>
                    </a:p>
                  </a:txBody>
                  <a:tcPr anchor="ctr"/>
                </a:tc>
                <a:extLst>
                  <a:ext uri="{0D108BD9-81ED-4DB2-BD59-A6C34878D82A}">
                    <a16:rowId xmlns:a16="http://schemas.microsoft.com/office/drawing/2014/main" val="2801628125"/>
                  </a:ext>
                </a:extLst>
              </a:tr>
              <a:tr h="908858">
                <a:tc>
                  <a:txBody>
                    <a:bodyPr/>
                    <a:lstStyle/>
                    <a:p>
                      <a:r>
                        <a:rPr lang="en-US" dirty="0"/>
                        <a:t>Supervisor</a:t>
                      </a:r>
                    </a:p>
                  </a:txBody>
                  <a:tcPr anchor="ctr"/>
                </a:tc>
                <a:tc>
                  <a:txBody>
                    <a:bodyPr/>
                    <a:lstStyle/>
                    <a:p>
                      <a:r>
                        <a:rPr lang="en-US" dirty="0"/>
                        <a:t>The supervisor is certifying that the travel is necessary the business of the University, expenditures are reasonable, and arrangements have been made to cover position requirements.</a:t>
                      </a:r>
                    </a:p>
                  </a:txBody>
                  <a:tcPr anchor="ctr"/>
                </a:tc>
                <a:extLst>
                  <a:ext uri="{0D108BD9-81ED-4DB2-BD59-A6C34878D82A}">
                    <a16:rowId xmlns:a16="http://schemas.microsoft.com/office/drawing/2014/main" val="522315634"/>
                  </a:ext>
                </a:extLst>
              </a:tr>
              <a:tr h="908858">
                <a:tc>
                  <a:txBody>
                    <a:bodyPr/>
                    <a:lstStyle/>
                    <a:p>
                      <a:r>
                        <a:rPr lang="en-US" dirty="0"/>
                        <a:t>Budget Authority</a:t>
                      </a:r>
                    </a:p>
                  </a:txBody>
                  <a:tcPr anchor="ctr"/>
                </a:tc>
                <a:tc>
                  <a:txBody>
                    <a:bodyPr/>
                    <a:lstStyle/>
                    <a:p>
                      <a:r>
                        <a:rPr lang="en-US" dirty="0"/>
                        <a:t>The budget authority (Financial Manager) certifies that the funds are available and has the option of declining any portion of the trip.</a:t>
                      </a:r>
                    </a:p>
                  </a:txBody>
                  <a:tcPr anchor="ctr"/>
                </a:tc>
                <a:extLst>
                  <a:ext uri="{0D108BD9-81ED-4DB2-BD59-A6C34878D82A}">
                    <a16:rowId xmlns:a16="http://schemas.microsoft.com/office/drawing/2014/main" val="3923311043"/>
                  </a:ext>
                </a:extLst>
              </a:tr>
              <a:tr h="908858">
                <a:tc>
                  <a:txBody>
                    <a:bodyPr/>
                    <a:lstStyle/>
                    <a:p>
                      <a:r>
                        <a:rPr lang="en-US" dirty="0"/>
                        <a:t>Travel Office</a:t>
                      </a:r>
                    </a:p>
                  </a:txBody>
                  <a:tcPr anchor="ctr"/>
                </a:tc>
                <a:tc>
                  <a:txBody>
                    <a:bodyPr/>
                    <a:lstStyle/>
                    <a:p>
                      <a:r>
                        <a:rPr lang="en-US" dirty="0"/>
                        <a:t>The Travel Office will verify supporting documents, and that the request is in compliance with travel policies. The Travel Office can decline any part of the request based on non-compliance.</a:t>
                      </a:r>
                    </a:p>
                  </a:txBody>
                  <a:tcPr anchor="ctr"/>
                </a:tc>
                <a:extLst>
                  <a:ext uri="{0D108BD9-81ED-4DB2-BD59-A6C34878D82A}">
                    <a16:rowId xmlns:a16="http://schemas.microsoft.com/office/drawing/2014/main" val="2046739586"/>
                  </a:ext>
                </a:extLst>
              </a:tr>
              <a:tr h="908858">
                <a:tc>
                  <a:txBody>
                    <a:bodyPr/>
                    <a:lstStyle/>
                    <a:p>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Multiple indices need appropriate approval signatures.</a:t>
                      </a:r>
                    </a:p>
                  </a:txBody>
                  <a:tcPr anchor="ctr"/>
                </a:tc>
                <a:extLst>
                  <a:ext uri="{0D108BD9-81ED-4DB2-BD59-A6C34878D82A}">
                    <a16:rowId xmlns:a16="http://schemas.microsoft.com/office/drawing/2014/main" val="400780346"/>
                  </a:ext>
                </a:extLst>
              </a:tr>
            </a:tbl>
          </a:graphicData>
        </a:graphic>
      </p:graphicFrame>
      <p:sp>
        <p:nvSpPr>
          <p:cNvPr id="5" name="Slide Number Placeholder 4">
            <a:extLst>
              <a:ext uri="{FF2B5EF4-FFF2-40B4-BE49-F238E27FC236}">
                <a16:creationId xmlns:a16="http://schemas.microsoft.com/office/drawing/2014/main" id="{4DB248E8-80F2-482E-B0AF-EE7EBC7C3EAD}"/>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7</a:t>
            </a:fld>
            <a:endParaRPr lang="en-US" noProof="0" dirty="0"/>
          </a:p>
        </p:txBody>
      </p:sp>
      <p:sp>
        <p:nvSpPr>
          <p:cNvPr id="2" name="TextBox 1">
            <a:extLst>
              <a:ext uri="{FF2B5EF4-FFF2-40B4-BE49-F238E27FC236}">
                <a16:creationId xmlns:a16="http://schemas.microsoft.com/office/drawing/2014/main" id="{C3A3BC7F-A4D9-45F2-A1A1-21FEA4953579}"/>
              </a:ext>
            </a:extLst>
          </p:cNvPr>
          <p:cNvSpPr txBox="1"/>
          <p:nvPr/>
        </p:nvSpPr>
        <p:spPr>
          <a:xfrm>
            <a:off x="3550455" y="5460114"/>
            <a:ext cx="8131004" cy="1323439"/>
          </a:xfrm>
          <a:prstGeom prst="rect">
            <a:avLst/>
          </a:prstGeom>
          <a:noFill/>
        </p:spPr>
        <p:txBody>
          <a:bodyPr wrap="square" rtlCol="0">
            <a:spAutoFit/>
          </a:bodyPr>
          <a:lstStyle/>
          <a:p>
            <a:r>
              <a:rPr lang="en-US" sz="1600" dirty="0"/>
              <a:t>Additional approval may be needed for:</a:t>
            </a:r>
          </a:p>
          <a:p>
            <a:r>
              <a:rPr lang="en-US" sz="1600" dirty="0"/>
              <a:t>Grant Funds</a:t>
            </a:r>
          </a:p>
          <a:p>
            <a:r>
              <a:rPr lang="en-US" sz="1600" dirty="0"/>
              <a:t>AAUP</a:t>
            </a:r>
          </a:p>
          <a:p>
            <a:r>
              <a:rPr lang="en-US" sz="1600" dirty="0"/>
              <a:t>MRMC</a:t>
            </a:r>
          </a:p>
          <a:p>
            <a:r>
              <a:rPr lang="en-US" sz="1600" dirty="0"/>
              <a:t>SUOAF</a:t>
            </a:r>
          </a:p>
        </p:txBody>
      </p:sp>
    </p:spTree>
    <p:extLst>
      <p:ext uri="{BB962C8B-B14F-4D97-AF65-F5344CB8AC3E}">
        <p14:creationId xmlns:p14="http://schemas.microsoft.com/office/powerpoint/2010/main" val="43464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1E76D7-B097-6353-0F5D-2A4A3358E428}"/>
            </a:ext>
          </a:extLst>
        </p:cNvPr>
        <p:cNvGrpSpPr/>
        <p:nvPr/>
      </p:nvGrpSpPr>
      <p:grpSpPr>
        <a:xfrm>
          <a:off x="0" y="0"/>
          <a:ext cx="0" cy="0"/>
          <a:chOff x="0" y="0"/>
          <a:chExt cx="0" cy="0"/>
        </a:xfrm>
      </p:grpSpPr>
      <p:sp>
        <p:nvSpPr>
          <p:cNvPr id="63" name="Rectangle 65">
            <a:extLst>
              <a:ext uri="{FF2B5EF4-FFF2-40B4-BE49-F238E27FC236}">
                <a16:creationId xmlns:a16="http://schemas.microsoft.com/office/drawing/2014/main" id="{771390BC-F9A1-A5D3-008C-42065AC9E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Rectangle 67">
            <a:extLst>
              <a:ext uri="{FF2B5EF4-FFF2-40B4-BE49-F238E27FC236}">
                <a16:creationId xmlns:a16="http://schemas.microsoft.com/office/drawing/2014/main" id="{42BBE605-8AEE-229D-3119-BC82C6AEA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422C28F5-A90D-E836-6BC2-0D9DFF07A749}"/>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8</a:t>
            </a:fld>
            <a:endParaRPr lang="en-US" noProof="0" dirty="0"/>
          </a:p>
        </p:txBody>
      </p:sp>
      <p:pic>
        <p:nvPicPr>
          <p:cNvPr id="3" name="Picture 2">
            <a:extLst>
              <a:ext uri="{FF2B5EF4-FFF2-40B4-BE49-F238E27FC236}">
                <a16:creationId xmlns:a16="http://schemas.microsoft.com/office/drawing/2014/main" id="{E630E904-9888-A2EA-A9F5-28732FD5618E}"/>
              </a:ext>
            </a:extLst>
          </p:cNvPr>
          <p:cNvPicPr>
            <a:picLocks noChangeAspect="1"/>
          </p:cNvPicPr>
          <p:nvPr/>
        </p:nvPicPr>
        <p:blipFill>
          <a:blip r:embed="rId2"/>
          <a:stretch>
            <a:fillRect/>
          </a:stretch>
        </p:blipFill>
        <p:spPr>
          <a:xfrm>
            <a:off x="3393934" y="0"/>
            <a:ext cx="5404132" cy="6858000"/>
          </a:xfrm>
          <a:prstGeom prst="rect">
            <a:avLst/>
          </a:prstGeom>
        </p:spPr>
      </p:pic>
      <p:sp>
        <p:nvSpPr>
          <p:cNvPr id="5" name="Rectangle 4">
            <a:extLst>
              <a:ext uri="{FF2B5EF4-FFF2-40B4-BE49-F238E27FC236}">
                <a16:creationId xmlns:a16="http://schemas.microsoft.com/office/drawing/2014/main" id="{4E3BB164-8EFA-40BC-C757-A73C061603FA}"/>
              </a:ext>
            </a:extLst>
          </p:cNvPr>
          <p:cNvSpPr/>
          <p:nvPr/>
        </p:nvSpPr>
        <p:spPr>
          <a:xfrm>
            <a:off x="4402453" y="833913"/>
            <a:ext cx="914400" cy="30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A26192-E624-B8A0-6952-E5D112EF0435}"/>
              </a:ext>
            </a:extLst>
          </p:cNvPr>
          <p:cNvSpPr/>
          <p:nvPr/>
        </p:nvSpPr>
        <p:spPr>
          <a:xfrm>
            <a:off x="6600258" y="1018673"/>
            <a:ext cx="1236309" cy="12003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9C9DA0-C01A-120C-0679-B4B24A88CD7C}"/>
              </a:ext>
            </a:extLst>
          </p:cNvPr>
          <p:cNvSpPr/>
          <p:nvPr/>
        </p:nvSpPr>
        <p:spPr>
          <a:xfrm>
            <a:off x="7073501" y="833913"/>
            <a:ext cx="1236309" cy="12003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3A3ED4-8177-647B-457A-8EB6D56FFDFF}"/>
              </a:ext>
            </a:extLst>
          </p:cNvPr>
          <p:cNvSpPr/>
          <p:nvPr/>
        </p:nvSpPr>
        <p:spPr>
          <a:xfrm>
            <a:off x="4554889" y="5534526"/>
            <a:ext cx="1236309" cy="2085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267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842097" y="1761018"/>
            <a:ext cx="4756714" cy="597604"/>
          </a:xfrm>
        </p:spPr>
        <p:txBody>
          <a:bodyPr/>
          <a:lstStyle/>
          <a:p>
            <a:r>
              <a:rPr lang="en-US" dirty="0">
                <a:solidFill>
                  <a:schemeClr val="accent1">
                    <a:lumMod val="75000"/>
                  </a:schemeClr>
                </a:solidFill>
              </a:rPr>
              <a:t>REVISIONS</a:t>
            </a: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a:xfrm>
            <a:off x="842097" y="2374900"/>
            <a:ext cx="4756714" cy="3915064"/>
          </a:xfrm>
        </p:spPr>
        <p:txBody>
          <a:bodyPr>
            <a:normAutofit/>
          </a:bodyPr>
          <a:lstStyle/>
          <a:p>
            <a:pPr marL="0" indent="0">
              <a:buNone/>
            </a:pPr>
            <a:r>
              <a:rPr lang="en-US" dirty="0"/>
              <a:t>TA Revisions are needed if additional funds are needed.  </a:t>
            </a:r>
          </a:p>
          <a:p>
            <a:pPr marL="0" indent="0">
              <a:buNone/>
            </a:pPr>
            <a:r>
              <a:rPr lang="en-US" dirty="0"/>
              <a:t>Include the original TA number assigned.  The revised TA should be submitted along with the completed reimbursement  form with all supporting documentation for reimbursement. </a:t>
            </a:r>
          </a:p>
          <a:p>
            <a:pPr marL="0" indent="0">
              <a:buNone/>
            </a:pPr>
            <a:r>
              <a:rPr lang="en-US" dirty="0"/>
              <a:t>The revised TA requires signatures only for new funding sources or increases in funding amounts.</a:t>
            </a:r>
          </a:p>
        </p:txBody>
      </p:sp>
      <p:sp>
        <p:nvSpPr>
          <p:cNvPr id="16" name="Text Placeholder 15">
            <a:extLst>
              <a:ext uri="{FF2B5EF4-FFF2-40B4-BE49-F238E27FC236}">
                <a16:creationId xmlns:a16="http://schemas.microsoft.com/office/drawing/2014/main" id="{1ADD5DF7-575E-4C10-815E-CDBBFAB583BF}"/>
              </a:ext>
            </a:extLst>
          </p:cNvPr>
          <p:cNvSpPr>
            <a:spLocks noGrp="1"/>
          </p:cNvSpPr>
          <p:nvPr>
            <p:ph type="body" sz="quarter" idx="16"/>
          </p:nvPr>
        </p:nvSpPr>
        <p:spPr>
          <a:xfrm>
            <a:off x="6257467" y="1764031"/>
            <a:ext cx="4756714" cy="597604"/>
          </a:xfrm>
        </p:spPr>
        <p:txBody>
          <a:bodyPr/>
          <a:lstStyle/>
          <a:p>
            <a:r>
              <a:rPr lang="en-US" dirty="0">
                <a:solidFill>
                  <a:schemeClr val="accent1">
                    <a:lumMod val="75000"/>
                  </a:schemeClr>
                </a:solidFill>
              </a:rPr>
              <a:t>CANCELLATION</a:t>
            </a:r>
          </a:p>
        </p:txBody>
      </p:sp>
      <p:sp>
        <p:nvSpPr>
          <p:cNvPr id="15" name="Content Placeholder 14">
            <a:extLst>
              <a:ext uri="{FF2B5EF4-FFF2-40B4-BE49-F238E27FC236}">
                <a16:creationId xmlns:a16="http://schemas.microsoft.com/office/drawing/2014/main" id="{A13BE1C0-386B-47CB-BDCE-A24D9918AEEF}"/>
              </a:ext>
            </a:extLst>
          </p:cNvPr>
          <p:cNvSpPr>
            <a:spLocks noGrp="1"/>
          </p:cNvSpPr>
          <p:nvPr>
            <p:ph type="body" sz="quarter" idx="18"/>
          </p:nvPr>
        </p:nvSpPr>
        <p:spPr>
          <a:xfrm>
            <a:off x="6257467" y="2374900"/>
            <a:ext cx="4756714" cy="3365500"/>
          </a:xfrm>
        </p:spPr>
        <p:txBody>
          <a:bodyPr/>
          <a:lstStyle/>
          <a:p>
            <a:pPr marL="0" indent="0">
              <a:buNone/>
            </a:pPr>
            <a:r>
              <a:rPr lang="en-US" dirty="0"/>
              <a:t>Cancellation of a TA may be made by email to </a:t>
            </a:r>
            <a:r>
              <a:rPr lang="en-US" dirty="0">
                <a:hlinkClick r:id="rId2"/>
              </a:rPr>
              <a:t>Travel@southernct.edu</a:t>
            </a:r>
            <a:r>
              <a:rPr lang="en-US" dirty="0"/>
              <a:t>.</a:t>
            </a:r>
          </a:p>
          <a:p>
            <a:pPr marL="0" indent="0">
              <a:buNone/>
            </a:pPr>
            <a:r>
              <a:rPr lang="en-US" dirty="0"/>
              <a:t>Cancelling a TA will release encumbered funds. Non cancelable costs of the trip will be the responsibility of the traveler unless the cancellation is approved by the traveler's supervisor. </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9</a:t>
            </a:fld>
            <a:endParaRPr lang="en-US" noProof="0" dirty="0"/>
          </a:p>
        </p:txBody>
      </p:sp>
    </p:spTree>
    <p:extLst>
      <p:ext uri="{BB962C8B-B14F-4D97-AF65-F5344CB8AC3E}">
        <p14:creationId xmlns:p14="http://schemas.microsoft.com/office/powerpoint/2010/main" val="2805428833"/>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8757C30-AE9A-4680-90EB-19D282EC2B7C}">
  <ds:schemaRefs>
    <ds:schemaRef ds:uri="http://purl.org/dc/dcmitype/"/>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16c05727-aa75-4e4a-9b5f-8a80a1165891"/>
    <ds:schemaRef ds:uri="230e9df3-be65-4c73-a93b-d1236ebd677e"/>
    <ds:schemaRef ds:uri="http://schemas.openxmlformats.org/package/2006/metadata/core-properties"/>
    <ds:schemaRef ds:uri="71af3243-3dd4-4a8d-8c0d-dd76da1f02a5"/>
    <ds:schemaRef ds:uri="http://schemas.microsoft.com/sharepoint/v3"/>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Color block design</Template>
  <TotalTime>5021</TotalTime>
  <Words>1577</Words>
  <Application>Microsoft Office PowerPoint</Application>
  <PresentationFormat>Widescreen</PresentationFormat>
  <Paragraphs>192</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 Next LT Pro</vt:lpstr>
      <vt:lpstr>Calibri</vt:lpstr>
      <vt:lpstr>Heebo</vt:lpstr>
      <vt:lpstr>Wingdings</vt:lpstr>
      <vt:lpstr>ColorBlockVTI</vt:lpstr>
      <vt:lpstr>Southern CT State University   TRAVEL</vt:lpstr>
      <vt:lpstr>Travel Reimbursement</vt:lpstr>
      <vt:lpstr>TRAVEL AUTHORIZATION</vt:lpstr>
      <vt:lpstr>DO I NEED A TA?</vt:lpstr>
      <vt:lpstr>PowerPoint Presentation</vt:lpstr>
      <vt:lpstr>POLICY ITEMS TO KEEP IN MIND</vt:lpstr>
      <vt:lpstr>TA APPROVALS</vt:lpstr>
      <vt:lpstr>PowerPoint Presentation</vt:lpstr>
      <vt:lpstr>PowerPoint Presentation</vt:lpstr>
      <vt:lpstr>INSURANCE  - PERSONALLY USED VEHICLE</vt:lpstr>
      <vt:lpstr>MILEAGE</vt:lpstr>
      <vt:lpstr>MILEAGE DOCUMENTATION</vt:lpstr>
      <vt:lpstr>MILEAGE DOCUMENTATION</vt:lpstr>
      <vt:lpstr>PowerPoint Presentation</vt:lpstr>
      <vt:lpstr>TRAVEL REIMBURSEMENT – CO17XP</vt:lpstr>
      <vt:lpstr>TRAVEL REIMBURSEMENT – CO17XP</vt:lpstr>
      <vt:lpstr>REIMBURSEMENT DOCUMENTS – CO17XP</vt:lpstr>
      <vt:lpstr>INTERNATIONAL REIMBURSEMENT DOCUMENTS CO-17XP</vt:lpstr>
      <vt:lpstr>FOREIGN TRAVEL REIMBURSEMENT</vt:lpstr>
      <vt:lpstr>COMBINED BUSINESS &amp; PERSONAL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CT State University   Travel…..</dc:title>
  <dc:creator>Rivera-Alfaro, Anna</dc:creator>
  <cp:lastModifiedBy>Cote, Nina M.</cp:lastModifiedBy>
  <cp:revision>80</cp:revision>
  <cp:lastPrinted>2024-07-25T15:32:39Z</cp:lastPrinted>
  <dcterms:created xsi:type="dcterms:W3CDTF">2023-03-15T20:15:04Z</dcterms:created>
  <dcterms:modified xsi:type="dcterms:W3CDTF">2025-10-06T15:59:09Z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