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9" r:id="rId4"/>
    <p:sldId id="265" r:id="rId5"/>
    <p:sldId id="258" r:id="rId6"/>
    <p:sldId id="260" r:id="rId7"/>
    <p:sldId id="261" r:id="rId8"/>
    <p:sldId id="263" r:id="rId9"/>
    <p:sldId id="257" r:id="rId10"/>
    <p:sldId id="262" r:id="rId11"/>
    <p:sldId id="266" r:id="rId12"/>
    <p:sldId id="270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IT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102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y-Drane, Jessica L." userId="S::kentydranej1@southernct.edu::249395c7-55d1-4ecb-8816-b60d69a00689" providerId="AD" clId="Web-{0B08B086-1B8D-48E4-BA86-145FD190C16A}"/>
    <pc:docChg chg="modSld">
      <pc:chgData name="Kenty-Drane, Jessica L." userId="S::kentydranej1@southernct.edu::249395c7-55d1-4ecb-8816-b60d69a00689" providerId="AD" clId="Web-{0B08B086-1B8D-48E4-BA86-145FD190C16A}" dt="2018-10-17T17:12:11.714" v="11" actId="20577"/>
      <pc:docMkLst>
        <pc:docMk/>
      </pc:docMkLst>
      <pc:sldChg chg="modSp">
        <pc:chgData name="Kenty-Drane, Jessica L." userId="S::kentydranej1@southernct.edu::249395c7-55d1-4ecb-8816-b60d69a00689" providerId="AD" clId="Web-{0B08B086-1B8D-48E4-BA86-145FD190C16A}" dt="2018-10-17T17:12:11.714" v="10" actId="20577"/>
        <pc:sldMkLst>
          <pc:docMk/>
          <pc:sldMk cId="3674736561" sldId="265"/>
        </pc:sldMkLst>
        <pc:spChg chg="mod">
          <ac:chgData name="Kenty-Drane, Jessica L." userId="S::kentydranej1@southernct.edu::249395c7-55d1-4ecb-8816-b60d69a00689" providerId="AD" clId="Web-{0B08B086-1B8D-48E4-BA86-145FD190C16A}" dt="2018-10-17T17:12:11.714" v="10" actId="20577"/>
          <ac:spMkLst>
            <pc:docMk/>
            <pc:sldMk cId="3674736561" sldId="265"/>
            <ac:spMk id="3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10-26T11:30:28.598" idx="1">
    <p:pos x="6971" y="2347"/>
    <p:text>My preference is that we not offer 300 hour internships unless they are intentionally spread across two semesters (1 year). Early in my time here, I saw three capable students try with a lot of confidence.  One didn't finish and completed his capstone with 490, and the other two asked to convert to the 3 credit toward the end, which was complicated.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946B4-ADEC-42FC-81AD-5353DCA5D38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5AC053-6287-4591-8A0E-0353EAE6ECB7}">
      <dgm:prSet phldrT="[Text]"/>
      <dgm:spPr/>
      <dgm:t>
        <a:bodyPr/>
        <a:lstStyle/>
        <a:p>
          <a:r>
            <a:rPr lang="en-US" dirty="0"/>
            <a:t>Secure Internship Site Offer</a:t>
          </a:r>
        </a:p>
      </dgm:t>
    </dgm:pt>
    <dgm:pt modelId="{7B3FC604-085D-4EB9-A421-EBE43A801A1A}" type="parTrans" cxnId="{E122E642-8B80-4DAF-A445-C21B79319AEB}">
      <dgm:prSet/>
      <dgm:spPr/>
      <dgm:t>
        <a:bodyPr/>
        <a:lstStyle/>
        <a:p>
          <a:endParaRPr lang="en-US"/>
        </a:p>
      </dgm:t>
    </dgm:pt>
    <dgm:pt modelId="{EA70EF9F-91AC-4E3F-9462-39FDBB5BDCE1}" type="sibTrans" cxnId="{E122E642-8B80-4DAF-A445-C21B79319AEB}">
      <dgm:prSet/>
      <dgm:spPr/>
      <dgm:t>
        <a:bodyPr/>
        <a:lstStyle/>
        <a:p>
          <a:endParaRPr lang="en-US"/>
        </a:p>
      </dgm:t>
    </dgm:pt>
    <dgm:pt modelId="{6CF68DB4-7999-45A3-A61D-C5C8E286FE6F}">
      <dgm:prSet phldrT="[Text]"/>
      <dgm:spPr/>
      <dgm:t>
        <a:bodyPr/>
        <a:lstStyle/>
        <a:p>
          <a:r>
            <a:rPr lang="en-US" dirty="0"/>
            <a:t>Submit Internship Application to Sociology Department for SOC approval</a:t>
          </a:r>
        </a:p>
      </dgm:t>
    </dgm:pt>
    <dgm:pt modelId="{DAAA2937-E9A9-4131-ABC7-887D693B01D0}" type="parTrans" cxnId="{46E04259-258E-4E11-881E-A7BB37B106DF}">
      <dgm:prSet/>
      <dgm:spPr/>
      <dgm:t>
        <a:bodyPr/>
        <a:lstStyle/>
        <a:p>
          <a:endParaRPr lang="en-US"/>
        </a:p>
      </dgm:t>
    </dgm:pt>
    <dgm:pt modelId="{CA4BDE48-EE65-4701-913C-C3EB7F0612DB}" type="sibTrans" cxnId="{46E04259-258E-4E11-881E-A7BB37B106DF}">
      <dgm:prSet/>
      <dgm:spPr/>
      <dgm:t>
        <a:bodyPr/>
        <a:lstStyle/>
        <a:p>
          <a:endParaRPr lang="en-US"/>
        </a:p>
      </dgm:t>
    </dgm:pt>
    <dgm:pt modelId="{A3EFBEE6-5E96-40B9-BD97-C20590B8EFD4}">
      <dgm:prSet phldrT="[Text]"/>
      <dgm:spPr/>
      <dgm:t>
        <a:bodyPr/>
        <a:lstStyle/>
        <a:p>
          <a:r>
            <a:rPr lang="en-US" dirty="0"/>
            <a:t>SOC submits approved Internship Application to A&amp;S</a:t>
          </a:r>
        </a:p>
      </dgm:t>
    </dgm:pt>
    <dgm:pt modelId="{656C0D97-6B73-4910-83B2-E7ED13189375}" type="parTrans" cxnId="{5A500137-7C13-4546-BE6E-30EA603A2B02}">
      <dgm:prSet/>
      <dgm:spPr/>
      <dgm:t>
        <a:bodyPr/>
        <a:lstStyle/>
        <a:p>
          <a:endParaRPr lang="en-US"/>
        </a:p>
      </dgm:t>
    </dgm:pt>
    <dgm:pt modelId="{B614A28A-4D53-443D-80F7-ECA921D2431E}" type="sibTrans" cxnId="{5A500137-7C13-4546-BE6E-30EA603A2B02}">
      <dgm:prSet/>
      <dgm:spPr/>
      <dgm:t>
        <a:bodyPr/>
        <a:lstStyle/>
        <a:p>
          <a:endParaRPr lang="en-US"/>
        </a:p>
      </dgm:t>
    </dgm:pt>
    <dgm:pt modelId="{6C48268D-6439-4571-AFB5-E5BCEC2A123C}">
      <dgm:prSet phldrT="[Text]"/>
      <dgm:spPr/>
      <dgm:t>
        <a:bodyPr/>
        <a:lstStyle/>
        <a:p>
          <a:r>
            <a:rPr lang="en-US" dirty="0" smtClean="0"/>
            <a:t>A&amp;S approves/ denies Internship</a:t>
          </a:r>
          <a:endParaRPr lang="en-US" dirty="0"/>
        </a:p>
      </dgm:t>
    </dgm:pt>
    <dgm:pt modelId="{EF7DA60E-078C-41E6-B63A-8CE34DC422CC}" type="parTrans" cxnId="{51492BD8-A9D3-43BF-857B-8A4912F3A8DF}">
      <dgm:prSet/>
      <dgm:spPr/>
      <dgm:t>
        <a:bodyPr/>
        <a:lstStyle/>
        <a:p>
          <a:endParaRPr lang="en-US"/>
        </a:p>
      </dgm:t>
    </dgm:pt>
    <dgm:pt modelId="{8A18EC30-6DDA-4823-B38E-18FDB5E24C18}" type="sibTrans" cxnId="{51492BD8-A9D3-43BF-857B-8A4912F3A8DF}">
      <dgm:prSet/>
      <dgm:spPr/>
      <dgm:t>
        <a:bodyPr/>
        <a:lstStyle/>
        <a:p>
          <a:endParaRPr lang="en-US"/>
        </a:p>
      </dgm:t>
    </dgm:pt>
    <dgm:pt modelId="{60BA3609-89C5-4D5C-A44F-CEDF8CF7902F}">
      <dgm:prSet phldrT="[Text]"/>
      <dgm:spPr/>
      <dgm:t>
        <a:bodyPr/>
        <a:lstStyle/>
        <a:p>
          <a:r>
            <a:rPr lang="en-US" dirty="0" smtClean="0"/>
            <a:t>Student receives approval &amp; registers for SOC 497</a:t>
          </a:r>
          <a:endParaRPr lang="en-US" dirty="0"/>
        </a:p>
      </dgm:t>
    </dgm:pt>
    <dgm:pt modelId="{6B5EBF22-8ECA-4C2E-B709-FA0C1EE43A0C}" type="parTrans" cxnId="{3F5CD78D-4D01-4D4C-8962-1D9312D8A278}">
      <dgm:prSet/>
      <dgm:spPr/>
      <dgm:t>
        <a:bodyPr/>
        <a:lstStyle/>
        <a:p>
          <a:endParaRPr lang="en-US"/>
        </a:p>
      </dgm:t>
    </dgm:pt>
    <dgm:pt modelId="{4C8FAE7B-8CF8-4E65-97FD-37C303E59C44}" type="sibTrans" cxnId="{3F5CD78D-4D01-4D4C-8962-1D9312D8A278}">
      <dgm:prSet/>
      <dgm:spPr/>
      <dgm:t>
        <a:bodyPr/>
        <a:lstStyle/>
        <a:p>
          <a:endParaRPr lang="en-US"/>
        </a:p>
      </dgm:t>
    </dgm:pt>
    <dgm:pt modelId="{ABCE692B-3268-4D00-8347-D4E810AF762B}">
      <dgm:prSet phldrT="[Text]"/>
      <dgm:spPr/>
      <dgm:t>
        <a:bodyPr/>
        <a:lstStyle/>
        <a:p>
          <a:r>
            <a:rPr lang="en-US" dirty="0" smtClean="0"/>
            <a:t>Identify Faculty Internship Advisor</a:t>
          </a:r>
          <a:endParaRPr lang="en-US" dirty="0"/>
        </a:p>
      </dgm:t>
    </dgm:pt>
    <dgm:pt modelId="{5EF6141E-0FF9-4A58-8062-57708F77E421}" type="parTrans" cxnId="{CF874372-9907-4137-844F-8530AD98B869}">
      <dgm:prSet/>
      <dgm:spPr/>
      <dgm:t>
        <a:bodyPr/>
        <a:lstStyle/>
        <a:p>
          <a:endParaRPr lang="en-US"/>
        </a:p>
      </dgm:t>
    </dgm:pt>
    <dgm:pt modelId="{58F3648E-42AA-42A6-8B1A-482AF861DBB9}" type="sibTrans" cxnId="{CF874372-9907-4137-844F-8530AD98B869}">
      <dgm:prSet/>
      <dgm:spPr/>
      <dgm:t>
        <a:bodyPr/>
        <a:lstStyle/>
        <a:p>
          <a:endParaRPr lang="en-US"/>
        </a:p>
      </dgm:t>
    </dgm:pt>
    <dgm:pt modelId="{9700388B-D40E-4248-8D56-F4E0B77C5255}" type="pres">
      <dgm:prSet presAssocID="{ADB946B4-ADEC-42FC-81AD-5353DCA5D38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6069CF-61F6-4EAC-9720-741B5A80AA28}" type="pres">
      <dgm:prSet presAssocID="{ABCE692B-3268-4D00-8347-D4E810AF76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F43381-DDB8-4599-8F9A-A44F0520D4AA}" type="pres">
      <dgm:prSet presAssocID="{58F3648E-42AA-42A6-8B1A-482AF861DBB9}" presName="sibTrans" presStyleLbl="sibTrans2D1" presStyleIdx="0" presStyleCnt="5"/>
      <dgm:spPr/>
    </dgm:pt>
    <dgm:pt modelId="{C51C897A-3778-4E40-8532-1476B98747E9}" type="pres">
      <dgm:prSet presAssocID="{58F3648E-42AA-42A6-8B1A-482AF861DBB9}" presName="connectorText" presStyleLbl="sibTrans2D1" presStyleIdx="0" presStyleCnt="5"/>
      <dgm:spPr/>
    </dgm:pt>
    <dgm:pt modelId="{E80E510B-054C-41C9-AB3F-4AAD6FD18905}" type="pres">
      <dgm:prSet presAssocID="{745AC053-6287-4591-8A0E-0353EAE6ECB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5B511-2BA3-4652-9919-FA64C63441E1}" type="pres">
      <dgm:prSet presAssocID="{EA70EF9F-91AC-4E3F-9462-39FDBB5BDCE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DC9CEA9-A7C6-46EE-AA00-CE2289594574}" type="pres">
      <dgm:prSet presAssocID="{EA70EF9F-91AC-4E3F-9462-39FDBB5BDCE1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A065A4D-F96C-48B5-8FB8-F407A193158C}" type="pres">
      <dgm:prSet presAssocID="{6CF68DB4-7999-45A3-A61D-C5C8E286FE6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B633CF-E5AC-42DB-A1D4-790767EB65AD}" type="pres">
      <dgm:prSet presAssocID="{CA4BDE48-EE65-4701-913C-C3EB7F0612D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0CE1DC8-A2C5-4DE7-86FF-5EF3857136C5}" type="pres">
      <dgm:prSet presAssocID="{CA4BDE48-EE65-4701-913C-C3EB7F0612D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1FA0477-9C2A-487E-BE1B-6840B388B7EB}" type="pres">
      <dgm:prSet presAssocID="{A3EFBEE6-5E96-40B9-BD97-C20590B8EFD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1C01F-617D-49CF-8010-310B4E129B9F}" type="pres">
      <dgm:prSet presAssocID="{B614A28A-4D53-443D-80F7-ECA921D2431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7DE3CC9-9963-4311-8F1E-9630D2614007}" type="pres">
      <dgm:prSet presAssocID="{B614A28A-4D53-443D-80F7-ECA921D2431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A7B36B9-A15F-4E95-B830-01E0B1A91E61}" type="pres">
      <dgm:prSet presAssocID="{6C48268D-6439-4571-AFB5-E5BCEC2A123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DFD4C-674E-4541-9DAD-30866D7676A6}" type="pres">
      <dgm:prSet presAssocID="{8A18EC30-6DDA-4823-B38E-18FDB5E24C18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CB78CDA-5D36-4898-BD36-6042E5472A95}" type="pres">
      <dgm:prSet presAssocID="{8A18EC30-6DDA-4823-B38E-18FDB5E24C1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7B48B0D-1682-4159-91AB-A485A4FB3F31}" type="pres">
      <dgm:prSet presAssocID="{60BA3609-89C5-4D5C-A44F-CEDF8CF7902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4F9CBD-DC0B-4435-8FF4-855EC2577E59}" type="presOf" srcId="{6CF68DB4-7999-45A3-A61D-C5C8E286FE6F}" destId="{8A065A4D-F96C-48B5-8FB8-F407A193158C}" srcOrd="0" destOrd="0" presId="urn:microsoft.com/office/officeart/2005/8/layout/process1"/>
    <dgm:cxn modelId="{46E04259-258E-4E11-881E-A7BB37B106DF}" srcId="{ADB946B4-ADEC-42FC-81AD-5353DCA5D388}" destId="{6CF68DB4-7999-45A3-A61D-C5C8E286FE6F}" srcOrd="2" destOrd="0" parTransId="{DAAA2937-E9A9-4131-ABC7-887D693B01D0}" sibTransId="{CA4BDE48-EE65-4701-913C-C3EB7F0612DB}"/>
    <dgm:cxn modelId="{1A5D1A3F-3692-4EC3-8FD9-CD3A3E95817A}" type="presOf" srcId="{B614A28A-4D53-443D-80F7-ECA921D2431E}" destId="{17DE3CC9-9963-4311-8F1E-9630D2614007}" srcOrd="1" destOrd="0" presId="urn:microsoft.com/office/officeart/2005/8/layout/process1"/>
    <dgm:cxn modelId="{BF4C5873-968C-4AEC-B921-1606105DFB05}" type="presOf" srcId="{58F3648E-42AA-42A6-8B1A-482AF861DBB9}" destId="{C51C897A-3778-4E40-8532-1476B98747E9}" srcOrd="1" destOrd="0" presId="urn:microsoft.com/office/officeart/2005/8/layout/process1"/>
    <dgm:cxn modelId="{6798E435-C8CA-4BE8-B2B2-DD54DD9C4FAE}" type="presOf" srcId="{58F3648E-42AA-42A6-8B1A-482AF861DBB9}" destId="{49F43381-DDB8-4599-8F9A-A44F0520D4AA}" srcOrd="0" destOrd="0" presId="urn:microsoft.com/office/officeart/2005/8/layout/process1"/>
    <dgm:cxn modelId="{D933D480-0366-4A03-A8D2-EC24131E262E}" type="presOf" srcId="{A3EFBEE6-5E96-40B9-BD97-C20590B8EFD4}" destId="{B1FA0477-9C2A-487E-BE1B-6840B388B7EB}" srcOrd="0" destOrd="0" presId="urn:microsoft.com/office/officeart/2005/8/layout/process1"/>
    <dgm:cxn modelId="{E122E642-8B80-4DAF-A445-C21B79319AEB}" srcId="{ADB946B4-ADEC-42FC-81AD-5353DCA5D388}" destId="{745AC053-6287-4591-8A0E-0353EAE6ECB7}" srcOrd="1" destOrd="0" parTransId="{7B3FC604-085D-4EB9-A421-EBE43A801A1A}" sibTransId="{EA70EF9F-91AC-4E3F-9462-39FDBB5BDCE1}"/>
    <dgm:cxn modelId="{E9C0D71F-4E30-45E4-ADA9-650A944370A5}" type="presOf" srcId="{B614A28A-4D53-443D-80F7-ECA921D2431E}" destId="{4D71C01F-617D-49CF-8010-310B4E129B9F}" srcOrd="0" destOrd="0" presId="urn:microsoft.com/office/officeart/2005/8/layout/process1"/>
    <dgm:cxn modelId="{3F5CD78D-4D01-4D4C-8962-1D9312D8A278}" srcId="{ADB946B4-ADEC-42FC-81AD-5353DCA5D388}" destId="{60BA3609-89C5-4D5C-A44F-CEDF8CF7902F}" srcOrd="5" destOrd="0" parTransId="{6B5EBF22-8ECA-4C2E-B709-FA0C1EE43A0C}" sibTransId="{4C8FAE7B-8CF8-4E65-97FD-37C303E59C44}"/>
    <dgm:cxn modelId="{5A500137-7C13-4546-BE6E-30EA603A2B02}" srcId="{ADB946B4-ADEC-42FC-81AD-5353DCA5D388}" destId="{A3EFBEE6-5E96-40B9-BD97-C20590B8EFD4}" srcOrd="3" destOrd="0" parTransId="{656C0D97-6B73-4910-83B2-E7ED13189375}" sibTransId="{B614A28A-4D53-443D-80F7-ECA921D2431E}"/>
    <dgm:cxn modelId="{3C53C0BC-F142-48DE-BCCC-6F8191ED040C}" type="presOf" srcId="{CA4BDE48-EE65-4701-913C-C3EB7F0612DB}" destId="{E8B633CF-E5AC-42DB-A1D4-790767EB65AD}" srcOrd="0" destOrd="0" presId="urn:microsoft.com/office/officeart/2005/8/layout/process1"/>
    <dgm:cxn modelId="{2C83209C-7279-4257-A744-1608929B0C02}" type="presOf" srcId="{EA70EF9F-91AC-4E3F-9462-39FDBB5BDCE1}" destId="{ADC9CEA9-A7C6-46EE-AA00-CE2289594574}" srcOrd="1" destOrd="0" presId="urn:microsoft.com/office/officeart/2005/8/layout/process1"/>
    <dgm:cxn modelId="{FBFB485E-54E0-4D6C-958C-377CB811DDF9}" type="presOf" srcId="{8A18EC30-6DDA-4823-B38E-18FDB5E24C18}" destId="{FA3DFD4C-674E-4541-9DAD-30866D7676A6}" srcOrd="0" destOrd="0" presId="urn:microsoft.com/office/officeart/2005/8/layout/process1"/>
    <dgm:cxn modelId="{CF874372-9907-4137-844F-8530AD98B869}" srcId="{ADB946B4-ADEC-42FC-81AD-5353DCA5D388}" destId="{ABCE692B-3268-4D00-8347-D4E810AF762B}" srcOrd="0" destOrd="0" parTransId="{5EF6141E-0FF9-4A58-8062-57708F77E421}" sibTransId="{58F3648E-42AA-42A6-8B1A-482AF861DBB9}"/>
    <dgm:cxn modelId="{71526E52-E1D1-4304-BCB5-6492055698BD}" type="presOf" srcId="{60BA3609-89C5-4D5C-A44F-CEDF8CF7902F}" destId="{37B48B0D-1682-4159-91AB-A485A4FB3F31}" srcOrd="0" destOrd="0" presId="urn:microsoft.com/office/officeart/2005/8/layout/process1"/>
    <dgm:cxn modelId="{54A91134-B1E8-4E47-85B5-6F487894211D}" type="presOf" srcId="{745AC053-6287-4591-8A0E-0353EAE6ECB7}" destId="{E80E510B-054C-41C9-AB3F-4AAD6FD18905}" srcOrd="0" destOrd="0" presId="urn:microsoft.com/office/officeart/2005/8/layout/process1"/>
    <dgm:cxn modelId="{CA1FC2FD-2228-4591-8471-037408CB1EFA}" type="presOf" srcId="{CA4BDE48-EE65-4701-913C-C3EB7F0612DB}" destId="{F0CE1DC8-A2C5-4DE7-86FF-5EF3857136C5}" srcOrd="1" destOrd="0" presId="urn:microsoft.com/office/officeart/2005/8/layout/process1"/>
    <dgm:cxn modelId="{52F8CC4E-0429-47D2-A151-9C82CE329ADC}" type="presOf" srcId="{EA70EF9F-91AC-4E3F-9462-39FDBB5BDCE1}" destId="{4B75B511-2BA3-4652-9919-FA64C63441E1}" srcOrd="0" destOrd="0" presId="urn:microsoft.com/office/officeart/2005/8/layout/process1"/>
    <dgm:cxn modelId="{86542CB0-F27C-4074-BEE7-F9224CEC90B2}" type="presOf" srcId="{ABCE692B-3268-4D00-8347-D4E810AF762B}" destId="{046069CF-61F6-4EAC-9720-741B5A80AA28}" srcOrd="0" destOrd="0" presId="urn:microsoft.com/office/officeart/2005/8/layout/process1"/>
    <dgm:cxn modelId="{51492BD8-A9D3-43BF-857B-8A4912F3A8DF}" srcId="{ADB946B4-ADEC-42FC-81AD-5353DCA5D388}" destId="{6C48268D-6439-4571-AFB5-E5BCEC2A123C}" srcOrd="4" destOrd="0" parTransId="{EF7DA60E-078C-41E6-B63A-8CE34DC422CC}" sibTransId="{8A18EC30-6DDA-4823-B38E-18FDB5E24C18}"/>
    <dgm:cxn modelId="{08AAA92D-8703-4A2C-AAE3-C39AD15EC8B7}" type="presOf" srcId="{6C48268D-6439-4571-AFB5-E5BCEC2A123C}" destId="{4A7B36B9-A15F-4E95-B830-01E0B1A91E61}" srcOrd="0" destOrd="0" presId="urn:microsoft.com/office/officeart/2005/8/layout/process1"/>
    <dgm:cxn modelId="{C2C165EA-03E2-45E2-AEF4-19C960445338}" type="presOf" srcId="{ADB946B4-ADEC-42FC-81AD-5353DCA5D388}" destId="{9700388B-D40E-4248-8D56-F4E0B77C5255}" srcOrd="0" destOrd="0" presId="urn:microsoft.com/office/officeart/2005/8/layout/process1"/>
    <dgm:cxn modelId="{2ACE7535-9F65-4487-A2F1-7CDE3040A582}" type="presOf" srcId="{8A18EC30-6DDA-4823-B38E-18FDB5E24C18}" destId="{7CB78CDA-5D36-4898-BD36-6042E5472A95}" srcOrd="1" destOrd="0" presId="urn:microsoft.com/office/officeart/2005/8/layout/process1"/>
    <dgm:cxn modelId="{F411F207-68E1-47C8-BAD1-FE7BBFF58771}" type="presParOf" srcId="{9700388B-D40E-4248-8D56-F4E0B77C5255}" destId="{046069CF-61F6-4EAC-9720-741B5A80AA28}" srcOrd="0" destOrd="0" presId="urn:microsoft.com/office/officeart/2005/8/layout/process1"/>
    <dgm:cxn modelId="{BC268A75-22FC-439F-87A0-34E96CBAE327}" type="presParOf" srcId="{9700388B-D40E-4248-8D56-F4E0B77C5255}" destId="{49F43381-DDB8-4599-8F9A-A44F0520D4AA}" srcOrd="1" destOrd="0" presId="urn:microsoft.com/office/officeart/2005/8/layout/process1"/>
    <dgm:cxn modelId="{CA77F181-09CB-4C63-8E40-E3F250C5CFE6}" type="presParOf" srcId="{49F43381-DDB8-4599-8F9A-A44F0520D4AA}" destId="{C51C897A-3778-4E40-8532-1476B98747E9}" srcOrd="0" destOrd="0" presId="urn:microsoft.com/office/officeart/2005/8/layout/process1"/>
    <dgm:cxn modelId="{D5A2CD98-419D-4F4B-8C19-54E0375AC334}" type="presParOf" srcId="{9700388B-D40E-4248-8D56-F4E0B77C5255}" destId="{E80E510B-054C-41C9-AB3F-4AAD6FD18905}" srcOrd="2" destOrd="0" presId="urn:microsoft.com/office/officeart/2005/8/layout/process1"/>
    <dgm:cxn modelId="{FE36DC48-7DF3-4663-BE28-A20AAEC45E58}" type="presParOf" srcId="{9700388B-D40E-4248-8D56-F4E0B77C5255}" destId="{4B75B511-2BA3-4652-9919-FA64C63441E1}" srcOrd="3" destOrd="0" presId="urn:microsoft.com/office/officeart/2005/8/layout/process1"/>
    <dgm:cxn modelId="{9409A121-496A-4582-9775-683C58B8C92D}" type="presParOf" srcId="{4B75B511-2BA3-4652-9919-FA64C63441E1}" destId="{ADC9CEA9-A7C6-46EE-AA00-CE2289594574}" srcOrd="0" destOrd="0" presId="urn:microsoft.com/office/officeart/2005/8/layout/process1"/>
    <dgm:cxn modelId="{C600AF38-2BDD-45B6-A0D5-34954BE71B78}" type="presParOf" srcId="{9700388B-D40E-4248-8D56-F4E0B77C5255}" destId="{8A065A4D-F96C-48B5-8FB8-F407A193158C}" srcOrd="4" destOrd="0" presId="urn:microsoft.com/office/officeart/2005/8/layout/process1"/>
    <dgm:cxn modelId="{8F519257-8C89-4E31-9EE8-009687332ADB}" type="presParOf" srcId="{9700388B-D40E-4248-8D56-F4E0B77C5255}" destId="{E8B633CF-E5AC-42DB-A1D4-790767EB65AD}" srcOrd="5" destOrd="0" presId="urn:microsoft.com/office/officeart/2005/8/layout/process1"/>
    <dgm:cxn modelId="{FA549DAE-0255-429C-A33F-93130591FBC0}" type="presParOf" srcId="{E8B633CF-E5AC-42DB-A1D4-790767EB65AD}" destId="{F0CE1DC8-A2C5-4DE7-86FF-5EF3857136C5}" srcOrd="0" destOrd="0" presId="urn:microsoft.com/office/officeart/2005/8/layout/process1"/>
    <dgm:cxn modelId="{75D62353-40F3-4768-8F08-B15DADD499C1}" type="presParOf" srcId="{9700388B-D40E-4248-8D56-F4E0B77C5255}" destId="{B1FA0477-9C2A-487E-BE1B-6840B388B7EB}" srcOrd="6" destOrd="0" presId="urn:microsoft.com/office/officeart/2005/8/layout/process1"/>
    <dgm:cxn modelId="{81E4B1F0-AE26-483B-A9D4-7AD975FC1A8D}" type="presParOf" srcId="{9700388B-D40E-4248-8D56-F4E0B77C5255}" destId="{4D71C01F-617D-49CF-8010-310B4E129B9F}" srcOrd="7" destOrd="0" presId="urn:microsoft.com/office/officeart/2005/8/layout/process1"/>
    <dgm:cxn modelId="{1EBC6074-06BB-43A8-AA5D-B5F60A5AEE68}" type="presParOf" srcId="{4D71C01F-617D-49CF-8010-310B4E129B9F}" destId="{17DE3CC9-9963-4311-8F1E-9630D2614007}" srcOrd="0" destOrd="0" presId="urn:microsoft.com/office/officeart/2005/8/layout/process1"/>
    <dgm:cxn modelId="{7BCFBFB0-36A1-43D5-97FB-C9D743747A05}" type="presParOf" srcId="{9700388B-D40E-4248-8D56-F4E0B77C5255}" destId="{4A7B36B9-A15F-4E95-B830-01E0B1A91E61}" srcOrd="8" destOrd="0" presId="urn:microsoft.com/office/officeart/2005/8/layout/process1"/>
    <dgm:cxn modelId="{1DDBC888-F640-4E3E-898E-2309E0AA6C41}" type="presParOf" srcId="{9700388B-D40E-4248-8D56-F4E0B77C5255}" destId="{FA3DFD4C-674E-4541-9DAD-30866D7676A6}" srcOrd="9" destOrd="0" presId="urn:microsoft.com/office/officeart/2005/8/layout/process1"/>
    <dgm:cxn modelId="{F746A02C-879B-4B5E-914A-F1975A6D6D06}" type="presParOf" srcId="{FA3DFD4C-674E-4541-9DAD-30866D7676A6}" destId="{7CB78CDA-5D36-4898-BD36-6042E5472A95}" srcOrd="0" destOrd="0" presId="urn:microsoft.com/office/officeart/2005/8/layout/process1"/>
    <dgm:cxn modelId="{0B1955B9-0AD5-42BB-87E1-9F7F76137200}" type="presParOf" srcId="{9700388B-D40E-4248-8D56-F4E0B77C5255}" destId="{37B48B0D-1682-4159-91AB-A485A4FB3F3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069CF-61F6-4EAC-9720-741B5A80AA28}">
      <dsp:nvSpPr>
        <dsp:cNvPr id="0" name=""/>
        <dsp:cNvSpPr/>
      </dsp:nvSpPr>
      <dsp:spPr>
        <a:xfrm>
          <a:off x="0" y="1503621"/>
          <a:ext cx="1202440" cy="1607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Identify Faculty Internship Advisor</a:t>
          </a:r>
          <a:endParaRPr lang="en-US" sz="1500" kern="1200" dirty="0"/>
        </a:p>
      </dsp:txBody>
      <dsp:txXfrm>
        <a:off x="35218" y="1538839"/>
        <a:ext cx="1132004" cy="1536653"/>
      </dsp:txXfrm>
    </dsp:sp>
    <dsp:sp modelId="{49F43381-DDB8-4599-8F9A-A44F0520D4AA}">
      <dsp:nvSpPr>
        <dsp:cNvPr id="0" name=""/>
        <dsp:cNvSpPr/>
      </dsp:nvSpPr>
      <dsp:spPr>
        <a:xfrm>
          <a:off x="1322684" y="2158063"/>
          <a:ext cx="254917" cy="298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322684" y="2217704"/>
        <a:ext cx="178442" cy="178923"/>
      </dsp:txXfrm>
    </dsp:sp>
    <dsp:sp modelId="{E80E510B-054C-41C9-AB3F-4AAD6FD18905}">
      <dsp:nvSpPr>
        <dsp:cNvPr id="0" name=""/>
        <dsp:cNvSpPr/>
      </dsp:nvSpPr>
      <dsp:spPr>
        <a:xfrm>
          <a:off x="1683416" y="1503621"/>
          <a:ext cx="1202440" cy="1607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Secure Internship Site Offer</a:t>
          </a:r>
        </a:p>
      </dsp:txBody>
      <dsp:txXfrm>
        <a:off x="1718634" y="1538839"/>
        <a:ext cx="1132004" cy="1536653"/>
      </dsp:txXfrm>
    </dsp:sp>
    <dsp:sp modelId="{4B75B511-2BA3-4652-9919-FA64C63441E1}">
      <dsp:nvSpPr>
        <dsp:cNvPr id="0" name=""/>
        <dsp:cNvSpPr/>
      </dsp:nvSpPr>
      <dsp:spPr>
        <a:xfrm>
          <a:off x="3006100" y="2158063"/>
          <a:ext cx="254917" cy="298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006100" y="2217704"/>
        <a:ext cx="178442" cy="178923"/>
      </dsp:txXfrm>
    </dsp:sp>
    <dsp:sp modelId="{8A065A4D-F96C-48B5-8FB8-F407A193158C}">
      <dsp:nvSpPr>
        <dsp:cNvPr id="0" name=""/>
        <dsp:cNvSpPr/>
      </dsp:nvSpPr>
      <dsp:spPr>
        <a:xfrm>
          <a:off x="3366832" y="1503621"/>
          <a:ext cx="1202440" cy="1607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Submit Internship Application to Sociology Department for SOC approval</a:t>
          </a:r>
        </a:p>
      </dsp:txBody>
      <dsp:txXfrm>
        <a:off x="3402050" y="1538839"/>
        <a:ext cx="1132004" cy="1536653"/>
      </dsp:txXfrm>
    </dsp:sp>
    <dsp:sp modelId="{E8B633CF-E5AC-42DB-A1D4-790767EB65AD}">
      <dsp:nvSpPr>
        <dsp:cNvPr id="0" name=""/>
        <dsp:cNvSpPr/>
      </dsp:nvSpPr>
      <dsp:spPr>
        <a:xfrm>
          <a:off x="4689516" y="2158063"/>
          <a:ext cx="254917" cy="298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689516" y="2217704"/>
        <a:ext cx="178442" cy="178923"/>
      </dsp:txXfrm>
    </dsp:sp>
    <dsp:sp modelId="{B1FA0477-9C2A-487E-BE1B-6840B388B7EB}">
      <dsp:nvSpPr>
        <dsp:cNvPr id="0" name=""/>
        <dsp:cNvSpPr/>
      </dsp:nvSpPr>
      <dsp:spPr>
        <a:xfrm>
          <a:off x="5050249" y="1503621"/>
          <a:ext cx="1202440" cy="1607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SOC submits approved Internship Application to A&amp;S</a:t>
          </a:r>
        </a:p>
      </dsp:txBody>
      <dsp:txXfrm>
        <a:off x="5085467" y="1538839"/>
        <a:ext cx="1132004" cy="1536653"/>
      </dsp:txXfrm>
    </dsp:sp>
    <dsp:sp modelId="{4D71C01F-617D-49CF-8010-310B4E129B9F}">
      <dsp:nvSpPr>
        <dsp:cNvPr id="0" name=""/>
        <dsp:cNvSpPr/>
      </dsp:nvSpPr>
      <dsp:spPr>
        <a:xfrm>
          <a:off x="6372933" y="2158063"/>
          <a:ext cx="254917" cy="298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6372933" y="2217704"/>
        <a:ext cx="178442" cy="178923"/>
      </dsp:txXfrm>
    </dsp:sp>
    <dsp:sp modelId="{4A7B36B9-A15F-4E95-B830-01E0B1A91E61}">
      <dsp:nvSpPr>
        <dsp:cNvPr id="0" name=""/>
        <dsp:cNvSpPr/>
      </dsp:nvSpPr>
      <dsp:spPr>
        <a:xfrm>
          <a:off x="6733665" y="1503621"/>
          <a:ext cx="1202440" cy="1607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A&amp;S approves/ denies Internship</a:t>
          </a:r>
          <a:endParaRPr lang="en-US" sz="1500" kern="1200" dirty="0"/>
        </a:p>
      </dsp:txBody>
      <dsp:txXfrm>
        <a:off x="6768883" y="1538839"/>
        <a:ext cx="1132004" cy="1536653"/>
      </dsp:txXfrm>
    </dsp:sp>
    <dsp:sp modelId="{FA3DFD4C-674E-4541-9DAD-30866D7676A6}">
      <dsp:nvSpPr>
        <dsp:cNvPr id="0" name=""/>
        <dsp:cNvSpPr/>
      </dsp:nvSpPr>
      <dsp:spPr>
        <a:xfrm>
          <a:off x="8056349" y="2158063"/>
          <a:ext cx="254917" cy="298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056349" y="2217704"/>
        <a:ext cx="178442" cy="178923"/>
      </dsp:txXfrm>
    </dsp:sp>
    <dsp:sp modelId="{37B48B0D-1682-4159-91AB-A485A4FB3F31}">
      <dsp:nvSpPr>
        <dsp:cNvPr id="0" name=""/>
        <dsp:cNvSpPr/>
      </dsp:nvSpPr>
      <dsp:spPr>
        <a:xfrm>
          <a:off x="8417081" y="1503621"/>
          <a:ext cx="1202440" cy="1607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Student receives approval &amp; registers for SOC 497</a:t>
          </a:r>
          <a:endParaRPr lang="en-US" sz="1500" kern="1200" dirty="0"/>
        </a:p>
      </dsp:txBody>
      <dsp:txXfrm>
        <a:off x="8452299" y="1538839"/>
        <a:ext cx="1132004" cy="1536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089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2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3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1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77350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8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650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0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0661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6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EC5ECE8-70F8-4FC6-8A0F-3444DD4FF06B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48E081D-5039-4EBA-8F7A-0B429E65C70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537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ivegreater.guidestar.org/" TargetMode="External"/><Relationship Id="rId2" Type="http://schemas.openxmlformats.org/officeDocument/2006/relationships/hyperlink" Target="http://www.idealis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ct.gov/Department-and-Agencies/" TargetMode="External"/><Relationship Id="rId5" Type="http://schemas.openxmlformats.org/officeDocument/2006/relationships/hyperlink" Target="http://www.indeed.com/" TargetMode="External"/><Relationship Id="rId4" Type="http://schemas.openxmlformats.org/officeDocument/2006/relationships/hyperlink" Target="http://www.ct.gov/csec/site/default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2.southernct.edu/academics/schools/arts/files/documents/internshipform_AS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outhernct.edu/academics/schools/arts/files/documents/internshipform_AS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</a:t>
            </a:r>
            <a:br>
              <a:rPr lang="en-US" dirty="0"/>
            </a:br>
            <a:r>
              <a:rPr lang="en-US" dirty="0"/>
              <a:t>internship</a:t>
            </a:r>
            <a:br>
              <a:rPr lang="en-US" dirty="0"/>
            </a:br>
            <a:r>
              <a:rPr lang="en-US" dirty="0"/>
              <a:t>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2019-2020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find an internship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93333"/>
            <a:ext cx="10178322" cy="48328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Identify your personal, academic and professional goals for your internship (e.g. skills, certifications, credentials, graduate program requirements, </a:t>
            </a:r>
            <a:r>
              <a:rPr lang="en-US" dirty="0" err="1"/>
              <a:t>etc</a:t>
            </a:r>
            <a:r>
              <a:rPr lang="en-US" dirty="0"/>
              <a:t>…).</a:t>
            </a:r>
          </a:p>
          <a:p>
            <a:r>
              <a:rPr lang="en-US" dirty="0"/>
              <a:t>Consult with your peers, internship faculty advisor and other faculty for potential internship sites ideas.</a:t>
            </a:r>
          </a:p>
          <a:p>
            <a:r>
              <a:rPr lang="en-US" dirty="0"/>
              <a:t>Conduct a web search for potential internship sites using these relevant websites/ search engines/ documents:</a:t>
            </a:r>
          </a:p>
          <a:p>
            <a:pPr lvl="1"/>
            <a:r>
              <a:rPr lang="en-US" dirty="0"/>
              <a:t>Idealist.org: 	    </a:t>
            </a:r>
            <a:r>
              <a:rPr lang="en-US" dirty="0">
                <a:hlinkClick r:id="rId2"/>
              </a:rPr>
              <a:t>http://www.idealist.org/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New Haven area non profit groups:     </a:t>
            </a:r>
            <a:r>
              <a:rPr lang="en-US" dirty="0">
                <a:hlinkClick r:id="rId3"/>
              </a:rPr>
              <a:t>http://givegreater.guidestar.org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 </a:t>
            </a:r>
            <a:r>
              <a:rPr lang="en-US" dirty="0"/>
              <a:t>(go to </a:t>
            </a:r>
            <a:r>
              <a:rPr lang="en-US" dirty="0" smtClean="0"/>
              <a:t>FIND/ View all nonprofits)</a:t>
            </a:r>
            <a:endParaRPr lang="en-US" dirty="0"/>
          </a:p>
          <a:p>
            <a:pPr lvl="1"/>
            <a:r>
              <a:rPr lang="en-US" dirty="0"/>
              <a:t>State of CT non profit groups: 	</a:t>
            </a:r>
            <a:r>
              <a:rPr lang="en-US" dirty="0">
                <a:hlinkClick r:id="rId4"/>
              </a:rPr>
              <a:t>http://www.ct.gov/csec/site/default.asp</a:t>
            </a:r>
            <a:r>
              <a:rPr lang="en-US" dirty="0"/>
              <a:t> (go to Forms/ </a:t>
            </a:r>
            <a:r>
              <a:rPr lang="en-US" dirty="0" smtClean="0"/>
              <a:t>Charity Directory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Indeed.com:   </a:t>
            </a:r>
            <a:r>
              <a:rPr lang="en-US" dirty="0">
                <a:hlinkClick r:id="rId5"/>
              </a:rPr>
              <a:t>http://www.indeed.com/</a:t>
            </a:r>
            <a:r>
              <a:rPr lang="en-US" dirty="0"/>
              <a:t> </a:t>
            </a:r>
            <a:r>
              <a:rPr lang="en-US" dirty="0" smtClean="0"/>
              <a:t>(Search: Sociology *or* Criminal Justice)</a:t>
            </a:r>
            <a:endParaRPr lang="en-US" dirty="0"/>
          </a:p>
          <a:p>
            <a:pPr lvl="1"/>
            <a:r>
              <a:rPr lang="en-US" dirty="0"/>
              <a:t>State of Connecticut State Agencies:  </a:t>
            </a:r>
            <a:r>
              <a:rPr lang="en-US" dirty="0">
                <a:hlinkClick r:id="rId6"/>
              </a:rPr>
              <a:t>http://portal.ct.gov/Department-and-Agencies/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11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 noChangeAspect="1"/>
          </p:cNvSpPr>
          <p:nvPr>
            <p:ph type="title"/>
          </p:nvPr>
        </p:nvSpPr>
        <p:spPr>
          <a:xfrm>
            <a:off x="1251678" y="382385"/>
            <a:ext cx="12722903" cy="1865165"/>
          </a:xfrm>
        </p:spPr>
        <p:txBody>
          <a:bodyPr/>
          <a:lstStyle/>
          <a:p>
            <a:r>
              <a:rPr lang="en-US" dirty="0"/>
              <a:t>A&amp;S Application </a:t>
            </a:r>
            <a:r>
              <a:rPr lang="en-US" dirty="0" smtClean="0"/>
              <a:t>form: </a:t>
            </a:r>
            <a:r>
              <a:rPr lang="en-US" sz="3500" dirty="0" smtClean="0">
                <a:hlinkClick r:id="rId2"/>
              </a:rPr>
              <a:t>click here</a:t>
            </a:r>
            <a:endParaRPr lang="en-US" sz="35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58322" y="1314967"/>
            <a:ext cx="3990975" cy="5219700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705054" y="1314967"/>
            <a:ext cx="39624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application essay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and explanation of internship site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Identify the organization, division within the organization, the organization’s purpose/goal.</a:t>
            </a:r>
          </a:p>
          <a:p>
            <a:r>
              <a:rPr lang="en-US" dirty="0"/>
              <a:t>Present a summary of the internship duties you will be expected to perform.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Relationship to your career path &amp; sociology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Explain why you selected this internship site.</a:t>
            </a:r>
          </a:p>
          <a:p>
            <a:r>
              <a:rPr lang="en-US" dirty="0"/>
              <a:t>Describe the internship’s relevance to your personal and professional goals.</a:t>
            </a:r>
          </a:p>
          <a:p>
            <a:r>
              <a:rPr lang="en-US" dirty="0"/>
              <a:t>Describe the internship’s relevance to the discipline of sociology.</a:t>
            </a:r>
          </a:p>
        </p:txBody>
      </p:sp>
    </p:spTree>
    <p:extLst>
      <p:ext uri="{BB962C8B-B14F-4D97-AF65-F5344CB8AC3E}">
        <p14:creationId xmlns:p14="http://schemas.microsoft.com/office/powerpoint/2010/main" val="12788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forms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1678" y="1171576"/>
            <a:ext cx="4334351" cy="5555933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50785" y="1128451"/>
            <a:ext cx="4334351" cy="547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hourly log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8067" y="1128451"/>
            <a:ext cx="4316254" cy="547449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academic outcome - portfolio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36271" y="1781651"/>
            <a:ext cx="3610451" cy="5076349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91902" y="1874517"/>
            <a:ext cx="3737134" cy="487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9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SOC 497—Sociology Internship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internship is a basis for performing sociological research. Work assignment to a governmental or private agency and a related research project explicitly grounded in sociology. Joint supervision by agency representative and departmental faculty. Prerequisites: departmental permission, plus SOC 255 (FORMERLY 370) and 260 (FORMERLY 380). </a:t>
            </a:r>
            <a:r>
              <a:rPr lang="en-US" b="1" dirty="0"/>
              <a:t>3 credits.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&amp; Learning Goals/ Outcomes of internship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48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Purpose</a:t>
            </a:r>
          </a:p>
          <a:p>
            <a:r>
              <a:rPr lang="en-US" dirty="0"/>
              <a:t>3 credit internships fulfill the </a:t>
            </a:r>
            <a:r>
              <a:rPr lang="en-US" b="1" u="sng" dirty="0"/>
              <a:t>Sociology</a:t>
            </a:r>
            <a:r>
              <a:rPr lang="en-US" b="1" dirty="0"/>
              <a:t> program capstone requirement </a:t>
            </a:r>
            <a:r>
              <a:rPr lang="en-US" dirty="0"/>
              <a:t>for both B.A. Sociology and B.S Sociology with Criminology concentration.</a:t>
            </a:r>
          </a:p>
          <a:p>
            <a:r>
              <a:rPr lang="en-US" dirty="0"/>
              <a:t>Internships provide students with an opportunity to make connections between their academic study in sociology/ criminology and potential career paths.</a:t>
            </a:r>
          </a:p>
          <a:p>
            <a:pPr marL="0" indent="0">
              <a:buNone/>
            </a:pPr>
            <a:r>
              <a:rPr lang="en-US" b="1" dirty="0"/>
              <a:t>Learning Goals/Outcomes</a:t>
            </a:r>
          </a:p>
          <a:p>
            <a:r>
              <a:rPr lang="en-US" dirty="0"/>
              <a:t>Conduct sociological analysis of internship experience.</a:t>
            </a:r>
          </a:p>
          <a:p>
            <a:r>
              <a:rPr lang="en-US" dirty="0"/>
              <a:t>Explore career opportunities related to professional goals.</a:t>
            </a:r>
          </a:p>
          <a:p>
            <a:r>
              <a:rPr lang="en-US" dirty="0"/>
              <a:t>Develop/ enhance/ demonstrate marketable career skills (e.g. professional writing, collaboration, data management/ analysis, oral presentation,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2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- CREDIT HOURS/INTERNSHIP HOURS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 three-semester hour internship fulfills the required capstone for the major.   Additional hours may be taken in Sociology Electives and/or Free Electives. Discuss these options with your academic advisor. </a:t>
            </a:r>
          </a:p>
          <a:p>
            <a:pPr lvl="1"/>
            <a:r>
              <a:rPr lang="en-US" b="1" dirty="0"/>
              <a:t>3 semester credit hours </a:t>
            </a:r>
            <a:r>
              <a:rPr lang="en-US" dirty="0"/>
              <a:t>= 135 hours on site (equivalent to 10 hours per week for 15 weeks)</a:t>
            </a:r>
          </a:p>
          <a:p>
            <a:pPr lvl="2"/>
            <a:r>
              <a:rPr lang="en-US" dirty="0"/>
              <a:t>You may complete up to two unique internships (6 credits) prior to graduation for both BA-SOC &amp; BA-SOC/CRIM majors </a:t>
            </a:r>
          </a:p>
          <a:p>
            <a:pPr lvl="1"/>
            <a:r>
              <a:rPr lang="en-US" b="1" dirty="0"/>
              <a:t>6 semester credit hours </a:t>
            </a:r>
            <a:r>
              <a:rPr lang="en-US" dirty="0"/>
              <a:t>= 270 hours on site (equivalent to 20 hours per week for 15 weeks) </a:t>
            </a:r>
          </a:p>
          <a:p>
            <a:pPr lvl="2"/>
            <a:r>
              <a:rPr lang="en-US" b="1" i="1" dirty="0"/>
              <a:t>For feasibility, 6 </a:t>
            </a:r>
            <a:r>
              <a:rPr lang="en-US" b="1" i="1" dirty="0" err="1"/>
              <a:t>cr</a:t>
            </a:r>
            <a:r>
              <a:rPr lang="en-US" b="1" i="1" dirty="0"/>
              <a:t> internships are typically spread over 2 semesters – </a:t>
            </a:r>
            <a:r>
              <a:rPr lang="en-US" b="1" i="1" dirty="0" smtClean="0"/>
              <a:t>135 </a:t>
            </a:r>
            <a:r>
              <a:rPr lang="en-US" b="1" i="1" dirty="0"/>
              <a:t>hours/ semester</a:t>
            </a:r>
          </a:p>
        </p:txBody>
      </p:sp>
    </p:spTree>
    <p:extLst>
      <p:ext uri="{BB962C8B-B14F-4D97-AF65-F5344CB8AC3E}">
        <p14:creationId xmlns:p14="http://schemas.microsoft.com/office/powerpoint/2010/main" val="36747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2282"/>
          </a:xfrm>
        </p:spPr>
        <p:txBody>
          <a:bodyPr/>
          <a:lstStyle/>
          <a:p>
            <a:r>
              <a:rPr lang="en-US" dirty="0"/>
              <a:t>Internship STUDENT Steps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354667"/>
            <a:ext cx="4800600" cy="509693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Attend the Internship Orientation session in term prior to desired internship.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a SOC faculty member to serve as your academic internship advisor.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Identify appropriate internship sites.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Contact internship sites and complete their application process. </a:t>
            </a:r>
            <a:r>
              <a:rPr lang="en-US" i="1" dirty="0">
                <a:solidFill>
                  <a:srgbClr val="FF0000"/>
                </a:solidFill>
              </a:rPr>
              <a:t>Note that some sites require extensive background checks – begin early!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Secure a written confirmation of acceptance at internship site as well as a list of tasks/ duties for the internship.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1354667"/>
            <a:ext cx="4800600" cy="5096933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 startAt="6"/>
            </a:pPr>
            <a:r>
              <a:rPr lang="en-US" dirty="0"/>
              <a:t>Complete the A&amp;S internship application form. See: </a:t>
            </a:r>
            <a:r>
              <a:rPr lang="en-US" dirty="0">
                <a:hlinkClick r:id="rId2"/>
              </a:rPr>
              <a:t>https://www.southernct.edu/academics/schools/arts/files/documents/internshipform_AS.pdf</a:t>
            </a:r>
            <a:r>
              <a:rPr lang="en-US" dirty="0"/>
              <a:t> </a:t>
            </a:r>
          </a:p>
          <a:p>
            <a:pPr marL="457200" indent="-457200">
              <a:buAutoNum type="arabicPeriod" startAt="6"/>
            </a:pPr>
            <a:r>
              <a:rPr lang="en-US" dirty="0"/>
              <a:t>Write internship proposal essay and attach to A&amp;S internship application form.</a:t>
            </a:r>
          </a:p>
          <a:p>
            <a:pPr marL="457200" indent="-457200">
              <a:buAutoNum type="arabicPeriod" startAt="6"/>
            </a:pPr>
            <a:r>
              <a:rPr lang="en-US" dirty="0"/>
              <a:t>Submit A&amp;S internship application</a:t>
            </a:r>
          </a:p>
          <a:p>
            <a:pPr lvl="1"/>
            <a:r>
              <a:rPr lang="en-US" dirty="0"/>
              <a:t>A&amp;S Internship Form</a:t>
            </a:r>
          </a:p>
          <a:p>
            <a:pPr lvl="1"/>
            <a:r>
              <a:rPr lang="en-US" dirty="0"/>
              <a:t>Internship Proposal Essay</a:t>
            </a:r>
          </a:p>
          <a:p>
            <a:pPr lvl="1"/>
            <a:r>
              <a:rPr lang="en-US" dirty="0"/>
              <a:t>Internship Site Confirmation of Position signed letter</a:t>
            </a:r>
          </a:p>
          <a:p>
            <a:pPr lvl="1"/>
            <a:r>
              <a:rPr lang="en-US" dirty="0"/>
              <a:t>Internship Site List of Tasks/ Duties</a:t>
            </a:r>
          </a:p>
          <a:p>
            <a:pPr marL="914400" lvl="1" indent="-457200"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9215"/>
          </a:xfrm>
        </p:spPr>
        <p:txBody>
          <a:bodyPr>
            <a:normAutofit/>
          </a:bodyPr>
          <a:lstStyle/>
          <a:p>
            <a:r>
              <a:rPr lang="en-US" dirty="0"/>
              <a:t>INTERNSHIP APPLICATION FLOW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797502921"/>
              </p:ext>
            </p:extLst>
          </p:nvPr>
        </p:nvGraphicFramePr>
        <p:xfrm>
          <a:off x="1251678" y="1524000"/>
          <a:ext cx="9619522" cy="461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16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Requirements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57300" y="1710267"/>
            <a:ext cx="4800600" cy="4859865"/>
          </a:xfrm>
        </p:spPr>
        <p:txBody>
          <a:bodyPr>
            <a:normAutofit/>
          </a:bodyPr>
          <a:lstStyle/>
          <a:p>
            <a:r>
              <a:rPr lang="en-US" dirty="0"/>
              <a:t>Internship may not commence until:</a:t>
            </a:r>
          </a:p>
          <a:p>
            <a:pPr lvl="1"/>
            <a:r>
              <a:rPr lang="en-US" dirty="0"/>
              <a:t> student is officially registered for the course *AND* </a:t>
            </a:r>
          </a:p>
          <a:p>
            <a:pPr lvl="1"/>
            <a:r>
              <a:rPr lang="en-US" dirty="0"/>
              <a:t>the semester officially begins</a:t>
            </a:r>
          </a:p>
          <a:p>
            <a:r>
              <a:rPr lang="en-US" dirty="0"/>
              <a:t>Meet with Faculty Advisor in first week of semester to identify appropriate meeting schedule and academic deadlines for assigned coursework/ tasks.</a:t>
            </a:r>
          </a:p>
          <a:p>
            <a:r>
              <a:rPr lang="en-US" dirty="0"/>
              <a:t>Complete required hours at the internship site:</a:t>
            </a:r>
          </a:p>
          <a:p>
            <a:pPr lvl="1"/>
            <a:r>
              <a:rPr lang="en-US" dirty="0"/>
              <a:t>135 hours (3 credit) + portfolio</a:t>
            </a:r>
          </a:p>
          <a:p>
            <a:pPr lvl="1"/>
            <a:r>
              <a:rPr lang="en-US" dirty="0"/>
              <a:t>270 hours (6 credit) + portfolio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629400" y="1710267"/>
            <a:ext cx="4800600" cy="4695615"/>
          </a:xfrm>
        </p:spPr>
        <p:txBody>
          <a:bodyPr>
            <a:normAutofit/>
          </a:bodyPr>
          <a:lstStyle/>
          <a:p>
            <a:r>
              <a:rPr lang="en-US" dirty="0"/>
              <a:t>Complete and submit the following to your Internship Faculty Advisor</a:t>
            </a:r>
          </a:p>
          <a:p>
            <a:pPr lvl="1"/>
            <a:r>
              <a:rPr lang="en-US" dirty="0"/>
              <a:t>All assigned academic requirements and tasks by assigned deadlines</a:t>
            </a:r>
          </a:p>
          <a:p>
            <a:pPr lvl="1"/>
            <a:r>
              <a:rPr lang="en-US" dirty="0"/>
              <a:t>Internship Hourly Log (signed by internship site supervisor)</a:t>
            </a:r>
          </a:p>
          <a:p>
            <a:pPr lvl="1"/>
            <a:r>
              <a:rPr lang="en-US" dirty="0"/>
              <a:t>Internship Student Evaluation</a:t>
            </a:r>
          </a:p>
          <a:p>
            <a:pPr lvl="1"/>
            <a:r>
              <a:rPr lang="en-US" dirty="0"/>
              <a:t>Internship Site Supervisor Evaluation (signed letter in a sealed/signed envelope)</a:t>
            </a:r>
          </a:p>
        </p:txBody>
      </p:sp>
    </p:spTree>
    <p:extLst>
      <p:ext uri="{BB962C8B-B14F-4D97-AF65-F5344CB8AC3E}">
        <p14:creationId xmlns:p14="http://schemas.microsoft.com/office/powerpoint/2010/main" val="22601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Internship faculty advisor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5940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Students must secure a faculty advisor who will oversee their internship.  Below is a list of eligible faculty and their areas of research/ teaching interest. </a:t>
            </a:r>
            <a:r>
              <a:rPr lang="en-US" b="1" i="1" dirty="0">
                <a:solidFill>
                  <a:srgbClr val="FF0000"/>
                </a:solidFill>
              </a:rPr>
              <a:t>Note:  Only SOC full-time faculty may serve in this role.</a:t>
            </a:r>
          </a:p>
          <a:p>
            <a:r>
              <a:rPr lang="en-US" b="1" dirty="0"/>
              <a:t>Dr. Gregory Adams </a:t>
            </a:r>
            <a:r>
              <a:rPr lang="en-US" dirty="0"/>
              <a:t>(criminology/deviance, drug policy, statistics)</a:t>
            </a:r>
          </a:p>
          <a:p>
            <a:r>
              <a:rPr lang="en-US" b="1" dirty="0"/>
              <a:t>Dr.  Jessica Kenty-Drane </a:t>
            </a:r>
            <a:r>
              <a:rPr lang="en-US" dirty="0"/>
              <a:t>(social inequality, childhood studies, education, statistics)</a:t>
            </a:r>
          </a:p>
          <a:p>
            <a:r>
              <a:rPr lang="en-US" b="1" dirty="0"/>
              <a:t>Dr. Cassi Meyerhoffer </a:t>
            </a:r>
            <a:r>
              <a:rPr lang="en-US" dirty="0"/>
              <a:t>(race &amp; ethnicity, residential segregation, urban sociology, qualitative methods)</a:t>
            </a:r>
          </a:p>
          <a:p>
            <a:r>
              <a:rPr lang="en-US" b="1" dirty="0"/>
              <a:t>Dr. Catherine Tan </a:t>
            </a:r>
            <a:r>
              <a:rPr lang="en-US" dirty="0"/>
              <a:t>(medical </a:t>
            </a:r>
            <a:r>
              <a:rPr lang="en-US" dirty="0" smtClean="0"/>
              <a:t>sociology, science &amp; technology, qualitative methods)</a:t>
            </a:r>
            <a:endParaRPr lang="en-US" dirty="0"/>
          </a:p>
          <a:p>
            <a:r>
              <a:rPr lang="en-US" b="1" dirty="0"/>
              <a:t>Dr. Janani Umamaheswar </a:t>
            </a:r>
            <a:r>
              <a:rPr lang="en-US" dirty="0"/>
              <a:t>(criminology, </a:t>
            </a:r>
            <a:r>
              <a:rPr lang="en-US" dirty="0" smtClean="0"/>
              <a:t>gender, qualitative methods)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internship sites: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40933"/>
            <a:ext cx="10178322" cy="433865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Law enforcement agencies </a:t>
            </a:r>
            <a:r>
              <a:rPr lang="en-US" dirty="0"/>
              <a:t>(e.g. police departments, Connecticut Judicial Branch (probation),  </a:t>
            </a:r>
            <a:r>
              <a:rPr lang="en-US" dirty="0" err="1"/>
              <a:t>DoC</a:t>
            </a:r>
            <a:r>
              <a:rPr lang="en-US" dirty="0"/>
              <a:t> (parole), juvenile detention centers, DCF, district courts)</a:t>
            </a:r>
          </a:p>
          <a:p>
            <a:r>
              <a:rPr lang="en-US" b="1" dirty="0"/>
              <a:t>State agencies</a:t>
            </a:r>
            <a:r>
              <a:rPr lang="en-US" dirty="0"/>
              <a:t> (e.g. Department of Children &amp; Family services,  Division of Criminal Justice, Emergency Management &amp; Homeland Security)</a:t>
            </a:r>
          </a:p>
          <a:p>
            <a:r>
              <a:rPr lang="en-US" b="1" dirty="0"/>
              <a:t>Educational Organizations </a:t>
            </a:r>
            <a:r>
              <a:rPr lang="en-US" dirty="0"/>
              <a:t>(e.g. public/ private k-12 schools, alternative education programs, adult education programs, literacy programs, ESL programs, tutoring/ mentoring programs)</a:t>
            </a:r>
          </a:p>
          <a:p>
            <a:r>
              <a:rPr lang="en-US" b="1" dirty="0"/>
              <a:t>Non-profit organizations </a:t>
            </a:r>
            <a:r>
              <a:rPr lang="en-US" dirty="0"/>
              <a:t>(e.g. soup kitchen, homeless shelter, domestic violence organizations/ shelters, immigrant services, halfway home, alcohol/ drug addiction programs, alternative education program)</a:t>
            </a:r>
          </a:p>
          <a:p>
            <a:r>
              <a:rPr lang="en-US" b="1" dirty="0"/>
              <a:t>For-profit organizations </a:t>
            </a:r>
            <a:r>
              <a:rPr lang="en-US" dirty="0"/>
              <a:t>(e.g. research/ consulting firms, law office, marketing/advertising firms, human resource departments)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614</TotalTime>
  <Words>888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Sociology  internship Orientation</vt:lpstr>
      <vt:lpstr>Course description</vt:lpstr>
      <vt:lpstr>Purpose &amp; Learning Goals/ Outcomes of internship</vt:lpstr>
      <vt:lpstr>CONVERSION - CREDIT HOURS/INTERNSHIP HOURS </vt:lpstr>
      <vt:lpstr>Internship STUDENT Steps </vt:lpstr>
      <vt:lpstr>INTERNSHIP APPLICATION FLOW</vt:lpstr>
      <vt:lpstr>Internship Requirements</vt:lpstr>
      <vt:lpstr>Internship faculty advisor</vt:lpstr>
      <vt:lpstr>Suggested internship sites:</vt:lpstr>
      <vt:lpstr>How to find an internship</vt:lpstr>
      <vt:lpstr>A&amp;S Application form: click here</vt:lpstr>
      <vt:lpstr>Internship application essay</vt:lpstr>
      <vt:lpstr>Evaluation forms</vt:lpstr>
      <vt:lpstr>Internship hourly log</vt:lpstr>
      <vt:lpstr>Example: academic outcome - portfolio</vt:lpstr>
    </vt:vector>
  </TitlesOfParts>
  <Company>Southern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 internship Orientation</dc:title>
  <dc:creator>Jessica Kenty-Drane</dc:creator>
  <cp:lastModifiedBy>Kenty-Drane, Jessica L.</cp:lastModifiedBy>
  <cp:revision>39</cp:revision>
  <dcterms:created xsi:type="dcterms:W3CDTF">2016-10-26T01:41:55Z</dcterms:created>
  <dcterms:modified xsi:type="dcterms:W3CDTF">2019-10-16T16:59:28Z</dcterms:modified>
</cp:coreProperties>
</file>