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90" r:id="rId3"/>
    <p:sldId id="264" r:id="rId4"/>
    <p:sldId id="283" r:id="rId5"/>
    <p:sldId id="282" r:id="rId6"/>
    <p:sldId id="284" r:id="rId7"/>
    <p:sldId id="272" r:id="rId8"/>
    <p:sldId id="292" r:id="rId9"/>
    <p:sldId id="273" r:id="rId10"/>
    <p:sldId id="261" r:id="rId11"/>
    <p:sldId id="280" r:id="rId12"/>
    <p:sldId id="275" r:id="rId13"/>
    <p:sldId id="276" r:id="rId14"/>
    <p:sldId id="289" r:id="rId15"/>
    <p:sldId id="274" r:id="rId16"/>
    <p:sldId id="278" r:id="rId17"/>
    <p:sldId id="271" r:id="rId18"/>
    <p:sldId id="285" r:id="rId19"/>
    <p:sldId id="259" r:id="rId20"/>
    <p:sldId id="291" r:id="rId21"/>
    <p:sldId id="279" r:id="rId22"/>
    <p:sldId id="293" r:id="rId23"/>
    <p:sldId id="265" r:id="rId24"/>
    <p:sldId id="258" r:id="rId25"/>
    <p:sldId id="288"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IT" initials="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98" autoAdjust="0"/>
    <p:restoredTop sz="89832" autoAdjust="0"/>
  </p:normalViewPr>
  <p:slideViewPr>
    <p:cSldViewPr snapToGrid="0">
      <p:cViewPr varScale="1">
        <p:scale>
          <a:sx n="58" d="100"/>
          <a:sy n="58" d="100"/>
        </p:scale>
        <p:origin x="825" y="36"/>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42" d="100"/>
          <a:sy n="142" d="100"/>
        </p:scale>
        <p:origin x="663" y="-9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BBBA9FF-19C7-42E8-97BF-2F9B2BC6B2F8}" type="datetimeFigureOut">
              <a:rPr lang="en-US" smtClean="0"/>
              <a:t>3/17/2021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E46F32C-736C-45AF-9532-12390CBD9178}" type="slidenum">
              <a:rPr lang="en-US" smtClean="0"/>
              <a:t>‹#›</a:t>
            </a:fld>
            <a:endParaRPr lang="en-US"/>
          </a:p>
        </p:txBody>
      </p:sp>
    </p:spTree>
    <p:extLst>
      <p:ext uri="{BB962C8B-B14F-4D97-AF65-F5344CB8AC3E}">
        <p14:creationId xmlns:p14="http://schemas.microsoft.com/office/powerpoint/2010/main" val="268986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catalog.southernct.edu/undergraduate/general-information/part-time-and-alternative-study.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inside.southernct.edu/lep"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ssb-prod.ec.southernct.edu/PROD/scsu_transfer.p_student_request"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inside.southernct.edu/sociology/faculty"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sb-prod.ec.southernct.edu/pls/cs/byskcsob.P_TermSe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1</a:t>
            </a:fld>
            <a:endParaRPr lang="en-US"/>
          </a:p>
        </p:txBody>
      </p:sp>
    </p:spTree>
    <p:extLst>
      <p:ext uri="{BB962C8B-B14F-4D97-AF65-F5344CB8AC3E}">
        <p14:creationId xmlns:p14="http://schemas.microsoft.com/office/powerpoint/2010/main" val="3563970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Sharing Policy Notes:</a:t>
            </a:r>
            <a:r>
              <a:rPr lang="en-US" dirty="0" smtClean="0"/>
              <a:t>  This means that courses that are found in both locations can count as such and students who elect to take a major course in the LEP do not have to take a replacement for that course within the major. </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12</a:t>
            </a:fld>
            <a:endParaRPr lang="en-US"/>
          </a:p>
        </p:txBody>
      </p:sp>
    </p:spTree>
    <p:extLst>
      <p:ext uri="{BB962C8B-B14F-4D97-AF65-F5344CB8AC3E}">
        <p14:creationId xmlns:p14="http://schemas.microsoft.com/office/powerpoint/2010/main" val="4186775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Courses with a LOT of writing versus Writing Intensive courses: courses must have a “W” designation to count toward the requirement; This means course includes significant</a:t>
            </a:r>
            <a:r>
              <a:rPr lang="en-US" baseline="0" dirty="0" smtClean="0"/>
              <a:t> </a:t>
            </a:r>
            <a:r>
              <a:rPr lang="en-US" dirty="0" smtClean="0"/>
              <a:t>revision in the writing assignments</a:t>
            </a:r>
            <a:r>
              <a:rPr lang="en-US" baseline="0" dirty="0" smtClean="0"/>
              <a:t> and faculty writing instruction.</a:t>
            </a:r>
            <a:endParaRPr lang="en-US" dirty="0" smtClean="0"/>
          </a:p>
          <a:p>
            <a:endParaRPr lang="en-US" dirty="0"/>
          </a:p>
          <a:p>
            <a:r>
              <a:rPr lang="en-US" dirty="0" smtClean="0">
                <a:solidFill>
                  <a:srgbClr val="FF0000"/>
                </a:solidFill>
              </a:rPr>
              <a:t>Note: Courses are denoted as “W” in their section code (e.g. SOC 320.01W). You may find a courses is offered as a “W’ in spring 2020, but not as a “W” in Fall 2020. You may find “W” sections of courses listed with non-”W” sections of the same course on the spring/ fall schedule. Be sure to select “W” section!!!</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DE46F32C-736C-45AF-9532-12390CBD9178}" type="slidenum">
              <a:rPr lang="en-US" smtClean="0"/>
              <a:t>13</a:t>
            </a:fld>
            <a:endParaRPr lang="en-US"/>
          </a:p>
        </p:txBody>
      </p:sp>
    </p:spTree>
    <p:extLst>
      <p:ext uri="{BB962C8B-B14F-4D97-AF65-F5344CB8AC3E}">
        <p14:creationId xmlns:p14="http://schemas.microsoft.com/office/powerpoint/2010/main" val="3199681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on Cooperative education, independent study, study abroad, etc…: </a:t>
            </a:r>
            <a:r>
              <a:rPr lang="en-US" dirty="0" smtClean="0">
                <a:hlinkClick r:id="rId3"/>
              </a:rPr>
              <a:t>https://catalog.southernct.edu/undergraduate/general-information/part-time-and-alternative-study.html</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14</a:t>
            </a:fld>
            <a:endParaRPr lang="en-US"/>
          </a:p>
        </p:txBody>
      </p:sp>
    </p:spTree>
    <p:extLst>
      <p:ext uri="{BB962C8B-B14F-4D97-AF65-F5344CB8AC3E}">
        <p14:creationId xmlns:p14="http://schemas.microsoft.com/office/powerpoint/2010/main" val="1929309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LEP Website:</a:t>
            </a:r>
          </a:p>
          <a:p>
            <a:r>
              <a:rPr lang="en-US" dirty="0" smtClean="0">
                <a:hlinkClick r:id="rId3"/>
              </a:rPr>
              <a:t>https://inside.southernct.edu/lep</a:t>
            </a:r>
            <a:endParaRPr lang="en-US" b="1" dirty="0" smtClean="0"/>
          </a:p>
          <a:p>
            <a:endParaRPr lang="en-US" b="1" dirty="0" smtClean="0"/>
          </a:p>
          <a:p>
            <a:r>
              <a:rPr lang="en-US" b="1" dirty="0" smtClean="0"/>
              <a:t>Transfer</a:t>
            </a:r>
            <a:r>
              <a:rPr lang="en-US" b="1" baseline="0" dirty="0" smtClean="0"/>
              <a:t> Equivalency Website</a:t>
            </a:r>
            <a:r>
              <a:rPr lang="en-US" baseline="0" dirty="0" smtClean="0"/>
              <a:t>: </a:t>
            </a:r>
          </a:p>
          <a:p>
            <a:r>
              <a:rPr lang="en-US" dirty="0" smtClean="0">
                <a:hlinkClick r:id="rId4"/>
              </a:rPr>
              <a:t>https://ssb-prod.ec.southernct.edu/PROD/scsu_transfer.p_student_request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15</a:t>
            </a:fld>
            <a:endParaRPr lang="en-US"/>
          </a:p>
        </p:txBody>
      </p:sp>
    </p:spTree>
    <p:extLst>
      <p:ext uri="{BB962C8B-B14F-4D97-AF65-F5344CB8AC3E}">
        <p14:creationId xmlns:p14="http://schemas.microsoft.com/office/powerpoint/2010/main" val="680422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16</a:t>
            </a:fld>
            <a:endParaRPr lang="en-US"/>
          </a:p>
        </p:txBody>
      </p:sp>
    </p:spTree>
    <p:extLst>
      <p:ext uri="{BB962C8B-B14F-4D97-AF65-F5344CB8AC3E}">
        <p14:creationId xmlns:p14="http://schemas.microsoft.com/office/powerpoint/2010/main" val="455010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17</a:t>
            </a:fld>
            <a:endParaRPr lang="en-US"/>
          </a:p>
        </p:txBody>
      </p:sp>
    </p:spTree>
    <p:extLst>
      <p:ext uri="{BB962C8B-B14F-4D97-AF65-F5344CB8AC3E}">
        <p14:creationId xmlns:p14="http://schemas.microsoft.com/office/powerpoint/2010/main" val="2287892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t>
            </a:r>
            <a:r>
              <a:rPr lang="en-US" dirty="0" smtClean="0">
                <a:hlinkClick r:id="rId3"/>
              </a:rPr>
              <a:t>https://inside.southernct.edu/sociology/faculty</a:t>
            </a:r>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18</a:t>
            </a:fld>
            <a:endParaRPr lang="en-US"/>
          </a:p>
        </p:txBody>
      </p:sp>
    </p:spTree>
    <p:extLst>
      <p:ext uri="{BB962C8B-B14F-4D97-AF65-F5344CB8AC3E}">
        <p14:creationId xmlns:p14="http://schemas.microsoft.com/office/powerpoint/2010/main" val="3005965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19</a:t>
            </a:fld>
            <a:endParaRPr lang="en-US"/>
          </a:p>
        </p:txBody>
      </p:sp>
    </p:spTree>
    <p:extLst>
      <p:ext uri="{BB962C8B-B14F-4D97-AF65-F5344CB8AC3E}">
        <p14:creationId xmlns:p14="http://schemas.microsoft.com/office/powerpoint/2010/main" val="673391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21</a:t>
            </a:fld>
            <a:endParaRPr lang="en-US"/>
          </a:p>
        </p:txBody>
      </p:sp>
    </p:spTree>
    <p:extLst>
      <p:ext uri="{BB962C8B-B14F-4D97-AF65-F5344CB8AC3E}">
        <p14:creationId xmlns:p14="http://schemas.microsoft.com/office/powerpoint/2010/main" val="530450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23</a:t>
            </a:fld>
            <a:endParaRPr lang="en-US"/>
          </a:p>
        </p:txBody>
      </p:sp>
    </p:spTree>
    <p:extLst>
      <p:ext uri="{BB962C8B-B14F-4D97-AF65-F5344CB8AC3E}">
        <p14:creationId xmlns:p14="http://schemas.microsoft.com/office/powerpoint/2010/main" val="992147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3</a:t>
            </a:fld>
            <a:endParaRPr lang="en-US"/>
          </a:p>
        </p:txBody>
      </p:sp>
    </p:spTree>
    <p:extLst>
      <p:ext uri="{BB962C8B-B14F-4D97-AF65-F5344CB8AC3E}">
        <p14:creationId xmlns:p14="http://schemas.microsoft.com/office/powerpoint/2010/main" val="3103794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24</a:t>
            </a:fld>
            <a:endParaRPr lang="en-US"/>
          </a:p>
        </p:txBody>
      </p:sp>
    </p:spTree>
    <p:extLst>
      <p:ext uri="{BB962C8B-B14F-4D97-AF65-F5344CB8AC3E}">
        <p14:creationId xmlns:p14="http://schemas.microsoft.com/office/powerpoint/2010/main" val="405315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a:t>
            </a:r>
            <a:r>
              <a:rPr lang="en-US" baseline="0" dirty="0" smtClean="0"/>
              <a:t> contact your Faculty Advisor with any questions or concerns. Your assigned faculty advisor is listed on your current degree evaluation.</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25</a:t>
            </a:fld>
            <a:endParaRPr lang="en-US"/>
          </a:p>
        </p:txBody>
      </p:sp>
    </p:spTree>
    <p:extLst>
      <p:ext uri="{BB962C8B-B14F-4D97-AF65-F5344CB8AC3E}">
        <p14:creationId xmlns:p14="http://schemas.microsoft.com/office/powerpoint/2010/main" val="2427809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https://inside.southernct.edu/onestop/registration/dateandtime </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4</a:t>
            </a:fld>
            <a:endParaRPr lang="en-US"/>
          </a:p>
        </p:txBody>
      </p:sp>
    </p:spTree>
    <p:extLst>
      <p:ext uri="{BB962C8B-B14F-4D97-AF65-F5344CB8AC3E}">
        <p14:creationId xmlns:p14="http://schemas.microsoft.com/office/powerpoint/2010/main" val="1429451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Online Course Schedule link: </a:t>
            </a:r>
            <a:r>
              <a:rPr lang="en-US" dirty="0" smtClean="0">
                <a:hlinkClick r:id="rId3"/>
              </a:rPr>
              <a:t>https://ssb-prod.ec.southernct.edu/pls/cs/byskcsob.P_TermSel</a:t>
            </a:r>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5</a:t>
            </a:fld>
            <a:endParaRPr lang="en-US"/>
          </a:p>
        </p:txBody>
      </p:sp>
    </p:spTree>
    <p:extLst>
      <p:ext uri="{BB962C8B-B14F-4D97-AF65-F5344CB8AC3E}">
        <p14:creationId xmlns:p14="http://schemas.microsoft.com/office/powerpoint/2010/main" val="4032848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6</a:t>
            </a:fld>
            <a:endParaRPr lang="en-US"/>
          </a:p>
        </p:txBody>
      </p:sp>
    </p:spTree>
    <p:extLst>
      <p:ext uri="{BB962C8B-B14F-4D97-AF65-F5344CB8AC3E}">
        <p14:creationId xmlns:p14="http://schemas.microsoft.com/office/powerpoint/2010/main" val="156722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Advise students to review their handout outlining their degree requirements.</a:t>
            </a:r>
          </a:p>
          <a:p>
            <a:endParaRPr lang="en-US" dirty="0" smtClean="0"/>
          </a:p>
          <a:p>
            <a:pPr marL="174708" indent="-174708">
              <a:buFont typeface="Arial" panose="020B0604020202020204" pitchFamily="34" charset="0"/>
              <a:buChar char="•"/>
            </a:pPr>
            <a:r>
              <a:rPr lang="en-US" dirty="0" smtClean="0"/>
              <a:t>All students must complete 120 credits to earn a bachelor’s degree. The SOC major will account for 36 of those 120 credits.</a:t>
            </a:r>
          </a:p>
          <a:p>
            <a:endParaRPr lang="en-US" dirty="0" smtClean="0"/>
          </a:p>
          <a:p>
            <a:pPr marL="174708" indent="-174708">
              <a:buFont typeface="Arial" panose="020B0604020202020204" pitchFamily="34" charset="0"/>
              <a:buChar char="•"/>
            </a:pPr>
            <a:r>
              <a:rPr lang="en-US" dirty="0" smtClean="0"/>
              <a:t>B.S. &amp; B.A. share core requirements (</a:t>
            </a:r>
            <a:r>
              <a:rPr lang="en-US" b="1" dirty="0" smtClean="0"/>
              <a:t>18 credits, must earn </a:t>
            </a:r>
            <a:r>
              <a:rPr lang="en-US" b="1" dirty="0" smtClean="0">
                <a:solidFill>
                  <a:srgbClr val="FF0000"/>
                </a:solidFill>
              </a:rPr>
              <a:t>C or better</a:t>
            </a:r>
            <a:r>
              <a:rPr lang="en-US" dirty="0" smtClean="0"/>
              <a:t>)</a:t>
            </a:r>
          </a:p>
          <a:p>
            <a:endParaRPr lang="en-US" dirty="0" smtClean="0"/>
          </a:p>
          <a:p>
            <a:pPr marL="174708" indent="-174708">
              <a:buFont typeface="Arial" panose="020B0604020202020204" pitchFamily="34" charset="0"/>
              <a:buChar char="•"/>
            </a:pPr>
            <a:r>
              <a:rPr lang="en-US" dirty="0" smtClean="0"/>
              <a:t>Sociology/ Criminology capstone courses does not fulfill the LEP Tier 3 capstone!</a:t>
            </a:r>
          </a:p>
          <a:p>
            <a:endParaRPr lang="en-US" dirty="0" smtClean="0"/>
          </a:p>
          <a:p>
            <a:pPr marL="174708" indent="-174708">
              <a:buFont typeface="Arial" panose="020B0604020202020204" pitchFamily="34" charset="0"/>
              <a:buChar char="•"/>
            </a:pPr>
            <a:r>
              <a:rPr lang="en-US" dirty="0" smtClean="0"/>
              <a:t>The term “elective requirement” may sound like a contradiction in terms, but this is where students get to explore courses that focus on their interests.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7</a:t>
            </a:fld>
            <a:endParaRPr lang="en-US"/>
          </a:p>
        </p:txBody>
      </p:sp>
    </p:spTree>
    <p:extLst>
      <p:ext uri="{BB962C8B-B14F-4D97-AF65-F5344CB8AC3E}">
        <p14:creationId xmlns:p14="http://schemas.microsoft.com/office/powerpoint/2010/main" val="3216752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Tier 1 Quantitative Reasoning</a:t>
            </a:r>
            <a:r>
              <a:rPr lang="en-US" baseline="0" dirty="0" smtClean="0"/>
              <a:t> – Sociology recommends MAT 107 Elementary Statistics.</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9</a:t>
            </a:fld>
            <a:endParaRPr lang="en-US"/>
          </a:p>
        </p:txBody>
      </p:sp>
    </p:spTree>
    <p:extLst>
      <p:ext uri="{BB962C8B-B14F-4D97-AF65-F5344CB8AC3E}">
        <p14:creationId xmlns:p14="http://schemas.microsoft.com/office/powerpoint/2010/main" val="2288642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r>
              <a:rPr lang="en-US" b="1" dirty="0" smtClean="0"/>
              <a:t>Popular Science Coursework for SOC-CRIM Majors:</a:t>
            </a:r>
          </a:p>
          <a:p>
            <a:r>
              <a:rPr lang="en-US" dirty="0" smtClean="0"/>
              <a:t>TIER </a:t>
            </a:r>
            <a:r>
              <a:rPr lang="en-US" dirty="0"/>
              <a:t>2: Natural World I: Physical </a:t>
            </a:r>
            <a:r>
              <a:rPr lang="en-US" dirty="0" smtClean="0"/>
              <a:t>Realm: CHE 103 Crime Scene Chemistry</a:t>
            </a:r>
          </a:p>
          <a:p>
            <a:r>
              <a:rPr lang="en-US" dirty="0"/>
              <a:t>TIER 2: Natural World II: Life and </a:t>
            </a:r>
            <a:r>
              <a:rPr lang="en-US" dirty="0" smtClean="0"/>
              <a:t>Environment: ANT 102 Biological Anthropology</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10</a:t>
            </a:fld>
            <a:endParaRPr lang="en-US"/>
          </a:p>
        </p:txBody>
      </p:sp>
    </p:spTree>
    <p:extLst>
      <p:ext uri="{BB962C8B-B14F-4D97-AF65-F5344CB8AC3E}">
        <p14:creationId xmlns:p14="http://schemas.microsoft.com/office/powerpoint/2010/main" val="3298050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Prerequisite: Completion of at least 6 Tier 2 requirements and prior or concurrent completion of all Tier 1 requirements</a:t>
            </a:r>
            <a:r>
              <a:rPr lang="en-US" smtClean="0"/>
              <a:t>.</a:t>
            </a:r>
          </a:p>
          <a:p>
            <a:endParaRPr lang="en-US" smtClean="0"/>
          </a:p>
          <a:p>
            <a:r>
              <a:rPr lang="en-US" dirty="0" smtClean="0"/>
              <a:t>Note: SOC 394 is not presently offered. Please complete any other course.</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11</a:t>
            </a:fld>
            <a:endParaRPr lang="en-US"/>
          </a:p>
        </p:txBody>
      </p:sp>
    </p:spTree>
    <p:extLst>
      <p:ext uri="{BB962C8B-B14F-4D97-AF65-F5344CB8AC3E}">
        <p14:creationId xmlns:p14="http://schemas.microsoft.com/office/powerpoint/2010/main" val="4010358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EC5ECE8-70F8-4FC6-8A0F-3444DD4FF06B}" type="datetimeFigureOut">
              <a:rPr lang="en-US" smtClean="0"/>
              <a:t>3/17/2021</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48E081D-5039-4EBA-8F7A-0B429E65C705}"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48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5ECE8-70F8-4FC6-8A0F-3444DD4FF06B}"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429099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5ECE8-70F8-4FC6-8A0F-3444DD4FF06B}"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191109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5ECE8-70F8-4FC6-8A0F-3444DD4FF06B}"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310116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EC5ECE8-70F8-4FC6-8A0F-3444DD4FF06B}" type="datetimeFigureOut">
              <a:rPr lang="en-US" smtClean="0"/>
              <a:t>3/17/2021</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48E081D-5039-4EBA-8F7A-0B429E65C705}"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728417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C5ECE8-70F8-4FC6-8A0F-3444DD4FF06B}"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382520674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C5ECE8-70F8-4FC6-8A0F-3444DD4FF06B}" type="datetimeFigureOut">
              <a:rPr lang="en-US" smtClean="0"/>
              <a:t>3/17/2021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282384944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C5ECE8-70F8-4FC6-8A0F-3444DD4FF06B}" type="datetimeFigureOut">
              <a:rPr lang="en-US" smtClean="0"/>
              <a:t>3/17/2021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165553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5ECE8-70F8-4FC6-8A0F-3444DD4FF06B}" type="datetimeFigureOut">
              <a:rPr lang="en-US" smtClean="0"/>
              <a:t>3/17/2021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866311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1EC5ECE8-70F8-4FC6-8A0F-3444DD4FF06B}" type="datetimeFigureOut">
              <a:rPr lang="en-US" smtClean="0"/>
              <a:t>3/17/2021</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748E081D-5039-4EBA-8F7A-0B429E65C705}"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504354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1EC5ECE8-70F8-4FC6-8A0F-3444DD4FF06B}" type="datetimeFigureOut">
              <a:rPr lang="en-US" smtClean="0"/>
              <a:t>3/17/2021</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42752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EC5ECE8-70F8-4FC6-8A0F-3444DD4FF06B}" type="datetimeFigureOut">
              <a:rPr lang="en-US" smtClean="0"/>
              <a:t>3/17/2021</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48E081D-5039-4EBA-8F7A-0B429E65C705}"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31617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nside.southernct.edu/le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ssb-prod.ec.southernct.edu/PROD/scsu_transfer.p_student_request" TargetMode="External"/><Relationship Id="rId4" Type="http://schemas.openxmlformats.org/officeDocument/2006/relationships/hyperlink" Target="mailto:transfer@southernct.ed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inside.southernct.edu/sociology/faculty"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nside.southernct.edu/sociology" TargetMode="External"/><Relationship Id="rId2" Type="http://schemas.openxmlformats.org/officeDocument/2006/relationships/hyperlink" Target="mailto:sociology@southernct.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inside.southernct.edu/career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bertanaa1@southernct.edu" TargetMode="External"/><Relationship Id="rId2" Type="http://schemas.openxmlformats.org/officeDocument/2006/relationships/hyperlink" Target="https://www.sdgslaunch.com/sc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socgrad@southernct.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southernct.edu/directory?combine=&amp;field_office_reference_target_id=3350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side.southernct.edu/coronavirus/student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nside.southernct.edu/onestop/registration/dateandtim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inside.southernct.edu/onestop/academics/registration"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inside.southernct.edu/academic-success-center/academic-success-coaching" TargetMode="External"/><Relationship Id="rId3" Type="http://schemas.openxmlformats.org/officeDocument/2006/relationships/hyperlink" Target="https://inside.southernct.edu/advising" TargetMode="External"/><Relationship Id="rId7" Type="http://schemas.openxmlformats.org/officeDocument/2006/relationships/hyperlink" Target="mailto:moisew1@southernct.edu"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inside.southernct.edu/advising/resources/students" TargetMode="External"/><Relationship Id="rId11" Type="http://schemas.openxmlformats.org/officeDocument/2006/relationships/image" Target="../media/image1.png"/><Relationship Id="rId5" Type="http://schemas.openxmlformats.org/officeDocument/2006/relationships/hyperlink" Target="https://ssb-prod.ec.southernct.edu/pls/cs/byskcsob.P_TermSel" TargetMode="External"/><Relationship Id="rId10" Type="http://schemas.openxmlformats.org/officeDocument/2006/relationships/hyperlink" Target="https://login.southernct.edu/" TargetMode="External"/><Relationship Id="rId4" Type="http://schemas.openxmlformats.org/officeDocument/2006/relationships/hyperlink" Target="https://inside.southernct.edu/advising/degree-evaluation" TargetMode="External"/><Relationship Id="rId9" Type="http://schemas.openxmlformats.org/officeDocument/2006/relationships/hyperlink" Target="https://www2.southernct.edu/counseling-servic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nside.southernct.edu/sociology/facult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atalog.southernct.edu/undergraduate/programs-and-degrees/sociology-ba.htm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catalog.southernct.edu/undergraduate/programs-and-degrees/sociology-bs-concentration-criminology-and-criminal-justice.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small" dirty="0"/>
              <a:t>Sociology </a:t>
            </a:r>
            <a:br>
              <a:rPr lang="en-US" cap="small" dirty="0"/>
            </a:br>
            <a:r>
              <a:rPr lang="en-US" cap="small" dirty="0" smtClean="0"/>
              <a:t>Group Advising</a:t>
            </a:r>
            <a:r>
              <a:rPr lang="en-US" cap="small" dirty="0"/>
              <a:t/>
            </a:r>
            <a:br>
              <a:rPr lang="en-US" cap="small" dirty="0"/>
            </a:br>
            <a:r>
              <a:rPr lang="en-US" cap="small" dirty="0" smtClean="0"/>
              <a:t>Workshop</a:t>
            </a:r>
            <a:endParaRPr lang="en-US" cap="small" dirty="0"/>
          </a:p>
        </p:txBody>
      </p:sp>
      <p:sp>
        <p:nvSpPr>
          <p:cNvPr id="3" name="Subtitle 2"/>
          <p:cNvSpPr>
            <a:spLocks noGrp="1"/>
          </p:cNvSpPr>
          <p:nvPr>
            <p:ph type="subTitle" idx="1"/>
          </p:nvPr>
        </p:nvSpPr>
        <p:spPr/>
        <p:txBody>
          <a:bodyPr>
            <a:normAutofit lnSpcReduction="10000"/>
          </a:bodyPr>
          <a:lstStyle/>
          <a:p>
            <a:r>
              <a:rPr lang="en-US" dirty="0" smtClean="0"/>
              <a:t>Covid-19 edition</a:t>
            </a:r>
          </a:p>
          <a:p>
            <a:r>
              <a:rPr lang="en-US" dirty="0" smtClean="0"/>
              <a:t>SPRING 2021</a:t>
            </a:r>
            <a:endParaRPr lang="en-US" dirty="0"/>
          </a:p>
        </p:txBody>
      </p:sp>
    </p:spTree>
    <p:extLst>
      <p:ext uri="{BB962C8B-B14F-4D97-AF65-F5344CB8AC3E}">
        <p14:creationId xmlns:p14="http://schemas.microsoft.com/office/powerpoint/2010/main" val="1446187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Q2: </a:t>
            </a:r>
            <a:r>
              <a:rPr lang="en-US" cap="small" dirty="0"/>
              <a:t>What Tier 2 Courses remain?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93425852"/>
              </p:ext>
            </p:extLst>
          </p:nvPr>
        </p:nvGraphicFramePr>
        <p:xfrm>
          <a:off x="1842715" y="1783039"/>
          <a:ext cx="7567194" cy="40792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305180564"/>
                    </a:ext>
                  </a:extLst>
                </a:gridCol>
                <a:gridCol w="4743651">
                  <a:extLst>
                    <a:ext uri="{9D8B030D-6E8A-4147-A177-3AD203B41FA5}">
                      <a16:colId xmlns:a16="http://schemas.microsoft.com/office/drawing/2014/main" val="869117514"/>
                    </a:ext>
                  </a:extLst>
                </a:gridCol>
                <a:gridCol w="2615263">
                  <a:extLst>
                    <a:ext uri="{9D8B030D-6E8A-4147-A177-3AD203B41FA5}">
                      <a16:colId xmlns:a16="http://schemas.microsoft.com/office/drawing/2014/main" val="2745653272"/>
                    </a:ext>
                  </a:extLst>
                </a:gridCol>
              </a:tblGrid>
              <a:tr h="370840">
                <a:tc gridSpan="2">
                  <a:txBody>
                    <a:bodyPr/>
                    <a:lstStyle/>
                    <a:p>
                      <a:pPr algn="ctr"/>
                      <a:r>
                        <a:rPr lang="en-US" dirty="0"/>
                        <a:t>LEP Tier-2 Course</a:t>
                      </a:r>
                    </a:p>
                  </a:txBody>
                  <a:tcPr/>
                </a:tc>
                <a:tc hMerge="1">
                  <a:txBody>
                    <a:bodyPr/>
                    <a:lstStyle/>
                    <a:p>
                      <a:endParaRPr lang="en-US" dirty="0"/>
                    </a:p>
                  </a:txBody>
                  <a:tcPr/>
                </a:tc>
                <a:tc>
                  <a:txBody>
                    <a:bodyPr/>
                    <a:lstStyle/>
                    <a:p>
                      <a:r>
                        <a:rPr lang="en-US" dirty="0"/>
                        <a:t>Code</a:t>
                      </a:r>
                    </a:p>
                  </a:txBody>
                  <a:tcPr/>
                </a:tc>
                <a:extLst>
                  <a:ext uri="{0D108BD9-81ED-4DB2-BD59-A6C34878D82A}">
                    <a16:rowId xmlns:a16="http://schemas.microsoft.com/office/drawing/2014/main" val="884885889"/>
                  </a:ext>
                </a:extLst>
              </a:tr>
              <a:tr h="370840">
                <a:tc>
                  <a:txBody>
                    <a:bodyPr/>
                    <a:lstStyle/>
                    <a:p>
                      <a:endParaRPr lang="en-US" dirty="0"/>
                    </a:p>
                  </a:txBody>
                  <a:tcPr/>
                </a:tc>
                <a:tc>
                  <a:txBody>
                    <a:bodyPr/>
                    <a:lstStyle/>
                    <a:p>
                      <a:r>
                        <a:rPr lang="en-US" dirty="0"/>
                        <a:t>Natural World 1 – Physical Realm</a:t>
                      </a:r>
                    </a:p>
                  </a:txBody>
                  <a:tcPr/>
                </a:tc>
                <a:tc>
                  <a:txBody>
                    <a:bodyPr/>
                    <a:lstStyle/>
                    <a:p>
                      <a:r>
                        <a:rPr lang="en-US" dirty="0"/>
                        <a:t>T2PR</a:t>
                      </a:r>
                    </a:p>
                  </a:txBody>
                  <a:tcPr/>
                </a:tc>
                <a:extLst>
                  <a:ext uri="{0D108BD9-81ED-4DB2-BD59-A6C34878D82A}">
                    <a16:rowId xmlns:a16="http://schemas.microsoft.com/office/drawing/2014/main" val="1086313651"/>
                  </a:ext>
                </a:extLst>
              </a:tr>
              <a:tr h="370840">
                <a:tc>
                  <a:txBody>
                    <a:bodyPr/>
                    <a:lstStyle/>
                    <a:p>
                      <a:endParaRPr lang="en-US" dirty="0"/>
                    </a:p>
                  </a:txBody>
                  <a:tcPr/>
                </a:tc>
                <a:tc>
                  <a:txBody>
                    <a:bodyPr/>
                    <a:lstStyle/>
                    <a:p>
                      <a:r>
                        <a:rPr lang="en-US" dirty="0"/>
                        <a:t>Natural World 2 – Life &amp; Environment</a:t>
                      </a:r>
                    </a:p>
                  </a:txBody>
                  <a:tcPr/>
                </a:tc>
                <a:tc>
                  <a:txBody>
                    <a:bodyPr/>
                    <a:lstStyle/>
                    <a:p>
                      <a:r>
                        <a:rPr lang="en-US" dirty="0"/>
                        <a:t>T2LE</a:t>
                      </a:r>
                    </a:p>
                  </a:txBody>
                  <a:tcPr/>
                </a:tc>
                <a:extLst>
                  <a:ext uri="{0D108BD9-81ED-4DB2-BD59-A6C34878D82A}">
                    <a16:rowId xmlns:a16="http://schemas.microsoft.com/office/drawing/2014/main" val="3935379926"/>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smtClean="0">
                          <a:solidFill>
                            <a:srgbClr val="FF0000"/>
                          </a:solidFill>
                        </a:rPr>
                        <a:t>SIX (6) of the following:</a:t>
                      </a:r>
                      <a:endParaRPr lang="en-US" dirty="0"/>
                    </a:p>
                  </a:txBody>
                  <a:tcPr/>
                </a:tc>
                <a:tc>
                  <a:txBody>
                    <a:bodyPr/>
                    <a:lstStyle/>
                    <a:p>
                      <a:endParaRPr lang="en-US" dirty="0"/>
                    </a:p>
                  </a:txBody>
                  <a:tcPr/>
                </a:tc>
                <a:extLst>
                  <a:ext uri="{0D108BD9-81ED-4DB2-BD59-A6C34878D82A}">
                    <a16:rowId xmlns:a16="http://schemas.microsoft.com/office/drawing/2014/main" val="2815497317"/>
                  </a:ext>
                </a:extLst>
              </a:tr>
              <a:tr h="370840">
                <a:tc>
                  <a:txBody>
                    <a:bodyPr/>
                    <a:lstStyle/>
                    <a:p>
                      <a:endParaRPr lang="en-US" dirty="0"/>
                    </a:p>
                  </a:txBody>
                  <a:tcPr/>
                </a:tc>
                <a:tc>
                  <a:txBody>
                    <a:bodyPr/>
                    <a:lstStyle/>
                    <a:p>
                      <a:r>
                        <a:rPr lang="en-US" dirty="0" smtClean="0"/>
                        <a:t>Cultural </a:t>
                      </a:r>
                      <a:r>
                        <a:rPr lang="en-US" dirty="0"/>
                        <a:t>Expression</a:t>
                      </a:r>
                    </a:p>
                  </a:txBody>
                  <a:tcPr/>
                </a:tc>
                <a:tc>
                  <a:txBody>
                    <a:bodyPr/>
                    <a:lstStyle/>
                    <a:p>
                      <a:r>
                        <a:rPr lang="en-US" dirty="0"/>
                        <a:t>T2CE</a:t>
                      </a:r>
                    </a:p>
                  </a:txBody>
                  <a:tcPr/>
                </a:tc>
                <a:extLst>
                  <a:ext uri="{0D108BD9-81ED-4DB2-BD59-A6C34878D82A}">
                    <a16:rowId xmlns:a16="http://schemas.microsoft.com/office/drawing/2014/main" val="1859866264"/>
                  </a:ext>
                </a:extLst>
              </a:tr>
              <a:tr h="370840">
                <a:tc>
                  <a:txBody>
                    <a:bodyPr/>
                    <a:lstStyle/>
                    <a:p>
                      <a:endParaRPr lang="en-US" dirty="0"/>
                    </a:p>
                  </a:txBody>
                  <a:tcPr/>
                </a:tc>
                <a:tc>
                  <a:txBody>
                    <a:bodyPr/>
                    <a:lstStyle/>
                    <a:p>
                      <a:r>
                        <a:rPr lang="en-US" dirty="0"/>
                        <a:t>Global Awareness</a:t>
                      </a:r>
                    </a:p>
                  </a:txBody>
                  <a:tcPr/>
                </a:tc>
                <a:tc>
                  <a:txBody>
                    <a:bodyPr/>
                    <a:lstStyle/>
                    <a:p>
                      <a:r>
                        <a:rPr lang="en-US" dirty="0"/>
                        <a:t>T2GA</a:t>
                      </a:r>
                    </a:p>
                  </a:txBody>
                  <a:tcPr/>
                </a:tc>
                <a:extLst>
                  <a:ext uri="{0D108BD9-81ED-4DB2-BD59-A6C34878D82A}">
                    <a16:rowId xmlns:a16="http://schemas.microsoft.com/office/drawing/2014/main" val="3681234963"/>
                  </a:ext>
                </a:extLst>
              </a:tr>
              <a:tr h="370840">
                <a:tc>
                  <a:txBody>
                    <a:bodyPr/>
                    <a:lstStyle/>
                    <a:p>
                      <a:endParaRPr lang="en-US" dirty="0"/>
                    </a:p>
                  </a:txBody>
                  <a:tcPr/>
                </a:tc>
                <a:tc>
                  <a:txBody>
                    <a:bodyPr/>
                    <a:lstStyle/>
                    <a:p>
                      <a:r>
                        <a:rPr lang="en-US" dirty="0"/>
                        <a:t>Mind and Body</a:t>
                      </a:r>
                    </a:p>
                  </a:txBody>
                  <a:tcPr/>
                </a:tc>
                <a:tc>
                  <a:txBody>
                    <a:bodyPr/>
                    <a:lstStyle/>
                    <a:p>
                      <a:r>
                        <a:rPr lang="en-US" dirty="0"/>
                        <a:t>T2MB</a:t>
                      </a:r>
                    </a:p>
                  </a:txBody>
                  <a:tcPr/>
                </a:tc>
                <a:extLst>
                  <a:ext uri="{0D108BD9-81ED-4DB2-BD59-A6C34878D82A}">
                    <a16:rowId xmlns:a16="http://schemas.microsoft.com/office/drawing/2014/main" val="394129448"/>
                  </a:ext>
                </a:extLst>
              </a:tr>
              <a:tr h="370840">
                <a:tc>
                  <a:txBody>
                    <a:bodyPr/>
                    <a:lstStyle/>
                    <a:p>
                      <a:endParaRPr lang="en-US" dirty="0"/>
                    </a:p>
                  </a:txBody>
                  <a:tcPr/>
                </a:tc>
                <a:tc>
                  <a:txBody>
                    <a:bodyPr/>
                    <a:lstStyle/>
                    <a:p>
                      <a:r>
                        <a:rPr lang="en-US" dirty="0" smtClean="0"/>
                        <a:t>American </a:t>
                      </a:r>
                      <a:r>
                        <a:rPr lang="en-US" dirty="0"/>
                        <a:t>Experience</a:t>
                      </a:r>
                    </a:p>
                  </a:txBody>
                  <a:tcPr/>
                </a:tc>
                <a:tc>
                  <a:txBody>
                    <a:bodyPr/>
                    <a:lstStyle/>
                    <a:p>
                      <a:r>
                        <a:rPr lang="en-US" dirty="0"/>
                        <a:t>T2AE</a:t>
                      </a:r>
                    </a:p>
                  </a:txBody>
                  <a:tcPr/>
                </a:tc>
                <a:extLst>
                  <a:ext uri="{0D108BD9-81ED-4DB2-BD59-A6C34878D82A}">
                    <a16:rowId xmlns:a16="http://schemas.microsoft.com/office/drawing/2014/main" val="1440487007"/>
                  </a:ext>
                </a:extLst>
              </a:tr>
              <a:tr h="370840">
                <a:tc>
                  <a:txBody>
                    <a:bodyPr/>
                    <a:lstStyle/>
                    <a:p>
                      <a:endParaRPr lang="en-US" dirty="0"/>
                    </a:p>
                  </a:txBody>
                  <a:tcPr/>
                </a:tc>
                <a:tc>
                  <a:txBody>
                    <a:bodyPr/>
                    <a:lstStyle/>
                    <a:p>
                      <a:r>
                        <a:rPr lang="en-US" dirty="0"/>
                        <a:t>Creative </a:t>
                      </a:r>
                      <a:r>
                        <a:rPr lang="en-US" dirty="0" smtClean="0"/>
                        <a:t>Expression</a:t>
                      </a:r>
                      <a:endParaRPr lang="en-US" dirty="0"/>
                    </a:p>
                  </a:txBody>
                  <a:tcPr/>
                </a:tc>
                <a:tc>
                  <a:txBody>
                    <a:bodyPr/>
                    <a:lstStyle/>
                    <a:p>
                      <a:r>
                        <a:rPr lang="en-US" dirty="0"/>
                        <a:t>T2CD</a:t>
                      </a:r>
                    </a:p>
                  </a:txBody>
                  <a:tcPr/>
                </a:tc>
                <a:extLst>
                  <a:ext uri="{0D108BD9-81ED-4DB2-BD59-A6C34878D82A}">
                    <a16:rowId xmlns:a16="http://schemas.microsoft.com/office/drawing/2014/main" val="836479032"/>
                  </a:ext>
                </a:extLst>
              </a:tr>
              <a:tr h="370840">
                <a:tc>
                  <a:txBody>
                    <a:bodyPr/>
                    <a:lstStyle/>
                    <a:p>
                      <a:endParaRPr lang="en-US" dirty="0"/>
                    </a:p>
                  </a:txBody>
                  <a:tcPr/>
                </a:tc>
                <a:tc>
                  <a:txBody>
                    <a:bodyPr/>
                    <a:lstStyle/>
                    <a:p>
                      <a:r>
                        <a:rPr lang="en-US" dirty="0"/>
                        <a:t>Social Structure, Conflict and Consensus</a:t>
                      </a:r>
                    </a:p>
                  </a:txBody>
                  <a:tcPr/>
                </a:tc>
                <a:tc>
                  <a:txBody>
                    <a:bodyPr/>
                    <a:lstStyle/>
                    <a:p>
                      <a:r>
                        <a:rPr lang="en-US" dirty="0"/>
                        <a:t>T2SS</a:t>
                      </a:r>
                    </a:p>
                  </a:txBody>
                  <a:tcPr/>
                </a:tc>
                <a:extLst>
                  <a:ext uri="{0D108BD9-81ED-4DB2-BD59-A6C34878D82A}">
                    <a16:rowId xmlns:a16="http://schemas.microsoft.com/office/drawing/2014/main" val="2599867783"/>
                  </a:ext>
                </a:extLst>
              </a:tr>
              <a:tr h="370840">
                <a:tc>
                  <a:txBody>
                    <a:bodyPr/>
                    <a:lstStyle/>
                    <a:p>
                      <a:endParaRPr lang="en-US" dirty="0"/>
                    </a:p>
                  </a:txBody>
                  <a:tcPr/>
                </a:tc>
                <a:tc>
                  <a:txBody>
                    <a:bodyPr/>
                    <a:lstStyle/>
                    <a:p>
                      <a:r>
                        <a:rPr lang="en-US" dirty="0"/>
                        <a:t>Time and Place</a:t>
                      </a:r>
                    </a:p>
                  </a:txBody>
                  <a:tcPr/>
                </a:tc>
                <a:tc>
                  <a:txBody>
                    <a:bodyPr/>
                    <a:lstStyle/>
                    <a:p>
                      <a:r>
                        <a:rPr lang="en-US" dirty="0"/>
                        <a:t>T2TP</a:t>
                      </a:r>
                    </a:p>
                  </a:txBody>
                  <a:tcPr/>
                </a:tc>
                <a:extLst>
                  <a:ext uri="{0D108BD9-81ED-4DB2-BD59-A6C34878D82A}">
                    <a16:rowId xmlns:a16="http://schemas.microsoft.com/office/drawing/2014/main" val="2831887193"/>
                  </a:ext>
                </a:extLst>
              </a:tr>
            </a:tbl>
          </a:graphicData>
        </a:graphic>
      </p:graphicFrame>
    </p:spTree>
    <p:extLst>
      <p:ext uri="{BB962C8B-B14F-4D97-AF65-F5344CB8AC3E}">
        <p14:creationId xmlns:p14="http://schemas.microsoft.com/office/powerpoint/2010/main" val="2260136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a:t>
            </a:r>
            <a:r>
              <a:rPr lang="en-US" cap="small" dirty="0" smtClean="0"/>
              <a:t>Which </a:t>
            </a:r>
            <a:r>
              <a:rPr lang="en-US" cap="small" dirty="0"/>
              <a:t>Tier </a:t>
            </a:r>
            <a:r>
              <a:rPr lang="en-US" cap="small" dirty="0" smtClean="0"/>
              <a:t>3 Course to take? </a:t>
            </a:r>
            <a:endParaRPr lang="en-US" dirty="0"/>
          </a:p>
        </p:txBody>
      </p:sp>
      <p:sp>
        <p:nvSpPr>
          <p:cNvPr id="3" name="Content Placeholder 2"/>
          <p:cNvSpPr>
            <a:spLocks noGrp="1"/>
          </p:cNvSpPr>
          <p:nvPr>
            <p:ph idx="1"/>
          </p:nvPr>
        </p:nvSpPr>
        <p:spPr>
          <a:xfrm>
            <a:off x="1251678" y="1401097"/>
            <a:ext cx="10178322" cy="1784555"/>
          </a:xfrm>
        </p:spPr>
        <p:txBody>
          <a:bodyPr/>
          <a:lstStyle/>
          <a:p>
            <a:r>
              <a:rPr lang="en-US" dirty="0" smtClean="0"/>
              <a:t>Sociology and Sociology-Criminology majors are not restricted within Tier 3.  You may select any course for which you meet the prerequisites.</a:t>
            </a:r>
          </a:p>
          <a:p>
            <a:r>
              <a:rPr lang="en-US" dirty="0" smtClean="0"/>
              <a:t>Students often select a course that simultaneously fulfills a “W” or writing intensive course requirement.</a:t>
            </a:r>
          </a:p>
          <a:p>
            <a:endParaRPr lang="en-US" dirty="0"/>
          </a:p>
        </p:txBody>
      </p:sp>
      <p:pic>
        <p:nvPicPr>
          <p:cNvPr id="4" name="Picture 3"/>
          <p:cNvPicPr>
            <a:picLocks noChangeAspect="1"/>
          </p:cNvPicPr>
          <p:nvPr/>
        </p:nvPicPr>
        <p:blipFill>
          <a:blip r:embed="rId3"/>
          <a:stretch>
            <a:fillRect/>
          </a:stretch>
        </p:blipFill>
        <p:spPr>
          <a:xfrm>
            <a:off x="1233487" y="3280784"/>
            <a:ext cx="10196513" cy="2557463"/>
          </a:xfrm>
          <a:prstGeom prst="rect">
            <a:avLst/>
          </a:prstGeom>
        </p:spPr>
      </p:pic>
    </p:spTree>
    <p:extLst>
      <p:ext uri="{BB962C8B-B14F-4D97-AF65-F5344CB8AC3E}">
        <p14:creationId xmlns:p14="http://schemas.microsoft.com/office/powerpoint/2010/main" val="2364201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Important LEP &amp; LEP </a:t>
            </a:r>
            <a:r>
              <a:rPr lang="en-US" cap="small" dirty="0"/>
              <a:t>Timing Info:</a:t>
            </a:r>
          </a:p>
        </p:txBody>
      </p:sp>
      <p:sp>
        <p:nvSpPr>
          <p:cNvPr id="3" name="Content Placeholder 2"/>
          <p:cNvSpPr>
            <a:spLocks noGrp="1"/>
          </p:cNvSpPr>
          <p:nvPr>
            <p:ph sz="half" idx="1"/>
          </p:nvPr>
        </p:nvSpPr>
        <p:spPr>
          <a:xfrm>
            <a:off x="1257300" y="1515762"/>
            <a:ext cx="4800600" cy="4389738"/>
          </a:xfrm>
        </p:spPr>
        <p:txBody>
          <a:bodyPr>
            <a:normAutofit fontScale="70000" lnSpcReduction="20000"/>
          </a:bodyPr>
          <a:lstStyle/>
          <a:p>
            <a:pPr marL="0" indent="0">
              <a:buNone/>
            </a:pPr>
            <a:r>
              <a:rPr lang="en-US" sz="2800" b="1" dirty="0" smtClean="0"/>
              <a:t>Tier 1: </a:t>
            </a:r>
            <a:r>
              <a:rPr lang="en-US" sz="2800" dirty="0" smtClean="0"/>
              <a:t>Plan for prerequisites for Tier 1 coursework in Math &amp; Language.</a:t>
            </a:r>
          </a:p>
          <a:p>
            <a:pPr marL="0" indent="0">
              <a:buNone/>
            </a:pPr>
            <a:endParaRPr lang="en-US" sz="2800" dirty="0" smtClean="0"/>
          </a:p>
          <a:p>
            <a:pPr marL="0" indent="0">
              <a:buNone/>
            </a:pPr>
            <a:r>
              <a:rPr lang="en-US" sz="2800" b="1" dirty="0" smtClean="0"/>
              <a:t>Tier 2: </a:t>
            </a:r>
            <a:r>
              <a:rPr lang="en-US" sz="2800" dirty="0" smtClean="0"/>
              <a:t>No </a:t>
            </a:r>
            <a:r>
              <a:rPr lang="en-US" sz="2800" dirty="0"/>
              <a:t>more than two courses per subject area may be used to </a:t>
            </a:r>
            <a:r>
              <a:rPr lang="en-US" sz="2800" dirty="0" smtClean="0"/>
              <a:t>satisfy </a:t>
            </a:r>
            <a:r>
              <a:rPr lang="en-US" sz="2800" dirty="0"/>
              <a:t>Tier-2 </a:t>
            </a:r>
            <a:r>
              <a:rPr lang="en-US" sz="2800" dirty="0" smtClean="0"/>
              <a:t>requirements.</a:t>
            </a:r>
          </a:p>
          <a:p>
            <a:pPr marL="0" indent="0">
              <a:buNone/>
            </a:pPr>
            <a:endParaRPr lang="en-US" sz="2800" dirty="0" smtClean="0"/>
          </a:p>
          <a:p>
            <a:pPr marL="0" indent="0">
              <a:buNone/>
            </a:pPr>
            <a:r>
              <a:rPr lang="en-US" sz="2800" b="1" dirty="0" smtClean="0"/>
              <a:t>Tier 3:  </a:t>
            </a:r>
            <a:r>
              <a:rPr lang="en-US" sz="2800" dirty="0"/>
              <a:t>You can take the capstone course when all Tier 1 courses are completed and </a:t>
            </a:r>
            <a:r>
              <a:rPr lang="en-US" sz="2800" dirty="0" smtClean="0"/>
              <a:t>6 </a:t>
            </a:r>
            <a:r>
              <a:rPr lang="en-US" sz="2800" dirty="0"/>
              <a:t>out of 8 Tier 2 courses are completed. </a:t>
            </a:r>
          </a:p>
          <a:p>
            <a:pPr marL="0" indent="0">
              <a:buNone/>
            </a:pPr>
            <a:r>
              <a:rPr lang="en-US" sz="2800" dirty="0"/>
              <a:t>You may have choices as to which semester, but keep an eye on the availability of Tier-3 courses that interest you.</a:t>
            </a:r>
          </a:p>
          <a:p>
            <a:pPr marL="0" indent="0">
              <a:buNone/>
            </a:pPr>
            <a:endParaRPr lang="en-US" sz="2800" dirty="0" smtClean="0"/>
          </a:p>
          <a:p>
            <a:pPr marL="0" indent="0">
              <a:buNone/>
            </a:pPr>
            <a:endParaRPr lang="en-US" sz="2800" dirty="0"/>
          </a:p>
          <a:p>
            <a:pPr marL="0" indent="0">
              <a:buNone/>
            </a:pPr>
            <a:endParaRPr lang="en-US" sz="2800" dirty="0"/>
          </a:p>
        </p:txBody>
      </p:sp>
      <p:sp>
        <p:nvSpPr>
          <p:cNvPr id="4" name="Content Placeholder 3"/>
          <p:cNvSpPr>
            <a:spLocks noGrp="1"/>
          </p:cNvSpPr>
          <p:nvPr>
            <p:ph sz="half" idx="2"/>
          </p:nvPr>
        </p:nvSpPr>
        <p:spPr>
          <a:xfrm>
            <a:off x="6647796" y="1515762"/>
            <a:ext cx="4800600" cy="4389738"/>
          </a:xfrm>
        </p:spPr>
        <p:txBody>
          <a:bodyPr>
            <a:noAutofit/>
          </a:bodyPr>
          <a:lstStyle/>
          <a:p>
            <a:pPr marL="0" indent="0">
              <a:buNone/>
            </a:pPr>
            <a:r>
              <a:rPr lang="en-US" b="1" u="sng" dirty="0" smtClean="0"/>
              <a:t>LEP/Major Sharing Policy </a:t>
            </a:r>
          </a:p>
          <a:p>
            <a:pPr marL="0" indent="0">
              <a:buNone/>
            </a:pPr>
            <a:r>
              <a:rPr lang="en-US" b="1" u="sng" dirty="0" smtClean="0"/>
              <a:t>(Effective Fall 2020)</a:t>
            </a:r>
            <a:endParaRPr lang="en-US" b="1" u="sng" dirty="0"/>
          </a:p>
          <a:p>
            <a:r>
              <a:rPr lang="en-US" dirty="0" smtClean="0"/>
              <a:t>Students </a:t>
            </a:r>
            <a:r>
              <a:rPr lang="en-US" dirty="0"/>
              <a:t>with a catalog term of F20 and beyond, </a:t>
            </a:r>
            <a:r>
              <a:rPr lang="en-US" dirty="0" smtClean="0"/>
              <a:t>may </a:t>
            </a:r>
            <a:r>
              <a:rPr lang="en-US" dirty="0"/>
              <a:t>share up to 3 courses from the LEP with their major. </a:t>
            </a:r>
            <a:endParaRPr lang="en-US" dirty="0" smtClean="0"/>
          </a:p>
          <a:p>
            <a:r>
              <a:rPr lang="en-US" dirty="0" smtClean="0"/>
              <a:t>Returning students who </a:t>
            </a:r>
            <a:r>
              <a:rPr lang="en-US" dirty="0"/>
              <a:t>would benefit from the new policy and would like to take advantage of it, </a:t>
            </a:r>
            <a:r>
              <a:rPr lang="en-US" dirty="0" smtClean="0"/>
              <a:t>must request </a:t>
            </a:r>
            <a:r>
              <a:rPr lang="en-US" dirty="0"/>
              <a:t>a change in their Catalog term through their Chair. </a:t>
            </a:r>
            <a:endParaRPr lang="en-US" dirty="0" smtClean="0"/>
          </a:p>
          <a:p>
            <a:r>
              <a:rPr lang="en-US" dirty="0" smtClean="0"/>
              <a:t>Please </a:t>
            </a:r>
            <a:r>
              <a:rPr lang="en-US" dirty="0"/>
              <a:t>note that there may be other consequences of a change in catalog </a:t>
            </a:r>
            <a:r>
              <a:rPr lang="en-US" dirty="0" smtClean="0"/>
              <a:t>term. </a:t>
            </a:r>
            <a:endParaRPr lang="en-US" dirty="0"/>
          </a:p>
        </p:txBody>
      </p:sp>
    </p:spTree>
    <p:extLst>
      <p:ext uri="{BB962C8B-B14F-4D97-AF65-F5344CB8AC3E}">
        <p14:creationId xmlns:p14="http://schemas.microsoft.com/office/powerpoint/2010/main" val="843509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51678" y="382385"/>
            <a:ext cx="10178322" cy="985021"/>
          </a:xfrm>
        </p:spPr>
        <p:txBody>
          <a:bodyPr/>
          <a:lstStyle/>
          <a:p>
            <a:r>
              <a:rPr lang="en-US" cap="small" dirty="0"/>
              <a:t>Writing Intensive Courses</a:t>
            </a:r>
          </a:p>
        </p:txBody>
      </p:sp>
      <p:sp>
        <p:nvSpPr>
          <p:cNvPr id="6" name="Content Placeholder 5"/>
          <p:cNvSpPr>
            <a:spLocks noGrp="1"/>
          </p:cNvSpPr>
          <p:nvPr>
            <p:ph idx="1"/>
          </p:nvPr>
        </p:nvSpPr>
        <p:spPr>
          <a:xfrm>
            <a:off x="1251678" y="1260389"/>
            <a:ext cx="10178322" cy="4619203"/>
          </a:xfrm>
        </p:spPr>
        <p:txBody>
          <a:bodyPr/>
          <a:lstStyle/>
          <a:p>
            <a:pPr marL="0" indent="0">
              <a:buNone/>
            </a:pPr>
            <a:endParaRPr lang="en-US" dirty="0"/>
          </a:p>
          <a:p>
            <a:r>
              <a:rPr lang="en-US" dirty="0"/>
              <a:t>Focus on developing writing and </a:t>
            </a:r>
            <a:r>
              <a:rPr lang="en-US" b="1" dirty="0"/>
              <a:t>revising</a:t>
            </a:r>
            <a:r>
              <a:rPr lang="en-US" dirty="0"/>
              <a:t> skills beyond ENG </a:t>
            </a:r>
            <a:r>
              <a:rPr lang="en-US" dirty="0" smtClean="0"/>
              <a:t>112/120 </a:t>
            </a:r>
          </a:p>
          <a:p>
            <a:r>
              <a:rPr lang="en-US" dirty="0" smtClean="0"/>
              <a:t>W courses are designated as “W” by the section (e.g. SOC 320 Sec. 01</a:t>
            </a:r>
            <a:r>
              <a:rPr lang="en-US" dirty="0" smtClean="0">
                <a:solidFill>
                  <a:srgbClr val="FF0000"/>
                </a:solidFill>
              </a:rPr>
              <a:t>W</a:t>
            </a:r>
            <a:r>
              <a:rPr lang="en-US" dirty="0" smtClean="0"/>
              <a:t>). Be sure to select “W” sections of courses you wish to take!</a:t>
            </a:r>
            <a:endParaRPr lang="en-US" dirty="0"/>
          </a:p>
          <a:p>
            <a:r>
              <a:rPr lang="en-US" dirty="0" smtClean="0"/>
              <a:t>W courses “double dip”</a:t>
            </a:r>
          </a:p>
          <a:p>
            <a:pPr lvl="1"/>
            <a:r>
              <a:rPr lang="en-US" dirty="0" smtClean="0"/>
              <a:t>Many </a:t>
            </a:r>
            <a:r>
              <a:rPr lang="en-US" dirty="0"/>
              <a:t>W course sections are offered in Tier 2 areas of knowledge courses </a:t>
            </a:r>
            <a:endParaRPr lang="en-US" dirty="0" smtClean="0"/>
          </a:p>
          <a:p>
            <a:pPr lvl="1"/>
            <a:r>
              <a:rPr lang="en-US" dirty="0" smtClean="0"/>
              <a:t>We often offer “W” SOC electives; though NONE in CRIM elective coursework at the moment</a:t>
            </a:r>
            <a:endParaRPr lang="en-US" dirty="0"/>
          </a:p>
          <a:p>
            <a:pPr lvl="1"/>
            <a:r>
              <a:rPr lang="en-US" dirty="0" smtClean="0"/>
              <a:t>Senior seminar (SOC 490) </a:t>
            </a:r>
            <a:r>
              <a:rPr lang="en-US" dirty="0"/>
              <a:t>is always offered as a W course.</a:t>
            </a:r>
          </a:p>
          <a:p>
            <a:pPr lvl="1"/>
            <a:r>
              <a:rPr lang="en-US" dirty="0"/>
              <a:t>You will likely need to find one course outside of Sociology for your 3rd W-course </a:t>
            </a:r>
          </a:p>
          <a:p>
            <a:endParaRPr lang="en-US" dirty="0"/>
          </a:p>
        </p:txBody>
      </p:sp>
    </p:spTree>
    <p:extLst>
      <p:ext uri="{BB962C8B-B14F-4D97-AF65-F5344CB8AC3E}">
        <p14:creationId xmlns:p14="http://schemas.microsoft.com/office/powerpoint/2010/main" val="846351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elective coursework</a:t>
            </a:r>
            <a:endParaRPr lang="en-US" dirty="0"/>
          </a:p>
        </p:txBody>
      </p:sp>
      <p:sp>
        <p:nvSpPr>
          <p:cNvPr id="3" name="Content Placeholder 2"/>
          <p:cNvSpPr>
            <a:spLocks noGrp="1"/>
          </p:cNvSpPr>
          <p:nvPr>
            <p:ph idx="1"/>
          </p:nvPr>
        </p:nvSpPr>
        <p:spPr>
          <a:xfrm>
            <a:off x="1251678" y="1643270"/>
            <a:ext cx="10178322" cy="4664765"/>
          </a:xfrm>
        </p:spPr>
        <p:txBody>
          <a:bodyPr>
            <a:normAutofit/>
          </a:bodyPr>
          <a:lstStyle/>
          <a:p>
            <a:r>
              <a:rPr lang="en-US" dirty="0" smtClean="0"/>
              <a:t>All students must earn 120 credits total. This means you will have an opportunity to take university electives.</a:t>
            </a:r>
          </a:p>
          <a:p>
            <a:r>
              <a:rPr lang="en-US" dirty="0" smtClean="0"/>
              <a:t>Use </a:t>
            </a:r>
            <a:r>
              <a:rPr lang="en-US" dirty="0"/>
              <a:t>electives </a:t>
            </a:r>
            <a:r>
              <a:rPr lang="en-US" dirty="0" smtClean="0"/>
              <a:t>to: </a:t>
            </a:r>
          </a:p>
          <a:p>
            <a:pPr lvl="1"/>
            <a:r>
              <a:rPr lang="en-US" dirty="0" smtClean="0"/>
              <a:t>Earn Cooperative Education (COOP) credits</a:t>
            </a:r>
          </a:p>
          <a:p>
            <a:pPr lvl="1"/>
            <a:r>
              <a:rPr lang="en-US" dirty="0" smtClean="0"/>
              <a:t>Independent study</a:t>
            </a:r>
          </a:p>
          <a:p>
            <a:pPr lvl="1"/>
            <a:r>
              <a:rPr lang="en-US" dirty="0" smtClean="0"/>
              <a:t>Complete </a:t>
            </a:r>
            <a:r>
              <a:rPr lang="en-US" dirty="0"/>
              <a:t>minors! </a:t>
            </a:r>
            <a:endParaRPr lang="en-US" dirty="0" smtClean="0"/>
          </a:p>
          <a:p>
            <a:pPr lvl="1"/>
            <a:r>
              <a:rPr lang="en-US" dirty="0" smtClean="0"/>
              <a:t>Study abroad! (</a:t>
            </a:r>
            <a:r>
              <a:rPr lang="en-US" dirty="0" smtClean="0">
                <a:solidFill>
                  <a:srgbClr val="FF0000"/>
                </a:solidFill>
              </a:rPr>
              <a:t>Limited due to COVID-19</a:t>
            </a:r>
            <a:r>
              <a:rPr lang="en-US" dirty="0" smtClean="0"/>
              <a:t>)</a:t>
            </a:r>
          </a:p>
          <a:p>
            <a:pPr lvl="1"/>
            <a:r>
              <a:rPr lang="en-US" dirty="0" smtClean="0"/>
              <a:t>Prepare </a:t>
            </a:r>
            <a:r>
              <a:rPr lang="en-US" dirty="0"/>
              <a:t>for </a:t>
            </a:r>
            <a:r>
              <a:rPr lang="en-US" dirty="0" smtClean="0"/>
              <a:t>graduate education, medical school (pre-med courses) or law </a:t>
            </a:r>
            <a:r>
              <a:rPr lang="en-US" dirty="0"/>
              <a:t>school (pre-law courses</a:t>
            </a:r>
            <a:r>
              <a:rPr lang="en-US" dirty="0" smtClean="0"/>
              <a:t>).</a:t>
            </a:r>
          </a:p>
          <a:p>
            <a:pPr lvl="1"/>
            <a:r>
              <a:rPr lang="en-US" dirty="0" smtClean="0"/>
              <a:t>Improve your GPA (</a:t>
            </a:r>
            <a:r>
              <a:rPr lang="en-US" i="1" dirty="0" smtClean="0">
                <a:solidFill>
                  <a:srgbClr val="FF0000"/>
                </a:solidFill>
              </a:rPr>
              <a:t>2.0 CUMULATIVE GPA REQUIRED</a:t>
            </a:r>
            <a:r>
              <a:rPr lang="en-US" dirty="0" smtClean="0"/>
              <a:t>)</a:t>
            </a:r>
          </a:p>
          <a:p>
            <a:r>
              <a:rPr lang="en-US" dirty="0" smtClean="0"/>
              <a:t>Transfer students may have a significant number of elective coursework completed upon transfer. Please review your credit count to identify how many elective courses you are expected to complete to finish your SCSU degree!</a:t>
            </a:r>
          </a:p>
          <a:p>
            <a:pPr marL="457200" lvl="1" indent="0">
              <a:buNone/>
            </a:pPr>
            <a:endParaRPr lang="en-US" dirty="0"/>
          </a:p>
          <a:p>
            <a:endParaRPr lang="en-US" dirty="0"/>
          </a:p>
        </p:txBody>
      </p:sp>
    </p:spTree>
    <p:extLst>
      <p:ext uri="{BB962C8B-B14F-4D97-AF65-F5344CB8AC3E}">
        <p14:creationId xmlns:p14="http://schemas.microsoft.com/office/powerpoint/2010/main" val="2371048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10187"/>
          </a:xfrm>
        </p:spPr>
        <p:txBody>
          <a:bodyPr/>
          <a:lstStyle/>
          <a:p>
            <a:r>
              <a:rPr lang="en-US" cap="small" dirty="0"/>
              <a:t>Remember!</a:t>
            </a:r>
          </a:p>
        </p:txBody>
      </p:sp>
      <p:sp>
        <p:nvSpPr>
          <p:cNvPr id="3" name="Content Placeholder 2"/>
          <p:cNvSpPr>
            <a:spLocks noGrp="1"/>
          </p:cNvSpPr>
          <p:nvPr>
            <p:ph idx="1"/>
          </p:nvPr>
        </p:nvSpPr>
        <p:spPr>
          <a:xfrm>
            <a:off x="1251678" y="1113504"/>
            <a:ext cx="10178322" cy="5468528"/>
          </a:xfrm>
        </p:spPr>
        <p:txBody>
          <a:bodyPr>
            <a:normAutofit fontScale="25000" lnSpcReduction="20000"/>
          </a:bodyPr>
          <a:lstStyle/>
          <a:p>
            <a:endParaRPr lang="en-US" sz="3300" dirty="0">
              <a:solidFill>
                <a:srgbClr val="000000"/>
              </a:solidFill>
              <a:latin typeface="Tw Cen MT" panose="020B0602020104020603" pitchFamily="34" charset="0"/>
            </a:endParaRPr>
          </a:p>
          <a:p>
            <a:pPr marL="0" indent="0">
              <a:buNone/>
            </a:pPr>
            <a:r>
              <a:rPr lang="en-US" sz="5500" b="1" dirty="0" smtClean="0"/>
              <a:t>Credit Minimum</a:t>
            </a:r>
          </a:p>
          <a:p>
            <a:pPr marL="0" indent="0">
              <a:buNone/>
            </a:pPr>
            <a:r>
              <a:rPr lang="en-US" sz="5500" dirty="0" smtClean="0"/>
              <a:t>All students must earn </a:t>
            </a:r>
            <a:r>
              <a:rPr lang="en-US" sz="5500" b="1" dirty="0" smtClean="0"/>
              <a:t>120 credits </a:t>
            </a:r>
            <a:r>
              <a:rPr lang="en-US" sz="5500" dirty="0" smtClean="0"/>
              <a:t>and complete </a:t>
            </a:r>
            <a:r>
              <a:rPr lang="en-US" sz="5500" u="sng" dirty="0" smtClean="0"/>
              <a:t>all degree requirements </a:t>
            </a:r>
            <a:r>
              <a:rPr lang="en-US" sz="5500" dirty="0" smtClean="0"/>
              <a:t>in order to graduate: </a:t>
            </a:r>
          </a:p>
          <a:p>
            <a:pPr marL="0" indent="0">
              <a:buNone/>
            </a:pPr>
            <a:r>
              <a:rPr lang="en-US" sz="5500" dirty="0" smtClean="0"/>
              <a:t>LEP + MAJOR + ELECTIVE CREDITS = </a:t>
            </a:r>
            <a:r>
              <a:rPr lang="en-US" sz="5500" b="1" dirty="0" smtClean="0">
                <a:solidFill>
                  <a:srgbClr val="FF0000"/>
                </a:solidFill>
              </a:rPr>
              <a:t>120 CREDITS</a:t>
            </a:r>
          </a:p>
          <a:p>
            <a:pPr marL="0" indent="0">
              <a:buNone/>
            </a:pPr>
            <a:r>
              <a:rPr lang="en-US" sz="5500" b="1" i="1" dirty="0" smtClean="0">
                <a:solidFill>
                  <a:srgbClr val="FF0000"/>
                </a:solidFill>
              </a:rPr>
              <a:t>Please note that the Degree Evaluation credit count *includes*: earned credit + credits to be earned in the current term!</a:t>
            </a:r>
          </a:p>
          <a:p>
            <a:pPr marL="0" indent="0">
              <a:buNone/>
            </a:pPr>
            <a:endParaRPr lang="en-US" sz="5500" b="1" dirty="0" smtClean="0"/>
          </a:p>
          <a:p>
            <a:pPr marL="0" indent="0">
              <a:buNone/>
            </a:pPr>
            <a:r>
              <a:rPr lang="en-US" sz="5500" b="1" dirty="0" smtClean="0"/>
              <a:t>LEP</a:t>
            </a:r>
          </a:p>
          <a:p>
            <a:r>
              <a:rPr lang="en-US" sz="5500" dirty="0" smtClean="0"/>
              <a:t>The </a:t>
            </a:r>
            <a:r>
              <a:rPr lang="en-US" sz="5500" dirty="0"/>
              <a:t>specific courses that fulfill Tier 1, Tier 2 and Tier 3 Capstone courses are listed under each requirement on your degree </a:t>
            </a:r>
            <a:r>
              <a:rPr lang="en-US" sz="5500" dirty="0" smtClean="0"/>
              <a:t>evaluation.</a:t>
            </a:r>
            <a:endParaRPr lang="en-US" sz="5500" dirty="0"/>
          </a:p>
          <a:p>
            <a:r>
              <a:rPr lang="en-US" sz="5500" dirty="0" smtClean="0"/>
              <a:t>Be </a:t>
            </a:r>
            <a:r>
              <a:rPr lang="en-US" sz="5500" dirty="0"/>
              <a:t>sure to </a:t>
            </a:r>
            <a:r>
              <a:rPr lang="en-US" sz="5500" dirty="0" smtClean="0"/>
              <a:t>use a </a:t>
            </a:r>
            <a:r>
              <a:rPr lang="en-US" sz="5500" b="1" dirty="0"/>
              <a:t>current</a:t>
            </a:r>
            <a:r>
              <a:rPr lang="en-US" sz="5500" dirty="0"/>
              <a:t> degree evaluation so you have the most updated </a:t>
            </a:r>
            <a:r>
              <a:rPr lang="en-US" sz="5500" dirty="0" smtClean="0"/>
              <a:t>list to select from.</a:t>
            </a:r>
          </a:p>
          <a:p>
            <a:r>
              <a:rPr lang="en-US" sz="5500" dirty="0" smtClean="0"/>
              <a:t>If you have questions about LEP, particularly how non-Sociology transfer credits might apply to the LEP, you should review the </a:t>
            </a:r>
            <a:r>
              <a:rPr lang="en-US" sz="5500" dirty="0" smtClean="0">
                <a:hlinkClick r:id="rId3"/>
              </a:rPr>
              <a:t>website</a:t>
            </a:r>
            <a:r>
              <a:rPr lang="en-US" sz="5500" dirty="0" smtClean="0"/>
              <a:t> or contact the LEP Director (EN B115) at </a:t>
            </a:r>
            <a:r>
              <a:rPr lang="en-US" sz="5500" dirty="0" smtClean="0">
                <a:hlinkClick r:id="rId4"/>
              </a:rPr>
              <a:t>transfer@southernct.edu</a:t>
            </a:r>
            <a:r>
              <a:rPr lang="en-US" sz="5500" dirty="0" smtClean="0"/>
              <a:t>. </a:t>
            </a:r>
          </a:p>
          <a:p>
            <a:pPr marL="0" indent="0">
              <a:buNone/>
            </a:pPr>
            <a:endParaRPr lang="en-US" sz="5500" dirty="0" smtClean="0"/>
          </a:p>
          <a:p>
            <a:pPr marL="0" indent="0">
              <a:buNone/>
            </a:pPr>
            <a:r>
              <a:rPr lang="en-US" sz="5500" b="1" dirty="0" smtClean="0"/>
              <a:t>TRANSFER CREDITS</a:t>
            </a:r>
          </a:p>
          <a:p>
            <a:r>
              <a:rPr lang="en-US" sz="5500" dirty="0" smtClean="0"/>
              <a:t>Review your Transfer Credit Worksheet posted on Notes in SSC Navigate (should be your first note).</a:t>
            </a:r>
          </a:p>
          <a:p>
            <a:r>
              <a:rPr lang="en-US" sz="5500" dirty="0" smtClean="0"/>
              <a:t>Use the </a:t>
            </a:r>
            <a:r>
              <a:rPr lang="en-US" sz="5500" dirty="0" smtClean="0">
                <a:hlinkClick r:id="rId5"/>
              </a:rPr>
              <a:t>Transfer Equivalency Website </a:t>
            </a:r>
            <a:r>
              <a:rPr lang="en-US" sz="5500" dirty="0" smtClean="0"/>
              <a:t>to identify how coursework will transfer to SCSU.</a:t>
            </a:r>
          </a:p>
          <a:p>
            <a:r>
              <a:rPr lang="en-US" sz="5500" dirty="0" smtClean="0"/>
              <a:t>Contact LEP Director re: questions about LEP Transfer: </a:t>
            </a:r>
            <a:r>
              <a:rPr lang="en-US" sz="5500" dirty="0" smtClean="0">
                <a:hlinkClick r:id="rId4"/>
              </a:rPr>
              <a:t>transfer@southernct.edu</a:t>
            </a:r>
            <a:r>
              <a:rPr lang="en-US" sz="5500" dirty="0" smtClean="0"/>
              <a:t>. </a:t>
            </a:r>
          </a:p>
          <a:p>
            <a:r>
              <a:rPr lang="en-US" sz="5500" dirty="0" smtClean="0"/>
              <a:t>Sociology Department chair determines applicability of transferred coursework to the BA/ BS majors.</a:t>
            </a:r>
          </a:p>
          <a:p>
            <a:r>
              <a:rPr lang="en-US" sz="5500" dirty="0" smtClean="0"/>
              <a:t>Any non-Sociology coursework transferred in will be applied according to the academic chair of the course discipline or the LEP director</a:t>
            </a:r>
            <a:r>
              <a:rPr lang="en-US" sz="5500" dirty="0"/>
              <a:t> </a:t>
            </a:r>
            <a:r>
              <a:rPr lang="en-US" sz="5500" dirty="0" smtClean="0"/>
              <a:t>(Located in EN B115).</a:t>
            </a:r>
            <a:endParaRPr lang="en-US" sz="5500" dirty="0"/>
          </a:p>
        </p:txBody>
      </p:sp>
    </p:spTree>
    <p:extLst>
      <p:ext uri="{BB962C8B-B14F-4D97-AF65-F5344CB8AC3E}">
        <p14:creationId xmlns:p14="http://schemas.microsoft.com/office/powerpoint/2010/main" val="185207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50797"/>
          </a:xfrm>
        </p:spPr>
        <p:txBody>
          <a:bodyPr>
            <a:normAutofit/>
          </a:bodyPr>
          <a:lstStyle/>
          <a:p>
            <a:r>
              <a:rPr lang="en-US" sz="1800" cap="small" dirty="0">
                <a:latin typeface="Arial Narrow" panose="020B0606020202030204" pitchFamily="34" charset="0"/>
              </a:rPr>
              <a:t>Advising Worksheet for (name): </a:t>
            </a:r>
            <a:r>
              <a:rPr lang="en-US" sz="1800" dirty="0">
                <a:latin typeface="Arial Narrow" panose="020B0606020202030204" pitchFamily="34" charset="0"/>
              </a:rPr>
              <a:t>__________________________</a:t>
            </a:r>
            <a:br>
              <a:rPr lang="en-US" sz="1800" dirty="0">
                <a:latin typeface="Arial Narrow" panose="020B0606020202030204" pitchFamily="34" charset="0"/>
              </a:rPr>
            </a:br>
            <a:r>
              <a:rPr lang="en-US" sz="1600" dirty="0">
                <a:latin typeface="Arial Narrow" panose="020B0606020202030204" pitchFamily="34" charset="0"/>
              </a:rPr>
              <a:t>[Print, complete, &amp; bring with your degree evaluation to your appointment]</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377088185"/>
              </p:ext>
            </p:extLst>
          </p:nvPr>
        </p:nvGraphicFramePr>
        <p:xfrm>
          <a:off x="1257300" y="1233182"/>
          <a:ext cx="4800600" cy="5050171"/>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4018526790"/>
                    </a:ext>
                  </a:extLst>
                </a:gridCol>
              </a:tblGrid>
              <a:tr h="721453">
                <a:tc>
                  <a:txBody>
                    <a:bodyPr/>
                    <a:lstStyle/>
                    <a:p>
                      <a:r>
                        <a:rPr lang="en-US" dirty="0"/>
                        <a:t>Possible Courses for next Semester</a:t>
                      </a:r>
                    </a:p>
                  </a:txBody>
                  <a:tcPr/>
                </a:tc>
                <a:extLst>
                  <a:ext uri="{0D108BD9-81ED-4DB2-BD59-A6C34878D82A}">
                    <a16:rowId xmlns:a16="http://schemas.microsoft.com/office/drawing/2014/main" val="12627722"/>
                  </a:ext>
                </a:extLst>
              </a:tr>
              <a:tr h="721453">
                <a:tc>
                  <a:txBody>
                    <a:bodyPr/>
                    <a:lstStyle/>
                    <a:p>
                      <a:endParaRPr lang="en-US"/>
                    </a:p>
                  </a:txBody>
                  <a:tcPr/>
                </a:tc>
                <a:extLst>
                  <a:ext uri="{0D108BD9-81ED-4DB2-BD59-A6C34878D82A}">
                    <a16:rowId xmlns:a16="http://schemas.microsoft.com/office/drawing/2014/main" val="1378327884"/>
                  </a:ext>
                </a:extLst>
              </a:tr>
              <a:tr h="721453">
                <a:tc>
                  <a:txBody>
                    <a:bodyPr/>
                    <a:lstStyle/>
                    <a:p>
                      <a:endParaRPr lang="en-US"/>
                    </a:p>
                  </a:txBody>
                  <a:tcPr/>
                </a:tc>
                <a:extLst>
                  <a:ext uri="{0D108BD9-81ED-4DB2-BD59-A6C34878D82A}">
                    <a16:rowId xmlns:a16="http://schemas.microsoft.com/office/drawing/2014/main" val="3861699068"/>
                  </a:ext>
                </a:extLst>
              </a:tr>
              <a:tr h="721453">
                <a:tc>
                  <a:txBody>
                    <a:bodyPr/>
                    <a:lstStyle/>
                    <a:p>
                      <a:endParaRPr lang="en-US" dirty="0"/>
                    </a:p>
                  </a:txBody>
                  <a:tcPr/>
                </a:tc>
                <a:extLst>
                  <a:ext uri="{0D108BD9-81ED-4DB2-BD59-A6C34878D82A}">
                    <a16:rowId xmlns:a16="http://schemas.microsoft.com/office/drawing/2014/main" val="1303154179"/>
                  </a:ext>
                </a:extLst>
              </a:tr>
              <a:tr h="721453">
                <a:tc>
                  <a:txBody>
                    <a:bodyPr/>
                    <a:lstStyle/>
                    <a:p>
                      <a:endParaRPr lang="en-US"/>
                    </a:p>
                  </a:txBody>
                  <a:tcPr/>
                </a:tc>
                <a:extLst>
                  <a:ext uri="{0D108BD9-81ED-4DB2-BD59-A6C34878D82A}">
                    <a16:rowId xmlns:a16="http://schemas.microsoft.com/office/drawing/2014/main" val="229988431"/>
                  </a:ext>
                </a:extLst>
              </a:tr>
              <a:tr h="721453">
                <a:tc>
                  <a:txBody>
                    <a:bodyPr/>
                    <a:lstStyle/>
                    <a:p>
                      <a:endParaRPr lang="en-US" dirty="0"/>
                    </a:p>
                  </a:txBody>
                  <a:tcPr/>
                </a:tc>
                <a:extLst>
                  <a:ext uri="{0D108BD9-81ED-4DB2-BD59-A6C34878D82A}">
                    <a16:rowId xmlns:a16="http://schemas.microsoft.com/office/drawing/2014/main" val="692544883"/>
                  </a:ext>
                </a:extLst>
              </a:tr>
              <a:tr h="721453">
                <a:tc>
                  <a:txBody>
                    <a:bodyPr/>
                    <a:lstStyle/>
                    <a:p>
                      <a:endParaRPr lang="en-US" dirty="0"/>
                    </a:p>
                    <a:p>
                      <a:r>
                        <a:rPr lang="en-US" dirty="0"/>
                        <a:t>Student ID _________________</a:t>
                      </a:r>
                    </a:p>
                  </a:txBody>
                  <a:tcPr/>
                </a:tc>
                <a:extLst>
                  <a:ext uri="{0D108BD9-81ED-4DB2-BD59-A6C34878D82A}">
                    <a16:rowId xmlns:a16="http://schemas.microsoft.com/office/drawing/2014/main" val="3524211001"/>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3582277697"/>
              </p:ext>
            </p:extLst>
          </p:nvPr>
        </p:nvGraphicFramePr>
        <p:xfrm>
          <a:off x="6648450" y="1233182"/>
          <a:ext cx="4800600" cy="5185674"/>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983835663"/>
                    </a:ext>
                  </a:extLst>
                </a:gridCol>
              </a:tblGrid>
              <a:tr h="722039">
                <a:tc>
                  <a:txBody>
                    <a:bodyPr/>
                    <a:lstStyle/>
                    <a:p>
                      <a:r>
                        <a:rPr lang="en-US" dirty="0"/>
                        <a:t>Questions for Advising</a:t>
                      </a:r>
                    </a:p>
                  </a:txBody>
                  <a:tcPr/>
                </a:tc>
                <a:extLst>
                  <a:ext uri="{0D108BD9-81ED-4DB2-BD59-A6C34878D82A}">
                    <a16:rowId xmlns:a16="http://schemas.microsoft.com/office/drawing/2014/main" val="543498656"/>
                  </a:ext>
                </a:extLst>
              </a:tr>
              <a:tr h="722039">
                <a:tc>
                  <a:txBody>
                    <a:bodyPr/>
                    <a:lstStyle/>
                    <a:p>
                      <a:endParaRPr lang="en-US" dirty="0"/>
                    </a:p>
                  </a:txBody>
                  <a:tcPr/>
                </a:tc>
                <a:extLst>
                  <a:ext uri="{0D108BD9-81ED-4DB2-BD59-A6C34878D82A}">
                    <a16:rowId xmlns:a16="http://schemas.microsoft.com/office/drawing/2014/main" val="462418950"/>
                  </a:ext>
                </a:extLst>
              </a:tr>
              <a:tr h="722039">
                <a:tc>
                  <a:txBody>
                    <a:bodyPr/>
                    <a:lstStyle/>
                    <a:p>
                      <a:endParaRPr lang="en-US"/>
                    </a:p>
                  </a:txBody>
                  <a:tcPr/>
                </a:tc>
                <a:extLst>
                  <a:ext uri="{0D108BD9-81ED-4DB2-BD59-A6C34878D82A}">
                    <a16:rowId xmlns:a16="http://schemas.microsoft.com/office/drawing/2014/main" val="2737678778"/>
                  </a:ext>
                </a:extLst>
              </a:tr>
              <a:tr h="722039">
                <a:tc>
                  <a:txBody>
                    <a:bodyPr/>
                    <a:lstStyle/>
                    <a:p>
                      <a:endParaRPr lang="en-US" dirty="0"/>
                    </a:p>
                  </a:txBody>
                  <a:tcPr/>
                </a:tc>
                <a:extLst>
                  <a:ext uri="{0D108BD9-81ED-4DB2-BD59-A6C34878D82A}">
                    <a16:rowId xmlns:a16="http://schemas.microsoft.com/office/drawing/2014/main" val="3630844777"/>
                  </a:ext>
                </a:extLst>
              </a:tr>
              <a:tr h="722039">
                <a:tc>
                  <a:txBody>
                    <a:bodyPr/>
                    <a:lstStyle/>
                    <a:p>
                      <a:endParaRPr lang="en-US"/>
                    </a:p>
                  </a:txBody>
                  <a:tcPr/>
                </a:tc>
                <a:extLst>
                  <a:ext uri="{0D108BD9-81ED-4DB2-BD59-A6C34878D82A}">
                    <a16:rowId xmlns:a16="http://schemas.microsoft.com/office/drawing/2014/main" val="1755444875"/>
                  </a:ext>
                </a:extLst>
              </a:tr>
              <a:tr h="722039">
                <a:tc>
                  <a:txBody>
                    <a:bodyPr/>
                    <a:lstStyle/>
                    <a:p>
                      <a:endParaRPr lang="en-US" dirty="0"/>
                    </a:p>
                  </a:txBody>
                  <a:tcPr/>
                </a:tc>
                <a:extLst>
                  <a:ext uri="{0D108BD9-81ED-4DB2-BD59-A6C34878D82A}">
                    <a16:rowId xmlns:a16="http://schemas.microsoft.com/office/drawing/2014/main" val="3042193565"/>
                  </a:ext>
                </a:extLst>
              </a:tr>
              <a:tr h="818669">
                <a:tc>
                  <a:txBody>
                    <a:bodyPr/>
                    <a:lstStyle/>
                    <a:p>
                      <a:endParaRPr lang="en-US" dirty="0"/>
                    </a:p>
                    <a:p>
                      <a:r>
                        <a:rPr lang="en-US" dirty="0"/>
                        <a:t>______________________________</a:t>
                      </a:r>
                    </a:p>
                    <a:p>
                      <a:r>
                        <a:rPr lang="en-US" sz="1400" dirty="0"/>
                        <a:t>Student signature</a:t>
                      </a:r>
                    </a:p>
                  </a:txBody>
                  <a:tcPr/>
                </a:tc>
                <a:extLst>
                  <a:ext uri="{0D108BD9-81ED-4DB2-BD59-A6C34878D82A}">
                    <a16:rowId xmlns:a16="http://schemas.microsoft.com/office/drawing/2014/main" val="1788725697"/>
                  </a:ext>
                </a:extLst>
              </a:tr>
            </a:tbl>
          </a:graphicData>
        </a:graphic>
      </p:graphicFrame>
    </p:spTree>
    <p:extLst>
      <p:ext uri="{BB962C8B-B14F-4D97-AF65-F5344CB8AC3E}">
        <p14:creationId xmlns:p14="http://schemas.microsoft.com/office/powerpoint/2010/main" val="659226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492132"/>
          </a:xfrm>
        </p:spPr>
        <p:txBody>
          <a:bodyPr>
            <a:normAutofit/>
          </a:bodyPr>
          <a:lstStyle/>
          <a:p>
            <a:r>
              <a:rPr lang="en-US" cap="none" dirty="0"/>
              <a:t>Typical Sophomore Year Schedule:</a:t>
            </a:r>
            <a:br>
              <a:rPr lang="en-US" cap="none" dirty="0"/>
            </a:br>
            <a:r>
              <a:rPr lang="en-US" sz="2200" cap="none" dirty="0"/>
              <a:t>Most of these courses reflect selected options. </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146039848"/>
              </p:ext>
            </p:extLst>
          </p:nvPr>
        </p:nvGraphicFramePr>
        <p:xfrm>
          <a:off x="1257300" y="2286000"/>
          <a:ext cx="4707273" cy="2225040"/>
        </p:xfrm>
        <a:graphic>
          <a:graphicData uri="http://schemas.openxmlformats.org/drawingml/2006/table">
            <a:tbl>
              <a:tblPr firstRow="1" bandRow="1">
                <a:tableStyleId>{5C22544A-7EE6-4342-B048-85BDC9FD1C3A}</a:tableStyleId>
              </a:tblPr>
              <a:tblGrid>
                <a:gridCol w="294663">
                  <a:extLst>
                    <a:ext uri="{9D8B030D-6E8A-4147-A177-3AD203B41FA5}">
                      <a16:colId xmlns:a16="http://schemas.microsoft.com/office/drawing/2014/main" val="226909451"/>
                    </a:ext>
                  </a:extLst>
                </a:gridCol>
                <a:gridCol w="1090569">
                  <a:extLst>
                    <a:ext uri="{9D8B030D-6E8A-4147-A177-3AD203B41FA5}">
                      <a16:colId xmlns:a16="http://schemas.microsoft.com/office/drawing/2014/main" val="479789705"/>
                    </a:ext>
                  </a:extLst>
                </a:gridCol>
                <a:gridCol w="3322041">
                  <a:extLst>
                    <a:ext uri="{9D8B030D-6E8A-4147-A177-3AD203B41FA5}">
                      <a16:colId xmlns:a16="http://schemas.microsoft.com/office/drawing/2014/main" val="339800820"/>
                    </a:ext>
                  </a:extLst>
                </a:gridCol>
              </a:tblGrid>
              <a:tr h="370840">
                <a:tc gridSpan="3">
                  <a:txBody>
                    <a:bodyPr/>
                    <a:lstStyle/>
                    <a:p>
                      <a:r>
                        <a:rPr lang="en-US" dirty="0"/>
                        <a:t>Fall</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991686980"/>
                  </a:ext>
                </a:extLst>
              </a:tr>
              <a:tr h="370840">
                <a:tc>
                  <a:txBody>
                    <a:bodyPr/>
                    <a:lstStyle/>
                    <a:p>
                      <a:r>
                        <a:rPr lang="en-US" sz="1600" dirty="0"/>
                        <a:t>1</a:t>
                      </a:r>
                    </a:p>
                  </a:txBody>
                  <a:tcPr/>
                </a:tc>
                <a:tc>
                  <a:txBody>
                    <a:bodyPr/>
                    <a:lstStyle/>
                    <a:p>
                      <a:r>
                        <a:rPr lang="en-US" sz="1600" dirty="0"/>
                        <a:t>SOC 201</a:t>
                      </a:r>
                    </a:p>
                  </a:txBody>
                  <a:tcPr/>
                </a:tc>
                <a:tc>
                  <a:txBody>
                    <a:bodyPr/>
                    <a:lstStyle/>
                    <a:p>
                      <a:r>
                        <a:rPr lang="en-US" sz="1600" dirty="0"/>
                        <a:t>Social Science Statistics (Core </a:t>
                      </a:r>
                      <a:r>
                        <a:rPr lang="en-US" sz="1600" dirty="0" err="1"/>
                        <a:t>Req</a:t>
                      </a:r>
                      <a:r>
                        <a:rPr lang="en-US" sz="1600" dirty="0"/>
                        <a:t>)</a:t>
                      </a:r>
                    </a:p>
                  </a:txBody>
                  <a:tcPr/>
                </a:tc>
                <a:extLst>
                  <a:ext uri="{0D108BD9-81ED-4DB2-BD59-A6C34878D82A}">
                    <a16:rowId xmlns:a16="http://schemas.microsoft.com/office/drawing/2014/main" val="4146141719"/>
                  </a:ext>
                </a:extLst>
              </a:tr>
              <a:tr h="370840">
                <a:tc>
                  <a:txBody>
                    <a:bodyPr/>
                    <a:lstStyle/>
                    <a:p>
                      <a:r>
                        <a:rPr lang="en-US" sz="1600" dirty="0"/>
                        <a:t>2</a:t>
                      </a:r>
                    </a:p>
                  </a:txBody>
                  <a:tcPr/>
                </a:tc>
                <a:tc>
                  <a:txBody>
                    <a:bodyPr/>
                    <a:lstStyle/>
                    <a:p>
                      <a:r>
                        <a:rPr lang="en-US" sz="1600" dirty="0"/>
                        <a:t>SOC 255</a:t>
                      </a:r>
                    </a:p>
                  </a:txBody>
                  <a:tcPr/>
                </a:tc>
                <a:tc>
                  <a:txBody>
                    <a:bodyPr/>
                    <a:lstStyle/>
                    <a:p>
                      <a:r>
                        <a:rPr lang="en-US" sz="1600" dirty="0"/>
                        <a:t>Research Methods (Core </a:t>
                      </a:r>
                      <a:r>
                        <a:rPr lang="en-US" sz="1600" dirty="0" err="1"/>
                        <a:t>Req</a:t>
                      </a:r>
                      <a:r>
                        <a:rPr lang="en-US" sz="1600" dirty="0"/>
                        <a:t>)</a:t>
                      </a:r>
                    </a:p>
                  </a:txBody>
                  <a:tcPr/>
                </a:tc>
                <a:extLst>
                  <a:ext uri="{0D108BD9-81ED-4DB2-BD59-A6C34878D82A}">
                    <a16:rowId xmlns:a16="http://schemas.microsoft.com/office/drawing/2014/main" val="1364058789"/>
                  </a:ext>
                </a:extLst>
              </a:tr>
              <a:tr h="370840">
                <a:tc>
                  <a:txBody>
                    <a:bodyPr/>
                    <a:lstStyle/>
                    <a:p>
                      <a:r>
                        <a:rPr lang="en-US" sz="1600" dirty="0"/>
                        <a:t>3</a:t>
                      </a:r>
                    </a:p>
                  </a:txBody>
                  <a:tcPr/>
                </a:tc>
                <a:tc>
                  <a:txBody>
                    <a:bodyPr/>
                    <a:lstStyle/>
                    <a:p>
                      <a:r>
                        <a:rPr lang="en-US" sz="1600" dirty="0"/>
                        <a:t>SOC 310</a:t>
                      </a:r>
                    </a:p>
                  </a:txBody>
                  <a:tcPr/>
                </a:tc>
                <a:tc>
                  <a:txBody>
                    <a:bodyPr/>
                    <a:lstStyle/>
                    <a:p>
                      <a:r>
                        <a:rPr lang="en-US" sz="1600" dirty="0"/>
                        <a:t>Ethnic and Racial Relations (Core)</a:t>
                      </a:r>
                    </a:p>
                  </a:txBody>
                  <a:tcPr/>
                </a:tc>
                <a:extLst>
                  <a:ext uri="{0D108BD9-81ED-4DB2-BD59-A6C34878D82A}">
                    <a16:rowId xmlns:a16="http://schemas.microsoft.com/office/drawing/2014/main" val="2504614938"/>
                  </a:ext>
                </a:extLst>
              </a:tr>
              <a:tr h="370840">
                <a:tc>
                  <a:txBody>
                    <a:bodyPr/>
                    <a:lstStyle/>
                    <a:p>
                      <a:r>
                        <a:rPr lang="en-US" sz="1600" dirty="0"/>
                        <a:t>4</a:t>
                      </a:r>
                    </a:p>
                  </a:txBody>
                  <a:tcPr/>
                </a:tc>
                <a:tc>
                  <a:txBody>
                    <a:bodyPr/>
                    <a:lstStyle/>
                    <a:p>
                      <a:r>
                        <a:rPr lang="en-US" sz="1600" dirty="0"/>
                        <a:t>SOC 265</a:t>
                      </a:r>
                    </a:p>
                  </a:txBody>
                  <a:tcPr/>
                </a:tc>
                <a:tc>
                  <a:txBody>
                    <a:bodyPr/>
                    <a:lstStyle/>
                    <a:p>
                      <a:r>
                        <a:rPr lang="en-US" sz="1600"/>
                        <a:t>Self and Society (Tier-2 MB)</a:t>
                      </a:r>
                      <a:endParaRPr lang="en-US" sz="1600" dirty="0"/>
                    </a:p>
                  </a:txBody>
                  <a:tcPr/>
                </a:tc>
                <a:extLst>
                  <a:ext uri="{0D108BD9-81ED-4DB2-BD59-A6C34878D82A}">
                    <a16:rowId xmlns:a16="http://schemas.microsoft.com/office/drawing/2014/main" val="2920432824"/>
                  </a:ext>
                </a:extLst>
              </a:tr>
              <a:tr h="370840">
                <a:tc>
                  <a:txBody>
                    <a:bodyPr/>
                    <a:lstStyle/>
                    <a:p>
                      <a:r>
                        <a:rPr lang="en-US" sz="1600" dirty="0"/>
                        <a:t>5</a:t>
                      </a:r>
                    </a:p>
                  </a:txBody>
                  <a:tcPr/>
                </a:tc>
                <a:tc>
                  <a:txBody>
                    <a:bodyPr/>
                    <a:lstStyle/>
                    <a:p>
                      <a:r>
                        <a:rPr lang="en-US" sz="1600"/>
                        <a:t>SPA 200</a:t>
                      </a:r>
                    </a:p>
                  </a:txBody>
                  <a:tcPr/>
                </a:tc>
                <a:tc>
                  <a:txBody>
                    <a:bodyPr/>
                    <a:lstStyle/>
                    <a:p>
                      <a:r>
                        <a:rPr lang="en-US" sz="1400" dirty="0"/>
                        <a:t>Spanish III (Tier-1, Multi-lingual </a:t>
                      </a:r>
                      <a:r>
                        <a:rPr lang="en-US" sz="1400" dirty="0" err="1"/>
                        <a:t>Comm</a:t>
                      </a:r>
                      <a:r>
                        <a:rPr lang="en-US" sz="1400" dirty="0"/>
                        <a:t>)</a:t>
                      </a:r>
                    </a:p>
                  </a:txBody>
                  <a:tcPr/>
                </a:tc>
                <a:extLst>
                  <a:ext uri="{0D108BD9-81ED-4DB2-BD59-A6C34878D82A}">
                    <a16:rowId xmlns:a16="http://schemas.microsoft.com/office/drawing/2014/main" val="4151092165"/>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2893427593"/>
              </p:ext>
            </p:extLst>
          </p:nvPr>
        </p:nvGraphicFramePr>
        <p:xfrm>
          <a:off x="6467912" y="2286000"/>
          <a:ext cx="4981137" cy="2225040"/>
        </p:xfrm>
        <a:graphic>
          <a:graphicData uri="http://schemas.openxmlformats.org/drawingml/2006/table">
            <a:tbl>
              <a:tblPr firstRow="1" bandRow="1">
                <a:tableStyleId>{5C22544A-7EE6-4342-B048-85BDC9FD1C3A}</a:tableStyleId>
              </a:tblPr>
              <a:tblGrid>
                <a:gridCol w="394282">
                  <a:extLst>
                    <a:ext uri="{9D8B030D-6E8A-4147-A177-3AD203B41FA5}">
                      <a16:colId xmlns:a16="http://schemas.microsoft.com/office/drawing/2014/main" val="499840534"/>
                    </a:ext>
                  </a:extLst>
                </a:gridCol>
                <a:gridCol w="964734">
                  <a:extLst>
                    <a:ext uri="{9D8B030D-6E8A-4147-A177-3AD203B41FA5}">
                      <a16:colId xmlns:a16="http://schemas.microsoft.com/office/drawing/2014/main" val="1899724841"/>
                    </a:ext>
                  </a:extLst>
                </a:gridCol>
                <a:gridCol w="3622121">
                  <a:extLst>
                    <a:ext uri="{9D8B030D-6E8A-4147-A177-3AD203B41FA5}">
                      <a16:colId xmlns:a16="http://schemas.microsoft.com/office/drawing/2014/main" val="954804736"/>
                    </a:ext>
                  </a:extLst>
                </a:gridCol>
              </a:tblGrid>
              <a:tr h="370840">
                <a:tc gridSpan="3">
                  <a:txBody>
                    <a:bodyPr/>
                    <a:lstStyle/>
                    <a:p>
                      <a:r>
                        <a:rPr lang="en-US" dirty="0"/>
                        <a:t>Spring</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506686824"/>
                  </a:ext>
                </a:extLst>
              </a:tr>
              <a:tr h="370840">
                <a:tc>
                  <a:txBody>
                    <a:bodyPr/>
                    <a:lstStyle/>
                    <a:p>
                      <a:r>
                        <a:rPr lang="en-US" sz="1600" dirty="0"/>
                        <a:t>1</a:t>
                      </a:r>
                    </a:p>
                  </a:txBody>
                  <a:tcPr/>
                </a:tc>
                <a:tc>
                  <a:txBody>
                    <a:bodyPr/>
                    <a:lstStyle/>
                    <a:p>
                      <a:r>
                        <a:rPr lang="en-US" sz="1600" dirty="0"/>
                        <a:t>SOC 260</a:t>
                      </a:r>
                    </a:p>
                  </a:txBody>
                  <a:tcPr/>
                </a:tc>
                <a:tc>
                  <a:txBody>
                    <a:bodyPr/>
                    <a:lstStyle/>
                    <a:p>
                      <a:r>
                        <a:rPr lang="en-US" sz="1600" dirty="0"/>
                        <a:t>Applied Social Theory</a:t>
                      </a:r>
                    </a:p>
                  </a:txBody>
                  <a:tcPr/>
                </a:tc>
                <a:extLst>
                  <a:ext uri="{0D108BD9-81ED-4DB2-BD59-A6C34878D82A}">
                    <a16:rowId xmlns:a16="http://schemas.microsoft.com/office/drawing/2014/main" val="1311353210"/>
                  </a:ext>
                </a:extLst>
              </a:tr>
              <a:tr h="370840">
                <a:tc>
                  <a:txBody>
                    <a:bodyPr/>
                    <a:lstStyle/>
                    <a:p>
                      <a:r>
                        <a:rPr lang="en-US" sz="1600" dirty="0"/>
                        <a:t>2</a:t>
                      </a:r>
                    </a:p>
                  </a:txBody>
                  <a:tcPr/>
                </a:tc>
                <a:tc>
                  <a:txBody>
                    <a:bodyPr/>
                    <a:lstStyle/>
                    <a:p>
                      <a:r>
                        <a:rPr lang="en-US" sz="1600" dirty="0"/>
                        <a:t>SOC 250</a:t>
                      </a:r>
                    </a:p>
                  </a:txBody>
                  <a:tcPr/>
                </a:tc>
                <a:tc>
                  <a:txBody>
                    <a:bodyPr/>
                    <a:lstStyle/>
                    <a:p>
                      <a:r>
                        <a:rPr lang="en-US" sz="1600" dirty="0"/>
                        <a:t>Apocalypse Now?</a:t>
                      </a:r>
                    </a:p>
                  </a:txBody>
                  <a:tcPr/>
                </a:tc>
                <a:extLst>
                  <a:ext uri="{0D108BD9-81ED-4DB2-BD59-A6C34878D82A}">
                    <a16:rowId xmlns:a16="http://schemas.microsoft.com/office/drawing/2014/main" val="515121227"/>
                  </a:ext>
                </a:extLst>
              </a:tr>
              <a:tr h="370840">
                <a:tc>
                  <a:txBody>
                    <a:bodyPr/>
                    <a:lstStyle/>
                    <a:p>
                      <a:r>
                        <a:rPr lang="en-US" sz="1600" dirty="0"/>
                        <a:t>3</a:t>
                      </a:r>
                    </a:p>
                  </a:txBody>
                  <a:tcPr/>
                </a:tc>
                <a:tc>
                  <a:txBody>
                    <a:bodyPr/>
                    <a:lstStyle/>
                    <a:p>
                      <a:r>
                        <a:rPr lang="en-US" sz="1600" dirty="0"/>
                        <a:t>SOC 362</a:t>
                      </a:r>
                    </a:p>
                  </a:txBody>
                  <a:tcPr/>
                </a:tc>
                <a:tc>
                  <a:txBody>
                    <a:bodyPr/>
                    <a:lstStyle/>
                    <a:p>
                      <a:r>
                        <a:rPr lang="en-US" sz="1600" dirty="0"/>
                        <a:t>Criminology</a:t>
                      </a:r>
                    </a:p>
                  </a:txBody>
                  <a:tcPr/>
                </a:tc>
                <a:extLst>
                  <a:ext uri="{0D108BD9-81ED-4DB2-BD59-A6C34878D82A}">
                    <a16:rowId xmlns:a16="http://schemas.microsoft.com/office/drawing/2014/main" val="3709193010"/>
                  </a:ext>
                </a:extLst>
              </a:tr>
              <a:tr h="370840">
                <a:tc>
                  <a:txBody>
                    <a:bodyPr/>
                    <a:lstStyle/>
                    <a:p>
                      <a:r>
                        <a:rPr lang="en-US" sz="16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PSC 260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 Government (Tier-2 AE)</a:t>
                      </a:r>
                    </a:p>
                  </a:txBody>
                  <a:tcPr/>
                </a:tc>
                <a:extLst>
                  <a:ext uri="{0D108BD9-81ED-4DB2-BD59-A6C34878D82A}">
                    <a16:rowId xmlns:a16="http://schemas.microsoft.com/office/drawing/2014/main" val="2324477827"/>
                  </a:ext>
                </a:extLst>
              </a:tr>
              <a:tr h="370840">
                <a:tc>
                  <a:txBody>
                    <a:bodyPr/>
                    <a:lstStyle/>
                    <a:p>
                      <a:r>
                        <a:rPr lang="en-US" sz="1600" dirty="0"/>
                        <a:t>5</a:t>
                      </a:r>
                    </a:p>
                  </a:txBody>
                  <a:tcPr/>
                </a:tc>
                <a:tc>
                  <a:txBody>
                    <a:bodyPr/>
                    <a:lstStyle/>
                    <a:p>
                      <a:r>
                        <a:rPr lang="en-US" sz="1600" dirty="0"/>
                        <a:t>CHE 103</a:t>
                      </a:r>
                    </a:p>
                  </a:txBody>
                  <a:tcPr/>
                </a:tc>
                <a:tc>
                  <a:txBody>
                    <a:bodyPr/>
                    <a:lstStyle/>
                    <a:p>
                      <a:r>
                        <a:rPr lang="en-US" sz="1400" dirty="0"/>
                        <a:t>Crime Scene Chemistry (Tier-2 Nat World 1)</a:t>
                      </a:r>
                    </a:p>
                  </a:txBody>
                  <a:tcPr/>
                </a:tc>
                <a:extLst>
                  <a:ext uri="{0D108BD9-81ED-4DB2-BD59-A6C34878D82A}">
                    <a16:rowId xmlns:a16="http://schemas.microsoft.com/office/drawing/2014/main" val="2143095247"/>
                  </a:ext>
                </a:extLst>
              </a:tr>
            </a:tbl>
          </a:graphicData>
        </a:graphic>
      </p:graphicFrame>
    </p:spTree>
    <p:extLst>
      <p:ext uri="{BB962C8B-B14F-4D97-AF65-F5344CB8AC3E}">
        <p14:creationId xmlns:p14="http://schemas.microsoft.com/office/powerpoint/2010/main" val="1588725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hlinkClick r:id="rId3"/>
              </a:rPr>
              <a:t>faculty advisor contact INFORMATION</a:t>
            </a:r>
            <a:r>
              <a:rPr lang="en-US" dirty="0" smtClean="0"/>
              <a:t/>
            </a:r>
            <a:br>
              <a:rPr lang="en-US" dirty="0" smtClean="0"/>
            </a:br>
            <a:r>
              <a:rPr lang="en-US" dirty="0"/>
              <a:t/>
            </a:r>
            <a:br>
              <a:rPr lang="en-US" dirty="0"/>
            </a:br>
            <a:endParaRPr lang="en-US" dirty="0"/>
          </a:p>
        </p:txBody>
      </p:sp>
      <p:pic>
        <p:nvPicPr>
          <p:cNvPr id="8" name="Picture 7"/>
          <p:cNvPicPr>
            <a:picLocks noChangeAspect="1"/>
          </p:cNvPicPr>
          <p:nvPr/>
        </p:nvPicPr>
        <p:blipFill>
          <a:blip r:embed="rId4"/>
          <a:stretch>
            <a:fillRect/>
          </a:stretch>
        </p:blipFill>
        <p:spPr>
          <a:xfrm>
            <a:off x="6615499" y="1941490"/>
            <a:ext cx="4962525" cy="315081"/>
          </a:xfrm>
          <a:prstGeom prst="rect">
            <a:avLst/>
          </a:prstGeom>
        </p:spPr>
      </p:pic>
      <p:pic>
        <p:nvPicPr>
          <p:cNvPr id="2" name="Picture 1"/>
          <p:cNvPicPr>
            <a:picLocks noChangeAspect="1"/>
          </p:cNvPicPr>
          <p:nvPr/>
        </p:nvPicPr>
        <p:blipFill>
          <a:blip r:embed="rId5"/>
          <a:stretch>
            <a:fillRect/>
          </a:stretch>
        </p:blipFill>
        <p:spPr>
          <a:xfrm>
            <a:off x="1261203" y="1941490"/>
            <a:ext cx="4806222" cy="4064392"/>
          </a:xfrm>
          <a:prstGeom prst="rect">
            <a:avLst/>
          </a:prstGeom>
        </p:spPr>
      </p:pic>
      <p:pic>
        <p:nvPicPr>
          <p:cNvPr id="10" name="Picture 9"/>
          <p:cNvPicPr>
            <a:picLocks noChangeAspect="1"/>
          </p:cNvPicPr>
          <p:nvPr/>
        </p:nvPicPr>
        <p:blipFill>
          <a:blip r:embed="rId6"/>
          <a:stretch>
            <a:fillRect/>
          </a:stretch>
        </p:blipFill>
        <p:spPr>
          <a:xfrm>
            <a:off x="6615499" y="2256571"/>
            <a:ext cx="4814501" cy="4012085"/>
          </a:xfrm>
          <a:prstGeom prst="rect">
            <a:avLst/>
          </a:prstGeom>
        </p:spPr>
      </p:pic>
    </p:spTree>
    <p:extLst>
      <p:ext uri="{BB962C8B-B14F-4D97-AF65-F5344CB8AC3E}">
        <p14:creationId xmlns:p14="http://schemas.microsoft.com/office/powerpoint/2010/main" val="3975401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10178322" cy="893965"/>
          </a:xfrm>
        </p:spPr>
        <p:txBody>
          <a:bodyPr>
            <a:normAutofit fontScale="90000"/>
          </a:bodyPr>
          <a:lstStyle/>
          <a:p>
            <a:r>
              <a:rPr lang="en-US" cap="small" dirty="0" smtClean="0"/>
              <a:t>Sociology Careers</a:t>
            </a:r>
            <a:r>
              <a:rPr lang="en-US" cap="small" dirty="0"/>
              <a:t>: What can I do with a Sociology major? </a:t>
            </a:r>
            <a:br>
              <a:rPr lang="en-US" cap="small" dirty="0"/>
            </a:br>
            <a:endParaRPr lang="en-US" cap="small" dirty="0"/>
          </a:p>
        </p:txBody>
      </p:sp>
      <p:sp>
        <p:nvSpPr>
          <p:cNvPr id="3" name="Content Placeholder 2"/>
          <p:cNvSpPr>
            <a:spLocks noGrp="1"/>
          </p:cNvSpPr>
          <p:nvPr>
            <p:ph idx="1"/>
          </p:nvPr>
        </p:nvSpPr>
        <p:spPr>
          <a:xfrm>
            <a:off x="1251678" y="1676400"/>
            <a:ext cx="10178322" cy="5267324"/>
          </a:xfrm>
        </p:spPr>
        <p:txBody>
          <a:bodyPr>
            <a:normAutofit lnSpcReduction="10000"/>
          </a:bodyPr>
          <a:lstStyle/>
          <a:p>
            <a:pPr marL="457200" lvl="1" indent="0">
              <a:buNone/>
            </a:pPr>
            <a:r>
              <a:rPr lang="en-US" b="1" dirty="0" smtClean="0">
                <a:latin typeface="Tw Cen MT" panose="020B0602020104020603" pitchFamily="34" charset="0"/>
              </a:rPr>
              <a:t>Social Services: </a:t>
            </a:r>
            <a:r>
              <a:rPr lang="en-US" sz="1800" dirty="0" smtClean="0">
                <a:latin typeface="Tw Cen MT" panose="020B0602020104020603" pitchFamily="34" charset="0"/>
              </a:rPr>
              <a:t>Including </a:t>
            </a:r>
            <a:r>
              <a:rPr lang="en-US" sz="1800" dirty="0">
                <a:latin typeface="Tw Cen MT" panose="020B0602020104020603" pitchFamily="34" charset="0"/>
              </a:rPr>
              <a:t>case work and social work.  In fact, sociology is good preparation for those interested in going to graduate school in social work (MSW) and, of course, in </a:t>
            </a:r>
            <a:r>
              <a:rPr lang="en-US" sz="1800" dirty="0" smtClean="0">
                <a:latin typeface="Tw Cen MT" panose="020B0602020104020603" pitchFamily="34" charset="0"/>
              </a:rPr>
              <a:t>sociology.</a:t>
            </a:r>
          </a:p>
          <a:p>
            <a:pPr marL="457200" lvl="1" indent="0">
              <a:buNone/>
            </a:pPr>
            <a:r>
              <a:rPr lang="en-US" b="1" dirty="0" smtClean="0">
                <a:latin typeface="Tw Cen MT" panose="020B0602020104020603" pitchFamily="34" charset="0"/>
              </a:rPr>
              <a:t>Public Services:</a:t>
            </a:r>
            <a:r>
              <a:rPr lang="en-US" dirty="0" smtClean="0">
                <a:latin typeface="Tw Cen MT" panose="020B0602020104020603" pitchFamily="34" charset="0"/>
              </a:rPr>
              <a:t> </a:t>
            </a:r>
            <a:r>
              <a:rPr lang="en-US" sz="1800" dirty="0" smtClean="0">
                <a:latin typeface="Tw Cen MT" panose="020B0602020104020603" pitchFamily="34" charset="0"/>
              </a:rPr>
              <a:t>Not </a:t>
            </a:r>
            <a:r>
              <a:rPr lang="en-US" sz="1800" dirty="0">
                <a:latin typeface="Tw Cen MT" panose="020B0602020104020603" pitchFamily="34" charset="0"/>
              </a:rPr>
              <a:t>all public services require a degree. Increasingly, however, even police departments show significant preference that officers earn an undergraduate degree before applying for law enforcement positions. Our Bachelor of Science in Sociology with a Criminology Concentration is extremely popular, but not required, for those entering law enforcement.</a:t>
            </a:r>
          </a:p>
          <a:p>
            <a:pPr marL="457200" lvl="1" indent="0">
              <a:buNone/>
            </a:pPr>
            <a:r>
              <a:rPr lang="en-US" b="1" dirty="0" smtClean="0">
                <a:latin typeface="Tw Cen MT" panose="020B0602020104020603" pitchFamily="34" charset="0"/>
              </a:rPr>
              <a:t>Management:</a:t>
            </a:r>
            <a:r>
              <a:rPr lang="en-US" dirty="0" smtClean="0">
                <a:latin typeface="Tw Cen MT" panose="020B0602020104020603" pitchFamily="34" charset="0"/>
              </a:rPr>
              <a:t> </a:t>
            </a:r>
            <a:r>
              <a:rPr lang="en-US" sz="1800" dirty="0" smtClean="0">
                <a:latin typeface="Tw Cen MT" panose="020B0602020104020603" pitchFamily="34" charset="0"/>
              </a:rPr>
              <a:t>Students </a:t>
            </a:r>
            <a:r>
              <a:rPr lang="en-US" sz="1800" dirty="0">
                <a:latin typeface="Tw Cen MT" panose="020B0602020104020603" pitchFamily="34" charset="0"/>
              </a:rPr>
              <a:t>seeking research and writing skills in our programs may be well prepared for entry level management positions, especially if they focus on data analysis and good communication skills.</a:t>
            </a:r>
          </a:p>
          <a:p>
            <a:pPr marL="457200" lvl="1" indent="0">
              <a:buNone/>
            </a:pPr>
            <a:r>
              <a:rPr lang="en-US" b="1" dirty="0" smtClean="0">
                <a:latin typeface="Tw Cen MT" panose="020B0602020104020603" pitchFamily="34" charset="0"/>
              </a:rPr>
              <a:t>Education:</a:t>
            </a:r>
            <a:r>
              <a:rPr lang="en-US" dirty="0" smtClean="0">
                <a:latin typeface="Tw Cen MT" panose="020B0602020104020603" pitchFamily="34" charset="0"/>
              </a:rPr>
              <a:t> </a:t>
            </a:r>
            <a:r>
              <a:rPr lang="en-US" sz="1800" dirty="0" smtClean="0">
                <a:latin typeface="Tw Cen MT" panose="020B0602020104020603" pitchFamily="34" charset="0"/>
              </a:rPr>
              <a:t>Teaching </a:t>
            </a:r>
            <a:r>
              <a:rPr lang="en-US" sz="1800" dirty="0">
                <a:latin typeface="Tw Cen MT" panose="020B0602020104020603" pitchFamily="34" charset="0"/>
              </a:rPr>
              <a:t>K-12 in Connecticut requires certification, but this is not the only option for those interested in education.  Moreover, a sociology degree is good preparation for those hoping to earn their certification while pursuing a Master of Education degree (</a:t>
            </a:r>
            <a:r>
              <a:rPr lang="en-US" sz="1800" dirty="0" err="1">
                <a:latin typeface="Tw Cen MT" panose="020B0602020104020603" pitchFamily="34" charset="0"/>
              </a:rPr>
              <a:t>M.Ed</a:t>
            </a:r>
            <a:r>
              <a:rPr lang="en-US" sz="1800" dirty="0">
                <a:latin typeface="Tw Cen MT" panose="020B0602020104020603" pitchFamily="34" charset="0"/>
              </a:rPr>
              <a:t>)</a:t>
            </a:r>
          </a:p>
          <a:p>
            <a:pPr marL="457200" lvl="1" indent="0">
              <a:buNone/>
            </a:pPr>
            <a:r>
              <a:rPr lang="en-US" b="1" dirty="0" smtClean="0">
                <a:latin typeface="Tw Cen MT" panose="020B0602020104020603" pitchFamily="34" charset="0"/>
              </a:rPr>
              <a:t>Marketing:</a:t>
            </a:r>
            <a:r>
              <a:rPr lang="en-US" dirty="0" smtClean="0">
                <a:latin typeface="Tw Cen MT" panose="020B0602020104020603" pitchFamily="34" charset="0"/>
              </a:rPr>
              <a:t> </a:t>
            </a:r>
            <a:r>
              <a:rPr lang="en-US" sz="1800" dirty="0" smtClean="0">
                <a:latin typeface="Tw Cen MT" panose="020B0602020104020603" pitchFamily="34" charset="0"/>
              </a:rPr>
              <a:t>Marketing </a:t>
            </a:r>
            <a:r>
              <a:rPr lang="en-US" sz="1800" dirty="0">
                <a:latin typeface="Tw Cen MT" panose="020B0602020104020603" pitchFamily="34" charset="0"/>
              </a:rPr>
              <a:t>uses the predictive elements of social research to predict outcomes that can be profitable in </a:t>
            </a:r>
            <a:r>
              <a:rPr lang="en-US" sz="1800" dirty="0" smtClean="0">
                <a:latin typeface="Tw Cen MT" panose="020B0602020104020603" pitchFamily="34" charset="0"/>
              </a:rPr>
              <a:t>business.</a:t>
            </a:r>
          </a:p>
          <a:p>
            <a:pPr marL="457200" lvl="1" indent="0">
              <a:buNone/>
            </a:pPr>
            <a:r>
              <a:rPr lang="en-US" b="1" dirty="0" smtClean="0">
                <a:latin typeface="Tw Cen MT" panose="020B0602020104020603" pitchFamily="34" charset="0"/>
              </a:rPr>
              <a:t>Social Science Research: </a:t>
            </a:r>
            <a:r>
              <a:rPr lang="en-US" sz="1800" dirty="0" smtClean="0">
                <a:latin typeface="Tw Cen MT" panose="020B0602020104020603" pitchFamily="34" charset="0"/>
              </a:rPr>
              <a:t>Those </a:t>
            </a:r>
            <a:r>
              <a:rPr lang="en-US" sz="1800" dirty="0">
                <a:latin typeface="Tw Cen MT" panose="020B0602020104020603" pitchFamily="34" charset="0"/>
              </a:rPr>
              <a:t>who pursue advanced training in the social sciences will find that their degree in sociology provided the proper </a:t>
            </a:r>
            <a:r>
              <a:rPr lang="en-US" sz="1800" dirty="0" smtClean="0">
                <a:latin typeface="Tw Cen MT" panose="020B0602020104020603" pitchFamily="34" charset="0"/>
              </a:rPr>
              <a:t>foundation</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013728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Housekeeping</a:t>
            </a:r>
            <a:endParaRPr lang="en-US" dirty="0"/>
          </a:p>
        </p:txBody>
      </p:sp>
      <p:sp>
        <p:nvSpPr>
          <p:cNvPr id="3" name="Content Placeholder 2"/>
          <p:cNvSpPr>
            <a:spLocks noGrp="1"/>
          </p:cNvSpPr>
          <p:nvPr>
            <p:ph idx="1"/>
          </p:nvPr>
        </p:nvSpPr>
        <p:spPr>
          <a:xfrm>
            <a:off x="1323239" y="1390844"/>
            <a:ext cx="10178322" cy="3593591"/>
          </a:xfrm>
        </p:spPr>
        <p:txBody>
          <a:bodyPr>
            <a:normAutofit lnSpcReduction="10000"/>
          </a:bodyPr>
          <a:lstStyle/>
          <a:p>
            <a:r>
              <a:rPr lang="en-US" dirty="0" smtClean="0"/>
              <a:t>Please MUTE yourself when not speaking.</a:t>
            </a:r>
          </a:p>
          <a:p>
            <a:r>
              <a:rPr lang="en-US" dirty="0" smtClean="0"/>
              <a:t>If you experience disruption in your feed, please try turning off your VIDEO.</a:t>
            </a:r>
          </a:p>
          <a:p>
            <a:r>
              <a:rPr lang="en-US" dirty="0" smtClean="0"/>
              <a:t>Please use the CHAT feature to ask questions as we go through the slides. Our moderator will relay all questions.</a:t>
            </a:r>
          </a:p>
          <a:p>
            <a:r>
              <a:rPr lang="en-US" dirty="0" smtClean="0"/>
              <a:t>If you wish to speak, please use the RAISE YOUR HAND feature.</a:t>
            </a:r>
          </a:p>
          <a:p>
            <a:pPr lvl="1"/>
            <a:r>
              <a:rPr lang="en-US" dirty="0"/>
              <a:t>Find your name on the participant list, and hover over your name. A Raise Hand icon will appear.</a:t>
            </a:r>
            <a:endParaRPr lang="en-US" dirty="0" smtClean="0"/>
          </a:p>
          <a:p>
            <a:r>
              <a:rPr lang="en-US" dirty="0" smtClean="0"/>
              <a:t>Any concerns or questions you have after today’s session may be directed to your assigned academic advisor *or* </a:t>
            </a:r>
            <a:r>
              <a:rPr lang="en-US" dirty="0" smtClean="0">
                <a:hlinkClick r:id="rId2"/>
              </a:rPr>
              <a:t>emailed to the Sociology Department</a:t>
            </a:r>
            <a:r>
              <a:rPr lang="en-US" dirty="0" smtClean="0"/>
              <a:t>.</a:t>
            </a:r>
          </a:p>
          <a:p>
            <a:r>
              <a:rPr lang="en-US" dirty="0" smtClean="0"/>
              <a:t>These slides will be posted online on our </a:t>
            </a:r>
            <a:r>
              <a:rPr lang="en-US" dirty="0" smtClean="0">
                <a:hlinkClick r:id="rId3"/>
              </a:rPr>
              <a:t>Inside Sociology page</a:t>
            </a:r>
            <a:r>
              <a:rPr lang="en-US" dirty="0" smtClean="0"/>
              <a:t>.</a:t>
            </a:r>
            <a:endParaRPr lang="en-US" dirty="0"/>
          </a:p>
        </p:txBody>
      </p:sp>
    </p:spTree>
    <p:extLst>
      <p:ext uri="{BB962C8B-B14F-4D97-AF65-F5344CB8AC3E}">
        <p14:creationId xmlns:p14="http://schemas.microsoft.com/office/powerpoint/2010/main" val="318371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&amp; Professional Development</a:t>
            </a:r>
            <a:endParaRPr lang="en-US" dirty="0"/>
          </a:p>
        </p:txBody>
      </p:sp>
      <p:sp>
        <p:nvSpPr>
          <p:cNvPr id="3" name="Content Placeholder 2"/>
          <p:cNvSpPr>
            <a:spLocks noGrp="1"/>
          </p:cNvSpPr>
          <p:nvPr>
            <p:ph idx="1"/>
          </p:nvPr>
        </p:nvSpPr>
        <p:spPr/>
        <p:txBody>
          <a:bodyPr/>
          <a:lstStyle/>
          <a:p>
            <a:pPr marL="0" indent="0">
              <a:buNone/>
            </a:pPr>
            <a:r>
              <a:rPr lang="en-US" dirty="0">
                <a:latin typeface="Tw Cen MT" panose="020B0602020104020603" pitchFamily="34" charset="0"/>
              </a:rPr>
              <a:t>Career information and support services can be found online at </a:t>
            </a:r>
            <a:r>
              <a:rPr lang="en-US" dirty="0">
                <a:latin typeface="Tw Cen MT" panose="020B0602020104020603" pitchFamily="34" charset="0"/>
                <a:hlinkClick r:id="rId2"/>
              </a:rPr>
              <a:t>Career &amp; Professional Development</a:t>
            </a:r>
            <a:r>
              <a:rPr lang="en-US" dirty="0">
                <a:latin typeface="Tw Cen MT" panose="020B0602020104020603" pitchFamily="34" charset="0"/>
              </a:rPr>
              <a:t>. Their services include resume and cover letter writing, interview prep, mock interviews, and virtual career fairs.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68083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Sociology students - get involved!</a:t>
            </a:r>
            <a:endParaRPr lang="en-US" dirty="0"/>
          </a:p>
        </p:txBody>
      </p:sp>
      <p:sp>
        <p:nvSpPr>
          <p:cNvPr id="3" name="Content Placeholder 2"/>
          <p:cNvSpPr>
            <a:spLocks noGrp="1"/>
          </p:cNvSpPr>
          <p:nvPr>
            <p:ph idx="1"/>
          </p:nvPr>
        </p:nvSpPr>
        <p:spPr>
          <a:xfrm>
            <a:off x="1251678" y="1874517"/>
            <a:ext cx="10178322" cy="4743997"/>
          </a:xfrm>
        </p:spPr>
        <p:txBody>
          <a:bodyPr>
            <a:normAutofit/>
          </a:bodyPr>
          <a:lstStyle/>
          <a:p>
            <a:r>
              <a:rPr lang="en-US" dirty="0" smtClean="0"/>
              <a:t>Join a club!</a:t>
            </a:r>
          </a:p>
          <a:p>
            <a:pPr lvl="1"/>
            <a:r>
              <a:rPr lang="en-US" dirty="0"/>
              <a:t>Sociology Club </a:t>
            </a:r>
            <a:r>
              <a:rPr lang="en-US" dirty="0" smtClean="0"/>
              <a:t>(Contact Professor Maziarka) – Review emails for updates.</a:t>
            </a:r>
            <a:endParaRPr lang="en-US" dirty="0"/>
          </a:p>
          <a:p>
            <a:pPr lvl="1"/>
            <a:r>
              <a:rPr lang="en-US" dirty="0"/>
              <a:t>Alpha Kappa Delta, Sociology Honors Society </a:t>
            </a:r>
            <a:r>
              <a:rPr lang="en-US" dirty="0" smtClean="0"/>
              <a:t>(cumulative GPA 3.30 +), Contact Professor Maziarka for information/ application.</a:t>
            </a:r>
            <a:endParaRPr lang="en-US" dirty="0"/>
          </a:p>
          <a:p>
            <a:r>
              <a:rPr lang="en-US" dirty="0" smtClean="0"/>
              <a:t>Engage in student research!</a:t>
            </a:r>
          </a:p>
          <a:p>
            <a:pPr lvl="1"/>
            <a:r>
              <a:rPr lang="en-US" dirty="0" smtClean="0"/>
              <a:t>Independent Study (SOC 499)</a:t>
            </a:r>
          </a:p>
          <a:p>
            <a:pPr lvl="1"/>
            <a:r>
              <a:rPr lang="en-US" dirty="0" smtClean="0"/>
              <a:t>Honors Thesis (HON 494/ HON 495)</a:t>
            </a:r>
          </a:p>
          <a:p>
            <a:pPr lvl="1"/>
            <a:r>
              <a:rPr lang="en-US" dirty="0" smtClean="0"/>
              <a:t>Undergraduate Research Conference (See email/ website for call for presentations.)</a:t>
            </a:r>
          </a:p>
          <a:p>
            <a:r>
              <a:rPr lang="en-US" dirty="0" smtClean="0"/>
              <a:t>Get involved in the community!</a:t>
            </a:r>
          </a:p>
          <a:p>
            <a:pPr lvl="1"/>
            <a:r>
              <a:rPr lang="en-US" dirty="0" smtClean="0"/>
              <a:t>COOP (employment for credit)</a:t>
            </a:r>
          </a:p>
          <a:p>
            <a:pPr lvl="1"/>
            <a:r>
              <a:rPr lang="en-US" dirty="0" smtClean="0"/>
              <a:t>Internship (SOC 497)</a:t>
            </a:r>
          </a:p>
          <a:p>
            <a:pPr lvl="1"/>
            <a:r>
              <a:rPr lang="en-US" dirty="0" smtClean="0"/>
              <a:t>Coordinate or participate in a community event (Recruit your classmates! Contact department.)</a:t>
            </a:r>
          </a:p>
          <a:p>
            <a:endParaRPr lang="en-US" dirty="0" smtClean="0"/>
          </a:p>
        </p:txBody>
      </p:sp>
    </p:spTree>
    <p:extLst>
      <p:ext uri="{BB962C8B-B14F-4D97-AF65-F5344CB8AC3E}">
        <p14:creationId xmlns:p14="http://schemas.microsoft.com/office/powerpoint/2010/main" val="3102202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2021 </a:t>
            </a:r>
            <a:r>
              <a:rPr lang="en-US" dirty="0" err="1" smtClean="0"/>
              <a:t>scsu</a:t>
            </a:r>
            <a:r>
              <a:rPr lang="en-US" dirty="0"/>
              <a:t> </a:t>
            </a:r>
            <a:r>
              <a:rPr lang="en-US" dirty="0" smtClean="0"/>
              <a:t>event: </a:t>
            </a:r>
            <a:br>
              <a:rPr lang="en-US" dirty="0" smtClean="0"/>
            </a:br>
            <a:r>
              <a:rPr lang="en-US" dirty="0" smtClean="0"/>
              <a:t>Un sustainable development goals</a:t>
            </a:r>
            <a:endParaRPr lang="en-US" dirty="0"/>
          </a:p>
        </p:txBody>
      </p:sp>
      <p:sp>
        <p:nvSpPr>
          <p:cNvPr id="3" name="Content Placeholder 2"/>
          <p:cNvSpPr>
            <a:spLocks noGrp="1"/>
          </p:cNvSpPr>
          <p:nvPr>
            <p:ph idx="1"/>
          </p:nvPr>
        </p:nvSpPr>
        <p:spPr>
          <a:xfrm>
            <a:off x="1251678" y="1985319"/>
            <a:ext cx="10178322" cy="4646140"/>
          </a:xfrm>
        </p:spPr>
        <p:txBody>
          <a:bodyPr>
            <a:normAutofit/>
          </a:bodyPr>
          <a:lstStyle/>
          <a:p>
            <a:r>
              <a:rPr lang="en-US" dirty="0"/>
              <a:t>Foundation for Environmental Stewardship (FES) is a youth-led, youth-serving sustainable development organization</a:t>
            </a:r>
            <a:r>
              <a:rPr lang="en-US" dirty="0" smtClean="0"/>
              <a:t>. They are partnering with SCSU to educate students and community partners about the UN Sustainable Development Goals and to invite everyone to consider how to spread the word and reimagine our communities.</a:t>
            </a:r>
          </a:p>
          <a:p>
            <a:r>
              <a:rPr lang="en-US" dirty="0" smtClean="0"/>
              <a:t>Three day credentialing event:   April </a:t>
            </a:r>
            <a:r>
              <a:rPr lang="en-US" dirty="0"/>
              <a:t>8, 9 &amp; </a:t>
            </a:r>
            <a:r>
              <a:rPr lang="en-US" dirty="0" smtClean="0"/>
              <a:t>10</a:t>
            </a:r>
          </a:p>
          <a:p>
            <a:pPr lvl="1"/>
            <a:r>
              <a:rPr lang="en-US" dirty="0"/>
              <a:t>April 8</a:t>
            </a:r>
            <a:r>
              <a:rPr lang="en-US" baseline="30000" dirty="0"/>
              <a:t>th</a:t>
            </a:r>
            <a:r>
              <a:rPr lang="en-US" dirty="0"/>
              <a:t> view an asynchronous online video</a:t>
            </a:r>
          </a:p>
          <a:p>
            <a:pPr lvl="1"/>
            <a:r>
              <a:rPr lang="en-US" dirty="0"/>
              <a:t>April 9</a:t>
            </a:r>
            <a:r>
              <a:rPr lang="en-US" baseline="30000" dirty="0"/>
              <a:t>th</a:t>
            </a:r>
            <a:r>
              <a:rPr lang="en-US" dirty="0"/>
              <a:t> listen to UN official discuss the UN Sustainable Goals &amp; ask questions 1-2 p.m.</a:t>
            </a:r>
          </a:p>
          <a:p>
            <a:pPr lvl="1"/>
            <a:r>
              <a:rPr lang="en-US" dirty="0"/>
              <a:t>April 10</a:t>
            </a:r>
            <a:r>
              <a:rPr lang="en-US" baseline="30000" dirty="0"/>
              <a:t>th</a:t>
            </a:r>
            <a:r>
              <a:rPr lang="en-US" dirty="0"/>
              <a:t> design and network with local community partners around UN Sustainable Development </a:t>
            </a:r>
            <a:r>
              <a:rPr lang="en-US" dirty="0" smtClean="0"/>
              <a:t>Goals</a:t>
            </a:r>
          </a:p>
          <a:p>
            <a:pPr lvl="1"/>
            <a:r>
              <a:rPr lang="en-US" dirty="0" smtClean="0"/>
              <a:t>Students will receive certificate upon completion of the program</a:t>
            </a:r>
            <a:endParaRPr lang="en-US" dirty="0"/>
          </a:p>
          <a:p>
            <a:r>
              <a:rPr lang="en-US" dirty="0" smtClean="0"/>
              <a:t>More Information &amp; Registration</a:t>
            </a:r>
            <a:r>
              <a:rPr lang="en-US" dirty="0"/>
              <a:t>: </a:t>
            </a:r>
            <a:r>
              <a:rPr lang="en-US" dirty="0">
                <a:hlinkClick r:id="rId2"/>
              </a:rPr>
              <a:t>https://</a:t>
            </a:r>
            <a:r>
              <a:rPr lang="en-US" dirty="0" smtClean="0">
                <a:hlinkClick r:id="rId2"/>
              </a:rPr>
              <a:t>www.sdgslaunch.com/scu</a:t>
            </a:r>
            <a:r>
              <a:rPr lang="en-US" dirty="0" smtClean="0"/>
              <a:t> </a:t>
            </a:r>
          </a:p>
          <a:p>
            <a:r>
              <a:rPr lang="en-US" dirty="0" smtClean="0"/>
              <a:t>Contact Dr.  Bertana with any </a:t>
            </a:r>
            <a:r>
              <a:rPr lang="en-US" dirty="0"/>
              <a:t>questions! </a:t>
            </a:r>
            <a:r>
              <a:rPr lang="en-US" dirty="0" smtClean="0">
                <a:hlinkClick r:id="rId3"/>
              </a:rPr>
              <a:t>bertanaa1@southernct.edu</a:t>
            </a:r>
            <a:r>
              <a:rPr lang="en-US" dirty="0" smtClean="0"/>
              <a:t> </a:t>
            </a:r>
          </a:p>
          <a:p>
            <a:endParaRPr lang="en-US" dirty="0" smtClean="0"/>
          </a:p>
          <a:p>
            <a:endParaRPr lang="en-US" dirty="0"/>
          </a:p>
        </p:txBody>
      </p:sp>
    </p:spTree>
    <p:extLst>
      <p:ext uri="{BB962C8B-B14F-4D97-AF65-F5344CB8AC3E}">
        <p14:creationId xmlns:p14="http://schemas.microsoft.com/office/powerpoint/2010/main" val="1962090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Graduate School</a:t>
            </a:r>
          </a:p>
        </p:txBody>
      </p:sp>
      <p:sp>
        <p:nvSpPr>
          <p:cNvPr id="3" name="Content Placeholder 2"/>
          <p:cNvSpPr>
            <a:spLocks noGrp="1"/>
          </p:cNvSpPr>
          <p:nvPr>
            <p:ph idx="1"/>
          </p:nvPr>
        </p:nvSpPr>
        <p:spPr>
          <a:xfrm>
            <a:off x="1251678" y="1169895"/>
            <a:ext cx="10178322" cy="5029570"/>
          </a:xfrm>
        </p:spPr>
        <p:txBody>
          <a:bodyPr>
            <a:normAutofit lnSpcReduction="10000"/>
          </a:bodyPr>
          <a:lstStyle/>
          <a:p>
            <a:pPr lvl="1"/>
            <a:endParaRPr lang="en-US" dirty="0">
              <a:latin typeface="Tw Cen MT" panose="020B0602020104020603" pitchFamily="34" charset="0"/>
            </a:endParaRPr>
          </a:p>
          <a:p>
            <a:pPr lvl="1"/>
            <a:r>
              <a:rPr lang="en-US" sz="2400" b="1" dirty="0">
                <a:latin typeface="Tw Cen MT" panose="020B0602020104020603" pitchFamily="34" charset="0"/>
              </a:rPr>
              <a:t>Graduate Studies</a:t>
            </a:r>
          </a:p>
          <a:p>
            <a:pPr lvl="2"/>
            <a:r>
              <a:rPr lang="en-US" sz="1800" dirty="0">
                <a:latin typeface="Tw Cen MT" panose="020B0602020104020603" pitchFamily="34" charset="0"/>
              </a:rPr>
              <a:t>High achieving students interested in advanced study will find they are well prepared for masters programs in sociology and other fields.  </a:t>
            </a:r>
          </a:p>
          <a:p>
            <a:pPr lvl="2"/>
            <a:r>
              <a:rPr lang="en-US" sz="1800" dirty="0">
                <a:latin typeface="Tw Cen MT" panose="020B0602020104020603" pitchFamily="34" charset="0"/>
              </a:rPr>
              <a:t>Highest achieving students will find they are competitive </a:t>
            </a:r>
            <a:r>
              <a:rPr lang="en-US" sz="1800" dirty="0" smtClean="0">
                <a:latin typeface="Tw Cen MT" panose="020B0602020104020603" pitchFamily="34" charset="0"/>
              </a:rPr>
              <a:t>for entry </a:t>
            </a:r>
            <a:r>
              <a:rPr lang="en-US" sz="1800" dirty="0">
                <a:latin typeface="Tw Cen MT" panose="020B0602020104020603" pitchFamily="34" charset="0"/>
              </a:rPr>
              <a:t>into well funded combination MA/PhD programs</a:t>
            </a:r>
          </a:p>
          <a:p>
            <a:pPr lvl="2"/>
            <a:r>
              <a:rPr lang="en-US" sz="1800" dirty="0">
                <a:latin typeface="Tw Cen MT" panose="020B0602020104020603" pitchFamily="34" charset="0"/>
              </a:rPr>
              <a:t>A bachelor’s degree in sociology does not limit you to sociology for graduate studies</a:t>
            </a:r>
          </a:p>
          <a:p>
            <a:pPr lvl="2"/>
            <a:r>
              <a:rPr lang="en-US" sz="1800" dirty="0">
                <a:latin typeface="Tw Cen MT" panose="020B0602020104020603" pitchFamily="34" charset="0"/>
              </a:rPr>
              <a:t>Students interested in providing counseling and psychotherapy services most often pursue MSW programs (Master of Social work) and sociology graduates are often successful on this career </a:t>
            </a:r>
            <a:r>
              <a:rPr lang="en-US" sz="1800" dirty="0" smtClean="0">
                <a:latin typeface="Tw Cen MT" panose="020B0602020104020603" pitchFamily="34" charset="0"/>
              </a:rPr>
              <a:t>path</a:t>
            </a:r>
          </a:p>
          <a:p>
            <a:pPr lvl="1"/>
            <a:r>
              <a:rPr lang="en-US" sz="2000" b="1" dirty="0" smtClean="0">
                <a:latin typeface="Tw Cen MT" panose="020B0602020104020603" pitchFamily="34" charset="0"/>
              </a:rPr>
              <a:t>SCSU offers an M.S. in Sociology, with emphasis on Social Justice</a:t>
            </a:r>
            <a:r>
              <a:rPr lang="en-US" sz="2000" dirty="0" smtClean="0">
                <a:latin typeface="Tw Cen MT" panose="020B0602020104020603" pitchFamily="34" charset="0"/>
              </a:rPr>
              <a:t>. </a:t>
            </a:r>
            <a:r>
              <a:rPr lang="en-US" sz="2000" dirty="0" smtClean="0">
                <a:latin typeface="Tw Cen MT" panose="020B0602020104020603" pitchFamily="34" charset="0"/>
                <a:hlinkClick r:id="rId3"/>
              </a:rPr>
              <a:t>Contact the </a:t>
            </a:r>
            <a:r>
              <a:rPr lang="en-US" sz="2000" dirty="0" err="1" smtClean="0">
                <a:latin typeface="Tw Cen MT" panose="020B0602020104020603" pitchFamily="34" charset="0"/>
                <a:hlinkClick r:id="rId3"/>
              </a:rPr>
              <a:t>Gradutae</a:t>
            </a:r>
            <a:r>
              <a:rPr lang="en-US" sz="2000" dirty="0" smtClean="0">
                <a:latin typeface="Tw Cen MT" panose="020B0602020104020603" pitchFamily="34" charset="0"/>
                <a:hlinkClick r:id="rId3"/>
              </a:rPr>
              <a:t> Coordinator for more information.</a:t>
            </a:r>
            <a:r>
              <a:rPr lang="en-US" sz="2000" dirty="0" smtClean="0">
                <a:latin typeface="Tw Cen MT" panose="020B0602020104020603" pitchFamily="34" charset="0"/>
              </a:rPr>
              <a:t> </a:t>
            </a:r>
          </a:p>
          <a:p>
            <a:pPr lvl="1"/>
            <a:r>
              <a:rPr lang="en-US" sz="2000" b="1" dirty="0" smtClean="0">
                <a:latin typeface="Tw Cen MT" panose="020B0602020104020603" pitchFamily="34" charset="0"/>
              </a:rPr>
              <a:t>SCSU School of Graduate Studies</a:t>
            </a:r>
            <a:r>
              <a:rPr lang="en-US" sz="2000" dirty="0" smtClean="0">
                <a:latin typeface="Tw Cen MT" panose="020B0602020104020603" pitchFamily="34" charset="0"/>
              </a:rPr>
              <a:t>:  Attend Online Graduate Open House each Fall or Spring!</a:t>
            </a:r>
            <a:endParaRPr lang="en-US" dirty="0">
              <a:latin typeface="Tw Cen MT" panose="020B0602020104020603" pitchFamily="34" charset="0"/>
            </a:endParaRPr>
          </a:p>
          <a:p>
            <a:pPr lvl="1"/>
            <a:endParaRPr lang="en-US" dirty="0">
              <a:latin typeface="Tw Cen MT" panose="020B0602020104020603" pitchFamily="34" charset="0"/>
            </a:endParaRPr>
          </a:p>
          <a:p>
            <a:pPr lvl="1"/>
            <a:endParaRPr lang="en-US" dirty="0">
              <a:latin typeface="Tw Cen MT" panose="020B0602020104020603" pitchFamily="34" charset="0"/>
            </a:endParaRPr>
          </a:p>
          <a:p>
            <a:pPr marL="914400" lvl="2" indent="0">
              <a:buNone/>
            </a:pPr>
            <a:endParaRPr lang="en-US" dirty="0">
              <a:latin typeface="Tw Cen MT" panose="020B0602020104020603" pitchFamily="34" charset="0"/>
            </a:endParaRPr>
          </a:p>
        </p:txBody>
      </p:sp>
    </p:spTree>
    <p:extLst>
      <p:ext uri="{BB962C8B-B14F-4D97-AF65-F5344CB8AC3E}">
        <p14:creationId xmlns:p14="http://schemas.microsoft.com/office/powerpoint/2010/main" val="36747365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299270"/>
          </a:xfrm>
        </p:spPr>
        <p:txBody>
          <a:bodyPr>
            <a:normAutofit/>
          </a:bodyPr>
          <a:lstStyle/>
          <a:p>
            <a:r>
              <a:rPr lang="en-US" cap="small" dirty="0"/>
              <a:t>Internship </a:t>
            </a:r>
            <a:r>
              <a:rPr lang="en-US" cap="small" dirty="0" smtClean="0"/>
              <a:t>Steps:</a:t>
            </a:r>
            <a:endParaRPr lang="en-US" cap="small" dirty="0"/>
          </a:p>
        </p:txBody>
      </p:sp>
      <p:sp>
        <p:nvSpPr>
          <p:cNvPr id="3" name="Content Placeholder 2"/>
          <p:cNvSpPr>
            <a:spLocks noGrp="1"/>
          </p:cNvSpPr>
          <p:nvPr>
            <p:ph sz="half" idx="1"/>
          </p:nvPr>
        </p:nvSpPr>
        <p:spPr>
          <a:xfrm>
            <a:off x="1257300" y="1770993"/>
            <a:ext cx="4800600" cy="4680607"/>
          </a:xfrm>
        </p:spPr>
        <p:txBody>
          <a:bodyPr>
            <a:normAutofit fontScale="92500" lnSpcReduction="20000"/>
          </a:bodyPr>
          <a:lstStyle/>
          <a:p>
            <a:pPr marL="457200" indent="-457200">
              <a:buFont typeface="+mj-lt"/>
              <a:buAutoNum type="arabicPeriod"/>
            </a:pPr>
            <a:r>
              <a:rPr lang="en-US" dirty="0" smtClean="0"/>
              <a:t>Prerequisites Include: Successful completion of SOC 255 &amp; SOC 260.</a:t>
            </a:r>
          </a:p>
          <a:p>
            <a:pPr marL="457200" indent="-457200">
              <a:buFont typeface="+mj-lt"/>
              <a:buAutoNum type="arabicPeriod"/>
            </a:pPr>
            <a:r>
              <a:rPr lang="en-US" dirty="0" smtClean="0"/>
              <a:t>Attend </a:t>
            </a:r>
            <a:r>
              <a:rPr lang="en-US" dirty="0"/>
              <a:t>the Internship Orientation session in term prior to desired internship</a:t>
            </a:r>
            <a:r>
              <a:rPr lang="en-US" dirty="0" smtClean="0"/>
              <a:t>. </a:t>
            </a:r>
            <a:r>
              <a:rPr lang="en-US" b="1" i="1" dirty="0">
                <a:solidFill>
                  <a:srgbClr val="FF0000"/>
                </a:solidFill>
              </a:rPr>
              <a:t>C</a:t>
            </a:r>
            <a:r>
              <a:rPr lang="en-US" b="1" i="1" dirty="0" smtClean="0">
                <a:solidFill>
                  <a:srgbClr val="FF0000"/>
                </a:solidFill>
              </a:rPr>
              <a:t>heck Email for date.</a:t>
            </a:r>
            <a:endParaRPr lang="en-US" b="1" i="1" dirty="0">
              <a:solidFill>
                <a:srgbClr val="FF0000"/>
              </a:solidFill>
            </a:endParaRPr>
          </a:p>
          <a:p>
            <a:pPr marL="457200" indent="-457200">
              <a:buFont typeface="+mj-lt"/>
              <a:buAutoNum type="arabicPeriod"/>
            </a:pPr>
            <a:r>
              <a:rPr lang="en-US" dirty="0" smtClean="0"/>
              <a:t>Ask </a:t>
            </a:r>
            <a:r>
              <a:rPr lang="en-US" dirty="0"/>
              <a:t>a SOC faculty member to serve as your academic internship advisor.</a:t>
            </a:r>
          </a:p>
          <a:p>
            <a:pPr marL="457200" indent="-457200">
              <a:buFont typeface="+mj-lt"/>
              <a:buAutoNum type="arabicPeriod"/>
            </a:pPr>
            <a:r>
              <a:rPr lang="en-US" dirty="0"/>
              <a:t>Identify appropriate internship sites. </a:t>
            </a:r>
          </a:p>
          <a:p>
            <a:pPr marL="457200" indent="-457200">
              <a:buFont typeface="+mj-lt"/>
              <a:buAutoNum type="arabicPeriod"/>
            </a:pPr>
            <a:r>
              <a:rPr lang="en-US" dirty="0"/>
              <a:t>Contact internship sites and complete their application process. </a:t>
            </a:r>
            <a:r>
              <a:rPr lang="en-US" i="1" dirty="0">
                <a:solidFill>
                  <a:srgbClr val="FF0000"/>
                </a:solidFill>
              </a:rPr>
              <a:t>Note that some sites require extensive background checks – begin early!</a:t>
            </a:r>
          </a:p>
          <a:p>
            <a:pPr marL="457200" indent="-457200">
              <a:buFont typeface="+mj-lt"/>
              <a:buAutoNum type="arabicPeriod"/>
            </a:pPr>
            <a:r>
              <a:rPr lang="en-US" dirty="0"/>
              <a:t>Secure a written confirmation of acceptance at internship site as well as a list of tasks/ duties for the internship.</a:t>
            </a:r>
          </a:p>
        </p:txBody>
      </p:sp>
      <p:sp>
        <p:nvSpPr>
          <p:cNvPr id="4" name="Content Placeholder 3"/>
          <p:cNvSpPr>
            <a:spLocks noGrp="1"/>
          </p:cNvSpPr>
          <p:nvPr>
            <p:ph sz="half" idx="2"/>
          </p:nvPr>
        </p:nvSpPr>
        <p:spPr>
          <a:xfrm>
            <a:off x="6629400" y="1770993"/>
            <a:ext cx="4800600" cy="4680607"/>
          </a:xfrm>
        </p:spPr>
        <p:txBody>
          <a:bodyPr>
            <a:normAutofit fontScale="92500" lnSpcReduction="20000"/>
          </a:bodyPr>
          <a:lstStyle/>
          <a:p>
            <a:pPr marL="457200" indent="-457200">
              <a:buFont typeface="+mj-lt"/>
              <a:buAutoNum type="arabicPeriod" startAt="7"/>
            </a:pPr>
            <a:r>
              <a:rPr lang="en-US" dirty="0" smtClean="0"/>
              <a:t>Complete Arts &amp; Science (A&amp;S) </a:t>
            </a:r>
            <a:r>
              <a:rPr lang="en-US" dirty="0"/>
              <a:t>internship application </a:t>
            </a:r>
            <a:r>
              <a:rPr lang="en-US" dirty="0" smtClean="0"/>
              <a:t>form</a:t>
            </a:r>
          </a:p>
          <a:p>
            <a:pPr marL="457200" indent="-457200">
              <a:buFont typeface="+mj-lt"/>
              <a:buAutoNum type="arabicPeriod" startAt="7"/>
            </a:pPr>
            <a:r>
              <a:rPr lang="en-US" dirty="0" smtClean="0"/>
              <a:t>Write internship </a:t>
            </a:r>
            <a:r>
              <a:rPr lang="en-US" dirty="0"/>
              <a:t>proposal essay and attach to internship application </a:t>
            </a:r>
            <a:r>
              <a:rPr lang="en-US" dirty="0" smtClean="0"/>
              <a:t>form.</a:t>
            </a:r>
          </a:p>
          <a:p>
            <a:pPr marL="457200" indent="-457200">
              <a:buFont typeface="+mj-lt"/>
              <a:buAutoNum type="arabicPeriod" startAt="7"/>
            </a:pPr>
            <a:r>
              <a:rPr lang="en-US" dirty="0" smtClean="0"/>
              <a:t>Submit internship </a:t>
            </a:r>
            <a:r>
              <a:rPr lang="en-US" dirty="0"/>
              <a:t>application</a:t>
            </a:r>
          </a:p>
          <a:p>
            <a:pPr lvl="1"/>
            <a:r>
              <a:rPr lang="en-US" dirty="0" smtClean="0"/>
              <a:t>A&amp;S </a:t>
            </a:r>
            <a:r>
              <a:rPr lang="en-US" dirty="0"/>
              <a:t>Internship Form</a:t>
            </a:r>
          </a:p>
          <a:p>
            <a:pPr lvl="1"/>
            <a:r>
              <a:rPr lang="en-US" dirty="0" smtClean="0"/>
              <a:t>Internship </a:t>
            </a:r>
            <a:r>
              <a:rPr lang="en-US" dirty="0"/>
              <a:t>Proposal Essay</a:t>
            </a:r>
          </a:p>
          <a:p>
            <a:pPr lvl="1"/>
            <a:r>
              <a:rPr lang="en-US" dirty="0"/>
              <a:t>Internship Site Confirmation of Position </a:t>
            </a:r>
            <a:r>
              <a:rPr lang="en-US" dirty="0" smtClean="0"/>
              <a:t>(i.e. signed letter or email to faculty advisor)</a:t>
            </a:r>
            <a:endParaRPr lang="en-US" dirty="0"/>
          </a:p>
          <a:p>
            <a:pPr lvl="1"/>
            <a:r>
              <a:rPr lang="en-US" dirty="0"/>
              <a:t>Internship Site List of Tasks/ Duties</a:t>
            </a:r>
          </a:p>
          <a:p>
            <a:pPr marL="914400" lvl="1" indent="-457200">
              <a:buAutoNum type="arabicPeriod" startAt="6"/>
            </a:pPr>
            <a:endParaRPr lang="en-US" dirty="0"/>
          </a:p>
        </p:txBody>
      </p:sp>
    </p:spTree>
    <p:extLst>
      <p:ext uri="{BB962C8B-B14F-4D97-AF65-F5344CB8AC3E}">
        <p14:creationId xmlns:p14="http://schemas.microsoft.com/office/powerpoint/2010/main" val="910463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stretch>
            <a:fillRect/>
          </a:stretch>
        </p:blipFill>
        <p:spPr>
          <a:xfrm>
            <a:off x="2256504" y="367905"/>
            <a:ext cx="7875638" cy="6060510"/>
          </a:xfrm>
          <a:prstGeom prst="rect">
            <a:avLst/>
          </a:prstGeom>
        </p:spPr>
      </p:pic>
    </p:spTree>
    <p:extLst>
      <p:ext uri="{BB962C8B-B14F-4D97-AF65-F5344CB8AC3E}">
        <p14:creationId xmlns:p14="http://schemas.microsoft.com/office/powerpoint/2010/main" val="1016186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Registration Workshop Overview</a:t>
            </a:r>
            <a:endParaRPr lang="en-US" cap="small" dirty="0"/>
          </a:p>
        </p:txBody>
      </p:sp>
      <p:sp>
        <p:nvSpPr>
          <p:cNvPr id="3" name="Content Placeholder 2"/>
          <p:cNvSpPr>
            <a:spLocks noGrp="1"/>
          </p:cNvSpPr>
          <p:nvPr>
            <p:ph idx="1"/>
          </p:nvPr>
        </p:nvSpPr>
        <p:spPr>
          <a:xfrm>
            <a:off x="1251678" y="1315942"/>
            <a:ext cx="10178322" cy="3593591"/>
          </a:xfrm>
        </p:spPr>
        <p:txBody>
          <a:bodyPr>
            <a:normAutofit/>
          </a:bodyPr>
          <a:lstStyle/>
          <a:p>
            <a:r>
              <a:rPr lang="en-US" dirty="0" smtClean="0"/>
              <a:t>Welcome! </a:t>
            </a:r>
            <a:r>
              <a:rPr lang="en-US" dirty="0" smtClean="0">
                <a:hlinkClick r:id="rId3"/>
              </a:rPr>
              <a:t>Meet your faculty!</a:t>
            </a:r>
            <a:endParaRPr lang="en-US" dirty="0"/>
          </a:p>
          <a:p>
            <a:r>
              <a:rPr lang="en-US" dirty="0" smtClean="0">
                <a:hlinkClick r:id="rId4"/>
              </a:rPr>
              <a:t>COVID-19 Campus Resources</a:t>
            </a:r>
            <a:r>
              <a:rPr lang="en-US" dirty="0" smtClean="0"/>
              <a:t> </a:t>
            </a:r>
          </a:p>
          <a:p>
            <a:r>
              <a:rPr lang="en-US" dirty="0" smtClean="0"/>
              <a:t>Pin is required for Registration. You will receive instructions on how to access your PIN via email after you attend your advising session.</a:t>
            </a:r>
          </a:p>
          <a:p>
            <a:r>
              <a:rPr lang="en-US" dirty="0" smtClean="0"/>
              <a:t>How to get advised: program information, advisor contact information, advising worksheet</a:t>
            </a:r>
          </a:p>
          <a:p>
            <a:r>
              <a:rPr lang="en-US" dirty="0" smtClean="0"/>
              <a:t>How to access &amp; read new degree evaluation</a:t>
            </a:r>
          </a:p>
          <a:p>
            <a:r>
              <a:rPr lang="en-US" dirty="0" smtClean="0"/>
              <a:t>How to access SSC Navigation for advising notes</a:t>
            </a:r>
          </a:p>
          <a:p>
            <a:r>
              <a:rPr lang="en-US" dirty="0" smtClean="0"/>
              <a:t>Opportunities in Sociology: Careers, Graduate School &amp; Student Involvement</a:t>
            </a:r>
            <a:endParaRPr lang="en-US" dirty="0"/>
          </a:p>
        </p:txBody>
      </p:sp>
    </p:spTree>
    <p:extLst>
      <p:ext uri="{BB962C8B-B14F-4D97-AF65-F5344CB8AC3E}">
        <p14:creationId xmlns:p14="http://schemas.microsoft.com/office/powerpoint/2010/main" val="3714430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Registration schedule</a:t>
            </a:r>
            <a:r>
              <a:rPr lang="en-US" dirty="0" smtClean="0"/>
              <a:t/>
            </a:r>
            <a:br>
              <a:rPr lang="en-US" dirty="0" smtClean="0"/>
            </a:br>
            <a:r>
              <a:rPr lang="en-US" sz="2800" i="1" dirty="0" smtClean="0">
                <a:solidFill>
                  <a:srgbClr val="FF0000"/>
                </a:solidFill>
              </a:rPr>
              <a:t>(BASED ON </a:t>
            </a:r>
            <a:r>
              <a:rPr lang="en-US" sz="2800" i="1" u="sng" dirty="0" smtClean="0">
                <a:solidFill>
                  <a:srgbClr val="FF0000"/>
                </a:solidFill>
              </a:rPr>
              <a:t>COMPLETED</a:t>
            </a:r>
            <a:r>
              <a:rPr lang="en-US" sz="2800" i="1" dirty="0" smtClean="0">
                <a:solidFill>
                  <a:srgbClr val="FF0000"/>
                </a:solidFill>
              </a:rPr>
              <a:t> CREDITS)</a:t>
            </a:r>
            <a:endParaRPr lang="en-US" sz="2800" i="1" dirty="0">
              <a:solidFill>
                <a:srgbClr val="FF0000"/>
              </a:solidFill>
            </a:endParaRPr>
          </a:p>
        </p:txBody>
      </p:sp>
      <p:sp>
        <p:nvSpPr>
          <p:cNvPr id="3" name="Content Placeholder 2"/>
          <p:cNvSpPr>
            <a:spLocks noGrp="1"/>
          </p:cNvSpPr>
          <p:nvPr>
            <p:ph sz="half" idx="1"/>
          </p:nvPr>
        </p:nvSpPr>
        <p:spPr>
          <a:xfrm>
            <a:off x="1312606" y="1785068"/>
            <a:ext cx="4800600" cy="2610465"/>
          </a:xfrm>
        </p:spPr>
        <p:txBody>
          <a:bodyPr>
            <a:normAutofit fontScale="92500" lnSpcReduction="20000"/>
          </a:bodyPr>
          <a:lstStyle/>
          <a:p>
            <a:pPr marL="0" indent="0">
              <a:buNone/>
            </a:pPr>
            <a:r>
              <a:rPr lang="en-US" b="1" dirty="0" smtClean="0"/>
              <a:t>SPRING 2021 REGISTRATION </a:t>
            </a:r>
          </a:p>
          <a:p>
            <a:pPr marL="0" indent="0">
              <a:buNone/>
            </a:pPr>
            <a:r>
              <a:rPr lang="en-US" b="1" dirty="0" smtClean="0"/>
              <a:t>(pin required)</a:t>
            </a:r>
          </a:p>
          <a:p>
            <a:pPr marL="0" indent="0">
              <a:buNone/>
            </a:pPr>
            <a:r>
              <a:rPr lang="en-US" dirty="0" smtClean="0"/>
              <a:t>Seniors</a:t>
            </a:r>
            <a:r>
              <a:rPr lang="en-US" b="1" i="1" dirty="0"/>
              <a:t> *</a:t>
            </a:r>
            <a:r>
              <a:rPr lang="en-US" dirty="0" smtClean="0"/>
              <a:t> (90 credits +): </a:t>
            </a:r>
            <a:r>
              <a:rPr lang="en-US" dirty="0"/>
              <a:t> </a:t>
            </a:r>
            <a:r>
              <a:rPr lang="en-US" dirty="0" smtClean="0"/>
              <a:t>April 6</a:t>
            </a:r>
          </a:p>
          <a:p>
            <a:pPr marL="0" indent="0">
              <a:buNone/>
            </a:pPr>
            <a:r>
              <a:rPr lang="en-US" dirty="0" smtClean="0"/>
              <a:t>Juniors (60-89 credits): April 12</a:t>
            </a:r>
          </a:p>
          <a:p>
            <a:pPr marL="0" indent="0">
              <a:buNone/>
            </a:pPr>
            <a:r>
              <a:rPr lang="en-US" dirty="0" smtClean="0"/>
              <a:t>Sophomores (30-59 credits): April 14</a:t>
            </a:r>
          </a:p>
          <a:p>
            <a:pPr marL="0" indent="0">
              <a:buNone/>
            </a:pPr>
            <a:r>
              <a:rPr lang="en-US" dirty="0" smtClean="0"/>
              <a:t>First Year Students (&lt;30 credits): April 19</a:t>
            </a:r>
          </a:p>
          <a:p>
            <a:pPr marL="0" indent="0">
              <a:buNone/>
            </a:pPr>
            <a:r>
              <a:rPr lang="en-US" b="1" i="1" dirty="0" smtClean="0"/>
              <a:t>*</a:t>
            </a:r>
            <a:r>
              <a:rPr lang="en-US" i="1" dirty="0" smtClean="0"/>
              <a:t>Athletes register with seniors.</a:t>
            </a:r>
          </a:p>
          <a:p>
            <a:pPr marL="0" indent="0">
              <a:buNone/>
            </a:pPr>
            <a:endParaRPr lang="en-US" dirty="0"/>
          </a:p>
        </p:txBody>
      </p:sp>
      <p:sp>
        <p:nvSpPr>
          <p:cNvPr id="4" name="Content Placeholder 3"/>
          <p:cNvSpPr>
            <a:spLocks noGrp="1"/>
          </p:cNvSpPr>
          <p:nvPr>
            <p:ph sz="half" idx="2"/>
          </p:nvPr>
        </p:nvSpPr>
        <p:spPr>
          <a:xfrm>
            <a:off x="6806822" y="1812607"/>
            <a:ext cx="4800600" cy="2485103"/>
          </a:xfrm>
        </p:spPr>
        <p:txBody>
          <a:bodyPr>
            <a:normAutofit fontScale="92500" lnSpcReduction="20000"/>
          </a:bodyPr>
          <a:lstStyle/>
          <a:p>
            <a:pPr marL="0" indent="0">
              <a:buNone/>
            </a:pPr>
            <a:r>
              <a:rPr lang="en-US" b="1" dirty="0" smtClean="0"/>
              <a:t>SUMMER 2021 REGISTRATION</a:t>
            </a:r>
          </a:p>
          <a:p>
            <a:pPr marL="0" indent="0">
              <a:buNone/>
            </a:pPr>
            <a:r>
              <a:rPr lang="en-US" dirty="0" smtClean="0"/>
              <a:t>Begins March 20.  (no pin required)</a:t>
            </a:r>
          </a:p>
          <a:p>
            <a:pPr marL="0" indent="0">
              <a:buNone/>
            </a:pPr>
            <a:endParaRPr lang="en-US" dirty="0"/>
          </a:p>
          <a:p>
            <a:pPr marL="0" indent="0">
              <a:buNone/>
            </a:pPr>
            <a:r>
              <a:rPr lang="en-US" b="1" dirty="0" smtClean="0"/>
              <a:t>WINTER 2021-22 </a:t>
            </a:r>
            <a:r>
              <a:rPr lang="en-US" b="1" dirty="0"/>
              <a:t>REGISTRATION</a:t>
            </a:r>
          </a:p>
          <a:p>
            <a:pPr marL="0" indent="0">
              <a:buNone/>
            </a:pPr>
            <a:r>
              <a:rPr lang="en-US" dirty="0" err="1" smtClean="0"/>
              <a:t>Tba</a:t>
            </a:r>
            <a:r>
              <a:rPr lang="en-US" dirty="0"/>
              <a:t> (no pin required</a:t>
            </a:r>
            <a:r>
              <a:rPr lang="en-US" dirty="0" smtClean="0"/>
              <a:t>)</a:t>
            </a:r>
          </a:p>
          <a:p>
            <a:pPr marL="0" indent="0">
              <a:buNone/>
            </a:pPr>
            <a:endParaRPr lang="en-US" dirty="0"/>
          </a:p>
          <a:p>
            <a:pPr marL="0" indent="0">
              <a:buNone/>
            </a:pPr>
            <a:r>
              <a:rPr lang="en-US" b="1" dirty="0" smtClean="0">
                <a:solidFill>
                  <a:srgbClr val="FF0000"/>
                </a:solidFill>
                <a:effectLst>
                  <a:outerShdw blurRad="38100" dist="38100" dir="2700000" algn="tl">
                    <a:srgbClr val="000000">
                      <a:alpha val="43137"/>
                    </a:srgbClr>
                  </a:outerShdw>
                </a:effectLst>
                <a:hlinkClick r:id="rId4"/>
              </a:rPr>
              <a:t>INSTRUCTIONS FOR REGISTRATION</a:t>
            </a:r>
            <a:endParaRPr lang="en-US"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1312606" y="4297710"/>
            <a:ext cx="9379975" cy="2308324"/>
          </a:xfrm>
          <a:prstGeom prst="rect">
            <a:avLst/>
          </a:prstGeom>
          <a:noFill/>
        </p:spPr>
        <p:txBody>
          <a:bodyPr wrap="square" rtlCol="0">
            <a:spAutoFit/>
          </a:bodyPr>
          <a:lstStyle/>
          <a:p>
            <a:r>
              <a:rPr lang="en-US" b="1" u="sng" dirty="0" smtClean="0"/>
              <a:t>Notes: </a:t>
            </a:r>
            <a:r>
              <a:rPr lang="en-US" dirty="0" smtClean="0"/>
              <a:t>   </a:t>
            </a:r>
          </a:p>
          <a:p>
            <a:r>
              <a:rPr lang="en-US" dirty="0" smtClean="0"/>
              <a:t>1) Registration schedule is based on </a:t>
            </a:r>
            <a:r>
              <a:rPr lang="en-US" b="1" dirty="0" smtClean="0"/>
              <a:t>COMPLETED credits</a:t>
            </a:r>
            <a:r>
              <a:rPr lang="en-US" dirty="0" smtClean="0"/>
              <a:t>. View your transcript for your completed credits. Your degree evaluation includes in-progress coursework in your total credit count, *unless* you UN-select in-progress coursework.</a:t>
            </a:r>
            <a:endParaRPr lang="en-US" dirty="0"/>
          </a:p>
          <a:p>
            <a:r>
              <a:rPr lang="en-US" dirty="0" smtClean="0"/>
              <a:t>2) Registration for SOC 497 Internship, SOC 499 Independent Study, HON 494/ HON 495 Honors Thesis Proposal/ Honors Thesis, or graduate coursework must be done with permission of your faculty advisor, department chair and academic dean. Please be sure to allow adequate time to prepare your application for the aforementioned coursework.</a:t>
            </a:r>
            <a:endParaRPr lang="en-US" dirty="0"/>
          </a:p>
        </p:txBody>
      </p:sp>
    </p:spTree>
    <p:extLst>
      <p:ext uri="{BB962C8B-B14F-4D97-AF65-F5344CB8AC3E}">
        <p14:creationId xmlns:p14="http://schemas.microsoft.com/office/powerpoint/2010/main" val="573831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Sociology &amp; </a:t>
            </a:r>
            <a:r>
              <a:rPr lang="en-US" dirty="0" err="1" smtClean="0"/>
              <a:t>soc</a:t>
            </a:r>
            <a:r>
              <a:rPr lang="en-US" dirty="0" smtClean="0"/>
              <a:t>-criminology</a:t>
            </a:r>
            <a:br>
              <a:rPr lang="en-US" dirty="0" smtClean="0"/>
            </a:br>
            <a:r>
              <a:rPr lang="en-US" dirty="0" smtClean="0"/>
              <a:t>2020-2021 advising model</a:t>
            </a:r>
            <a:endParaRPr lang="en-US" dirty="0"/>
          </a:p>
        </p:txBody>
      </p:sp>
      <p:sp>
        <p:nvSpPr>
          <p:cNvPr id="5" name="Content Placeholder 4"/>
          <p:cNvSpPr>
            <a:spLocks noGrp="1"/>
          </p:cNvSpPr>
          <p:nvPr>
            <p:ph sz="half" idx="1"/>
          </p:nvPr>
        </p:nvSpPr>
        <p:spPr>
          <a:xfrm>
            <a:off x="1257300" y="2286000"/>
            <a:ext cx="4800600" cy="4186362"/>
          </a:xfrm>
        </p:spPr>
        <p:txBody>
          <a:bodyPr>
            <a:normAutofit fontScale="77500" lnSpcReduction="20000"/>
          </a:bodyPr>
          <a:lstStyle/>
          <a:p>
            <a:pPr marL="0" indent="0">
              <a:buNone/>
            </a:pPr>
            <a:r>
              <a:rPr lang="en-US" b="1" dirty="0" smtClean="0"/>
              <a:t>Student Resources</a:t>
            </a:r>
          </a:p>
          <a:p>
            <a:r>
              <a:rPr lang="en-US" b="1" dirty="0" smtClean="0">
                <a:hlinkClick r:id="rId3"/>
              </a:rPr>
              <a:t>Undergraduate Academic Advising</a:t>
            </a:r>
            <a:endParaRPr lang="en-US" b="1" dirty="0" smtClean="0">
              <a:hlinkClick r:id="rId4"/>
            </a:endParaRPr>
          </a:p>
          <a:p>
            <a:r>
              <a:rPr lang="en-US" b="1" dirty="0" smtClean="0">
                <a:hlinkClick r:id="rId4"/>
              </a:rPr>
              <a:t>Review </a:t>
            </a:r>
            <a:r>
              <a:rPr lang="en-US" b="1" dirty="0">
                <a:hlinkClick r:id="rId4"/>
              </a:rPr>
              <a:t>your Degree </a:t>
            </a:r>
            <a:r>
              <a:rPr lang="en-US" b="1" dirty="0" smtClean="0">
                <a:hlinkClick r:id="rId4"/>
              </a:rPr>
              <a:t>Evaluation</a:t>
            </a:r>
            <a:r>
              <a:rPr lang="en-US" dirty="0" smtClean="0"/>
              <a:t>; Perform What If? Analysis to explore new majors and minors</a:t>
            </a:r>
            <a:endParaRPr lang="en-US" dirty="0"/>
          </a:p>
          <a:p>
            <a:r>
              <a:rPr lang="en-US" dirty="0"/>
              <a:t>Review all notes posted in </a:t>
            </a:r>
            <a:r>
              <a:rPr lang="en-US" b="1" dirty="0"/>
              <a:t>SSC-Navigate</a:t>
            </a:r>
          </a:p>
          <a:p>
            <a:r>
              <a:rPr lang="en-US" dirty="0"/>
              <a:t>Review </a:t>
            </a:r>
            <a:r>
              <a:rPr lang="en-US" dirty="0">
                <a:solidFill>
                  <a:srgbClr val="7030A0"/>
                </a:solidFill>
                <a:hlinkClick r:id="rId5"/>
              </a:rPr>
              <a:t>online </a:t>
            </a:r>
            <a:r>
              <a:rPr lang="en-US" dirty="0" smtClean="0">
                <a:solidFill>
                  <a:srgbClr val="7030A0"/>
                </a:solidFill>
                <a:hlinkClick r:id="rId5"/>
              </a:rPr>
              <a:t>course </a:t>
            </a:r>
            <a:r>
              <a:rPr lang="en-US" dirty="0">
                <a:solidFill>
                  <a:srgbClr val="7030A0"/>
                </a:solidFill>
                <a:hlinkClick r:id="rId5"/>
              </a:rPr>
              <a:t>schedule</a:t>
            </a:r>
            <a:endParaRPr lang="en-US" dirty="0">
              <a:solidFill>
                <a:srgbClr val="7030A0"/>
              </a:solidFill>
            </a:endParaRPr>
          </a:p>
          <a:p>
            <a:pPr lvl="1"/>
            <a:r>
              <a:rPr lang="en-US" dirty="0" smtClean="0">
                <a:solidFill>
                  <a:srgbClr val="FF0000"/>
                </a:solidFill>
              </a:rPr>
              <a:t>Use search tools to identify LEP/ W courses</a:t>
            </a:r>
          </a:p>
          <a:p>
            <a:pPr marL="0" indent="0">
              <a:buNone/>
            </a:pPr>
            <a:r>
              <a:rPr lang="en-US" b="1" dirty="0" smtClean="0"/>
              <a:t>Department of Sociology Resources</a:t>
            </a:r>
          </a:p>
          <a:p>
            <a:r>
              <a:rPr lang="en-US" b="1" dirty="0" smtClean="0"/>
              <a:t>Group Advising </a:t>
            </a:r>
            <a:r>
              <a:rPr lang="en-US" dirty="0" smtClean="0"/>
              <a:t>(offered each semester)</a:t>
            </a:r>
          </a:p>
          <a:p>
            <a:r>
              <a:rPr lang="en-US" b="1" dirty="0" smtClean="0"/>
              <a:t>Internship Orientation Session </a:t>
            </a:r>
            <a:r>
              <a:rPr lang="en-US" dirty="0" smtClean="0"/>
              <a:t>(offered each semester)</a:t>
            </a:r>
          </a:p>
          <a:p>
            <a:r>
              <a:rPr lang="en-US" b="1" dirty="0" smtClean="0"/>
              <a:t>One-on-One advising </a:t>
            </a:r>
            <a:r>
              <a:rPr lang="en-US" dirty="0" smtClean="0"/>
              <a:t>for all majors (Available as needed). Please see Faculty Advisor Contact handout for current appointment booking process.</a:t>
            </a:r>
          </a:p>
          <a:p>
            <a:endParaRPr lang="en-US" dirty="0"/>
          </a:p>
        </p:txBody>
      </p:sp>
      <p:sp>
        <p:nvSpPr>
          <p:cNvPr id="6" name="Content Placeholder 5"/>
          <p:cNvSpPr>
            <a:spLocks noGrp="1"/>
          </p:cNvSpPr>
          <p:nvPr>
            <p:ph sz="half" idx="2"/>
          </p:nvPr>
        </p:nvSpPr>
        <p:spPr>
          <a:xfrm>
            <a:off x="6647796" y="2286000"/>
            <a:ext cx="4800600" cy="4321534"/>
          </a:xfrm>
        </p:spPr>
        <p:txBody>
          <a:bodyPr>
            <a:normAutofit fontScale="77500" lnSpcReduction="20000"/>
          </a:bodyPr>
          <a:lstStyle/>
          <a:p>
            <a:pPr marL="0" indent="0">
              <a:buNone/>
            </a:pPr>
            <a:r>
              <a:rPr lang="en-US" b="1" dirty="0" smtClean="0"/>
              <a:t>University Resources</a:t>
            </a:r>
          </a:p>
          <a:p>
            <a:r>
              <a:rPr lang="en-US" dirty="0" smtClean="0">
                <a:hlinkClick r:id="rId6"/>
              </a:rPr>
              <a:t>Advising Resources: Degree evaluation, GPA Tool, Academic Maps, Major Elimination Tool</a:t>
            </a:r>
            <a:endParaRPr lang="en-US" dirty="0" smtClean="0"/>
          </a:p>
          <a:p>
            <a:r>
              <a:rPr lang="en-US" dirty="0" smtClean="0"/>
              <a:t>Professional Academic Advisor: Assistant </a:t>
            </a:r>
            <a:r>
              <a:rPr lang="en-US" dirty="0"/>
              <a:t>Director of Academic Advising for Social and Behavioral Sciences, </a:t>
            </a:r>
            <a:r>
              <a:rPr lang="en-US" b="1" dirty="0" err="1" smtClean="0"/>
              <a:t>Widelyn</a:t>
            </a:r>
            <a:r>
              <a:rPr lang="en-US" b="1" dirty="0" smtClean="0"/>
              <a:t> Dorelus </a:t>
            </a:r>
            <a:r>
              <a:rPr lang="en-US" dirty="0" smtClean="0">
                <a:latin typeface="+mj-lt"/>
                <a:hlinkClick r:id="rId7"/>
              </a:rPr>
              <a:t>moisew1@southernct.edu </a:t>
            </a:r>
            <a:r>
              <a:rPr lang="en-US" dirty="0"/>
              <a:t>(</a:t>
            </a:r>
            <a:r>
              <a:rPr lang="en-US" dirty="0" smtClean="0"/>
              <a:t>x2-6747) </a:t>
            </a:r>
          </a:p>
          <a:p>
            <a:pPr lvl="1"/>
            <a:r>
              <a:rPr lang="en-US" dirty="0" smtClean="0"/>
              <a:t>Academic warning/ probation</a:t>
            </a:r>
          </a:p>
          <a:p>
            <a:pPr lvl="1"/>
            <a:r>
              <a:rPr lang="en-US" dirty="0" smtClean="0"/>
              <a:t>Switching majors</a:t>
            </a:r>
          </a:p>
          <a:p>
            <a:pPr lvl="1"/>
            <a:r>
              <a:rPr lang="en-US" dirty="0" smtClean="0"/>
              <a:t>Financial &amp; Housing concerns</a:t>
            </a:r>
          </a:p>
          <a:p>
            <a:pPr lvl="1"/>
            <a:r>
              <a:rPr lang="en-US" dirty="0" smtClean="0"/>
              <a:t>Personal &amp; family-related academic disruptions</a:t>
            </a:r>
            <a:endParaRPr lang="en-US" dirty="0"/>
          </a:p>
          <a:p>
            <a:r>
              <a:rPr lang="en-US" dirty="0" smtClean="0">
                <a:solidFill>
                  <a:srgbClr val="7030A0"/>
                </a:solidFill>
                <a:hlinkClick r:id="rId8"/>
              </a:rPr>
              <a:t>Academic </a:t>
            </a:r>
            <a:r>
              <a:rPr lang="en-US" dirty="0">
                <a:solidFill>
                  <a:srgbClr val="7030A0"/>
                </a:solidFill>
                <a:hlinkClick r:id="rId8"/>
              </a:rPr>
              <a:t>Success Center </a:t>
            </a:r>
            <a:r>
              <a:rPr lang="en-US" dirty="0" smtClean="0">
                <a:solidFill>
                  <a:srgbClr val="7030A0"/>
                </a:solidFill>
                <a:hlinkClick r:id="rId8"/>
              </a:rPr>
              <a:t>(BU 303) offers </a:t>
            </a:r>
            <a:r>
              <a:rPr lang="en-US" dirty="0">
                <a:solidFill>
                  <a:srgbClr val="7030A0"/>
                </a:solidFill>
                <a:hlinkClick r:id="rId8"/>
              </a:rPr>
              <a:t>Academic Success </a:t>
            </a:r>
            <a:r>
              <a:rPr lang="en-US" dirty="0" smtClean="0">
                <a:solidFill>
                  <a:srgbClr val="7030A0"/>
                </a:solidFill>
                <a:hlinkClick r:id="rId8"/>
              </a:rPr>
              <a:t>Coaching</a:t>
            </a:r>
            <a:endParaRPr lang="en-US" dirty="0" smtClean="0">
              <a:solidFill>
                <a:srgbClr val="7030A0"/>
              </a:solidFill>
            </a:endParaRPr>
          </a:p>
          <a:p>
            <a:r>
              <a:rPr lang="en-US" dirty="0" smtClean="0">
                <a:solidFill>
                  <a:srgbClr val="7030A0"/>
                </a:solidFill>
                <a:hlinkClick r:id="rId9"/>
              </a:rPr>
              <a:t>Counseling Services (EN B219)</a:t>
            </a:r>
            <a:endParaRPr lang="en-US" dirty="0">
              <a:solidFill>
                <a:srgbClr val="7030A0"/>
              </a:solidFill>
            </a:endParaRPr>
          </a:p>
        </p:txBody>
      </p:sp>
      <p:pic>
        <p:nvPicPr>
          <p:cNvPr id="3" name="Picture 2">
            <a:hlinkClick r:id="rId10"/>
          </p:cNvPr>
          <p:cNvPicPr>
            <a:picLocks noChangeAspect="1"/>
          </p:cNvPicPr>
          <p:nvPr/>
        </p:nvPicPr>
        <p:blipFill>
          <a:blip r:embed="rId11"/>
          <a:stretch>
            <a:fillRect/>
          </a:stretch>
        </p:blipFill>
        <p:spPr>
          <a:xfrm>
            <a:off x="5189473" y="3442515"/>
            <a:ext cx="1315326" cy="301778"/>
          </a:xfrm>
          <a:prstGeom prst="rect">
            <a:avLst/>
          </a:prstGeom>
        </p:spPr>
      </p:pic>
    </p:spTree>
    <p:extLst>
      <p:ext uri="{BB962C8B-B14F-4D97-AF65-F5344CB8AC3E}">
        <p14:creationId xmlns:p14="http://schemas.microsoft.com/office/powerpoint/2010/main" val="1875166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34687"/>
          </a:xfrm>
        </p:spPr>
        <p:txBody>
          <a:bodyPr/>
          <a:lstStyle/>
          <a:p>
            <a:r>
              <a:rPr lang="en-US" cap="small" dirty="0"/>
              <a:t>Advising Appointment Options</a:t>
            </a:r>
          </a:p>
        </p:txBody>
      </p:sp>
      <p:sp>
        <p:nvSpPr>
          <p:cNvPr id="3" name="Content Placeholder 2"/>
          <p:cNvSpPr>
            <a:spLocks noGrp="1"/>
          </p:cNvSpPr>
          <p:nvPr>
            <p:ph idx="1"/>
          </p:nvPr>
        </p:nvSpPr>
        <p:spPr>
          <a:xfrm>
            <a:off x="1251678" y="1728133"/>
            <a:ext cx="10178322" cy="4151460"/>
          </a:xfrm>
        </p:spPr>
        <p:txBody>
          <a:bodyPr/>
          <a:lstStyle/>
          <a:p>
            <a:pPr marL="0" indent="0">
              <a:buNone/>
            </a:pPr>
            <a:r>
              <a:rPr lang="en-US" b="1" u="sng" dirty="0" smtClean="0"/>
              <a:t>Course Registration Advisement:</a:t>
            </a:r>
          </a:p>
          <a:p>
            <a:pPr marL="0" indent="0">
              <a:buNone/>
            </a:pPr>
            <a:r>
              <a:rPr lang="en-US" b="1" dirty="0" smtClean="0"/>
              <a:t>All students </a:t>
            </a:r>
            <a:r>
              <a:rPr lang="en-US" dirty="0" smtClean="0"/>
              <a:t>should attend an online advising </a:t>
            </a:r>
            <a:r>
              <a:rPr lang="en-US" dirty="0"/>
              <a:t>session to secure </a:t>
            </a:r>
            <a:r>
              <a:rPr lang="en-US" dirty="0" smtClean="0"/>
              <a:t>general advising information. </a:t>
            </a:r>
            <a:r>
              <a:rPr lang="en-US" dirty="0"/>
              <a:t>See your email for invitation </a:t>
            </a:r>
            <a:r>
              <a:rPr lang="en-US" dirty="0" err="1"/>
              <a:t>weblink</a:t>
            </a:r>
            <a:r>
              <a:rPr lang="en-US" dirty="0"/>
              <a:t>. </a:t>
            </a:r>
            <a:r>
              <a:rPr lang="en-US" dirty="0" smtClean="0"/>
              <a:t> You </a:t>
            </a:r>
            <a:r>
              <a:rPr lang="en-US" dirty="0"/>
              <a:t>may </a:t>
            </a:r>
            <a:r>
              <a:rPr lang="en-US" dirty="0" smtClean="0"/>
              <a:t>also arrange </a:t>
            </a:r>
            <a:r>
              <a:rPr lang="en-US" dirty="0"/>
              <a:t>optional </a:t>
            </a:r>
            <a:r>
              <a:rPr lang="en-US" dirty="0" smtClean="0"/>
              <a:t>one-on-one course registration/ degree planning advising </a:t>
            </a:r>
            <a:r>
              <a:rPr lang="en-US" dirty="0"/>
              <a:t>by </a:t>
            </a:r>
            <a:r>
              <a:rPr lang="en-US" dirty="0" smtClean="0"/>
              <a:t>contacting your </a:t>
            </a:r>
            <a:r>
              <a:rPr lang="en-US" dirty="0"/>
              <a:t>assigned faculty advisor denoted on your Degree Evaluation. </a:t>
            </a:r>
            <a:r>
              <a:rPr lang="en-US" dirty="0" smtClean="0">
                <a:hlinkClick r:id="rId3"/>
              </a:rPr>
              <a:t>See Inside Sociology for important faculty contact information</a:t>
            </a:r>
            <a:r>
              <a:rPr lang="en-US" dirty="0"/>
              <a:t>.</a:t>
            </a:r>
            <a:endParaRPr lang="en-US" dirty="0" smtClean="0"/>
          </a:p>
          <a:p>
            <a:pPr marL="0" indent="0">
              <a:buNone/>
            </a:pPr>
            <a:r>
              <a:rPr lang="en-US" b="1" u="sng" dirty="0" smtClean="0"/>
              <a:t>Academic &amp; Professional Advisement: </a:t>
            </a:r>
          </a:p>
          <a:p>
            <a:pPr marL="0" indent="0">
              <a:buNone/>
            </a:pPr>
            <a:r>
              <a:rPr lang="en-US" dirty="0" smtClean="0"/>
              <a:t>You </a:t>
            </a:r>
            <a:r>
              <a:rPr lang="en-US" dirty="0"/>
              <a:t>may always schedule an appointment with your adviser to discuss academic and professional interests. It is easiest to make these appointments outside of the registration period.</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819877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17909"/>
          </a:xfrm>
        </p:spPr>
        <p:txBody>
          <a:bodyPr/>
          <a:lstStyle/>
          <a:p>
            <a:r>
              <a:rPr lang="en-US" cap="small" dirty="0"/>
              <a:t>Sociology Bachelors’ Programs</a:t>
            </a:r>
          </a:p>
        </p:txBody>
      </p:sp>
      <p:sp>
        <p:nvSpPr>
          <p:cNvPr id="5" name="Content Placeholder 4"/>
          <p:cNvSpPr>
            <a:spLocks noGrp="1"/>
          </p:cNvSpPr>
          <p:nvPr>
            <p:ph sz="half" idx="1"/>
          </p:nvPr>
        </p:nvSpPr>
        <p:spPr>
          <a:xfrm>
            <a:off x="1251678" y="2140255"/>
            <a:ext cx="4800600" cy="427803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US" sz="2100" b="1" dirty="0" smtClean="0"/>
              <a:t>BS &amp; BA CORE REQUIREMENTS </a:t>
            </a:r>
            <a:r>
              <a:rPr lang="en-US" sz="2100" dirty="0" smtClean="0"/>
              <a:t>(18 Credits) </a:t>
            </a:r>
          </a:p>
          <a:p>
            <a:pPr marL="0" indent="0">
              <a:buNone/>
            </a:pPr>
            <a:r>
              <a:rPr lang="en-US" sz="2100" dirty="0" smtClean="0">
                <a:solidFill>
                  <a:srgbClr val="FF0000"/>
                </a:solidFill>
              </a:rPr>
              <a:t>Note:  You must earn a “C” or better in all CORE courses.</a:t>
            </a:r>
            <a:endParaRPr lang="en-US" sz="2100" dirty="0">
              <a:solidFill>
                <a:srgbClr val="FF0000"/>
              </a:solidFill>
            </a:endParaRPr>
          </a:p>
          <a:p>
            <a:r>
              <a:rPr lang="en-US" sz="1800" dirty="0" smtClean="0"/>
              <a:t>SOC </a:t>
            </a:r>
            <a:r>
              <a:rPr lang="en-US" sz="1800" dirty="0"/>
              <a:t>100 – Introduction to Sociology</a:t>
            </a:r>
          </a:p>
          <a:p>
            <a:r>
              <a:rPr lang="en-US" sz="1800" dirty="0"/>
              <a:t>SOC 201 – Social Science Statistics</a:t>
            </a:r>
          </a:p>
          <a:p>
            <a:r>
              <a:rPr lang="en-US" sz="1800" dirty="0"/>
              <a:t>SOC 255 – Research Methods in Sociology</a:t>
            </a:r>
          </a:p>
          <a:p>
            <a:r>
              <a:rPr lang="en-US" sz="1800" dirty="0"/>
              <a:t>SOC 260 – Applied Contemporary Theory</a:t>
            </a:r>
          </a:p>
          <a:p>
            <a:pPr marL="0" indent="0">
              <a:buNone/>
            </a:pPr>
            <a:r>
              <a:rPr lang="en-US" sz="1800" dirty="0"/>
              <a:t>Diversity Requirement (choose one): </a:t>
            </a:r>
          </a:p>
          <a:p>
            <a:r>
              <a:rPr lang="en-US" sz="1800" dirty="0"/>
              <a:t>SOC 310 -  Racial and Ethnic Relations</a:t>
            </a:r>
          </a:p>
          <a:p>
            <a:r>
              <a:rPr lang="en-US" sz="1800" dirty="0"/>
              <a:t>SOC 315 – Sociology of Gender </a:t>
            </a:r>
            <a:r>
              <a:rPr lang="en-US" sz="1800" b="1" i="1" u="sng" dirty="0"/>
              <a:t>or </a:t>
            </a:r>
          </a:p>
          <a:p>
            <a:r>
              <a:rPr lang="en-US" sz="1800" dirty="0"/>
              <a:t>SOC 363 – Social Inequality</a:t>
            </a:r>
          </a:p>
          <a:p>
            <a:pPr marL="0" indent="0">
              <a:buNone/>
            </a:pPr>
            <a:r>
              <a:rPr lang="en-US" sz="1800" dirty="0"/>
              <a:t>In addition, </a:t>
            </a:r>
            <a:r>
              <a:rPr lang="en-US" sz="1800" dirty="0" smtClean="0"/>
              <a:t>students </a:t>
            </a:r>
            <a:r>
              <a:rPr lang="en-US" sz="1800" dirty="0"/>
              <a:t>complete their major with a final </a:t>
            </a:r>
            <a:r>
              <a:rPr lang="en-US" sz="1800" b="1" u="sng" dirty="0"/>
              <a:t>capstone </a:t>
            </a:r>
            <a:r>
              <a:rPr lang="en-US" sz="1800" b="1" u="sng" dirty="0" smtClean="0"/>
              <a:t>requirement </a:t>
            </a:r>
            <a:r>
              <a:rPr lang="en-US" sz="1800" dirty="0" smtClean="0"/>
              <a:t>(choose one):</a:t>
            </a:r>
            <a:endParaRPr lang="en-US" sz="1800" dirty="0"/>
          </a:p>
          <a:p>
            <a:r>
              <a:rPr lang="en-US" sz="1800" dirty="0"/>
              <a:t>SOC 490 – Senior Seminar in </a:t>
            </a:r>
            <a:r>
              <a:rPr lang="en-US" sz="1800" dirty="0" smtClean="0"/>
              <a:t>Sociology (W course)</a:t>
            </a:r>
            <a:endParaRPr lang="en-US" sz="1800" dirty="0"/>
          </a:p>
          <a:p>
            <a:r>
              <a:rPr lang="en-US" sz="1800" dirty="0" smtClean="0"/>
              <a:t>HON </a:t>
            </a:r>
            <a:r>
              <a:rPr lang="en-US" sz="1800" dirty="0"/>
              <a:t>494 &amp; </a:t>
            </a:r>
            <a:r>
              <a:rPr lang="en-US" sz="1800" dirty="0" smtClean="0"/>
              <a:t>HON </a:t>
            </a:r>
            <a:r>
              <a:rPr lang="en-US" sz="1800" dirty="0"/>
              <a:t>495 – Honors Thesis in </a:t>
            </a:r>
            <a:r>
              <a:rPr lang="en-US" sz="1800" dirty="0" smtClean="0"/>
              <a:t>Sociology</a:t>
            </a:r>
          </a:p>
          <a:p>
            <a:pPr lvl="1"/>
            <a:r>
              <a:rPr lang="en-US" sz="1600" dirty="0" smtClean="0">
                <a:solidFill>
                  <a:srgbClr val="FF0000"/>
                </a:solidFill>
              </a:rPr>
              <a:t>Eligibility: 3.0 cumulative GPA &amp; 3.2 major GPA</a:t>
            </a:r>
            <a:endParaRPr lang="en-US" sz="1600" dirty="0">
              <a:solidFill>
                <a:srgbClr val="FF0000"/>
              </a:solidFill>
            </a:endParaRPr>
          </a:p>
          <a:p>
            <a:r>
              <a:rPr lang="en-US" sz="1800" dirty="0"/>
              <a:t>SOC 497 – Internship </a:t>
            </a:r>
            <a:r>
              <a:rPr lang="en-US" sz="1800" dirty="0" smtClean="0"/>
              <a:t>(3 cr. 135 hours unpaid)</a:t>
            </a:r>
            <a:endParaRPr lang="en-US" sz="1800" dirty="0"/>
          </a:p>
          <a:p>
            <a:pPr marL="0" indent="0">
              <a:buNone/>
            </a:pPr>
            <a:endParaRPr lang="en-US" sz="1800" dirty="0"/>
          </a:p>
        </p:txBody>
      </p:sp>
      <p:sp>
        <p:nvSpPr>
          <p:cNvPr id="6" name="Content Placeholder 5"/>
          <p:cNvSpPr>
            <a:spLocks noGrp="1"/>
          </p:cNvSpPr>
          <p:nvPr>
            <p:ph sz="half" idx="2"/>
          </p:nvPr>
        </p:nvSpPr>
        <p:spPr>
          <a:xfrm>
            <a:off x="6502400" y="2140255"/>
            <a:ext cx="4927600" cy="427803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US" b="1" dirty="0" smtClean="0"/>
              <a:t>ELECTIVE REQUIREMENTS </a:t>
            </a:r>
            <a:r>
              <a:rPr lang="en-US" dirty="0" smtClean="0"/>
              <a:t>(18 credits)</a:t>
            </a:r>
            <a:endParaRPr lang="en-US" dirty="0"/>
          </a:p>
          <a:p>
            <a:pPr marL="0" indent="0">
              <a:buNone/>
            </a:pPr>
            <a:r>
              <a:rPr lang="en-US" b="1" dirty="0" smtClean="0"/>
              <a:t>BS </a:t>
            </a:r>
            <a:r>
              <a:rPr lang="en-US" b="1" dirty="0"/>
              <a:t>in Sociology with Criminology Concentration </a:t>
            </a:r>
            <a:r>
              <a:rPr lang="en-US" dirty="0"/>
              <a:t>(18 credits)</a:t>
            </a:r>
          </a:p>
          <a:p>
            <a:r>
              <a:rPr lang="en-US" dirty="0" smtClean="0"/>
              <a:t>SOC </a:t>
            </a:r>
            <a:r>
              <a:rPr lang="en-US" dirty="0"/>
              <a:t>362 – </a:t>
            </a:r>
            <a:r>
              <a:rPr lang="en-US" dirty="0" smtClean="0"/>
              <a:t>Criminological Theory</a:t>
            </a:r>
            <a:endParaRPr lang="en-US" dirty="0"/>
          </a:p>
          <a:p>
            <a:r>
              <a:rPr lang="en-US" dirty="0" smtClean="0"/>
              <a:t>Five </a:t>
            </a:r>
            <a:r>
              <a:rPr lang="en-US" dirty="0"/>
              <a:t>criminology and criminal justice courses.  With the permission of the Department Chair, BS students may substitute related courses outside of the department, such as Crime Scene Investigation, when available.</a:t>
            </a:r>
          </a:p>
          <a:p>
            <a:pPr marL="0" indent="0">
              <a:buNone/>
            </a:pPr>
            <a:r>
              <a:rPr lang="en-US" b="1" dirty="0"/>
              <a:t>BA in Sociology </a:t>
            </a:r>
            <a:r>
              <a:rPr lang="en-US" dirty="0"/>
              <a:t>(18 additional credits)</a:t>
            </a:r>
          </a:p>
          <a:p>
            <a:r>
              <a:rPr lang="en-US" dirty="0"/>
              <a:t>BA students select </a:t>
            </a:r>
            <a:r>
              <a:rPr lang="en-US" u="sng" dirty="0"/>
              <a:t>six additional courses</a:t>
            </a:r>
            <a:r>
              <a:rPr lang="en-US" dirty="0"/>
              <a:t> in sociology. </a:t>
            </a:r>
          </a:p>
          <a:p>
            <a:r>
              <a:rPr lang="en-US" dirty="0" smtClean="0"/>
              <a:t>BA </a:t>
            </a:r>
            <a:r>
              <a:rPr lang="en-US" dirty="0"/>
              <a:t>students may take </a:t>
            </a:r>
            <a:r>
              <a:rPr lang="en-US" dirty="0" smtClean="0"/>
              <a:t>sociology courses </a:t>
            </a:r>
            <a:r>
              <a:rPr lang="en-US" dirty="0"/>
              <a:t>within criminology </a:t>
            </a:r>
            <a:r>
              <a:rPr lang="en-US" dirty="0" smtClean="0"/>
              <a:t>concentration, however these </a:t>
            </a:r>
            <a:r>
              <a:rPr lang="en-US" dirty="0"/>
              <a:t>courses are limited to sociology, </a:t>
            </a:r>
          </a:p>
          <a:p>
            <a:pPr marL="0" indent="0">
              <a:buNone/>
            </a:pPr>
            <a:endParaRPr lang="en-US" dirty="0" smtClean="0"/>
          </a:p>
          <a:p>
            <a:pPr marL="0" indent="0">
              <a:buNone/>
            </a:pPr>
            <a:r>
              <a:rPr lang="en-US" dirty="0" smtClean="0"/>
              <a:t>Program </a:t>
            </a:r>
            <a:r>
              <a:rPr lang="en-US" dirty="0"/>
              <a:t>links for more information: </a:t>
            </a:r>
          </a:p>
          <a:p>
            <a:pPr marL="0" indent="0">
              <a:buNone/>
            </a:pPr>
            <a:r>
              <a:rPr lang="en-US" dirty="0">
                <a:hlinkClick r:id="rId3"/>
              </a:rPr>
              <a:t>BA in Sociology</a:t>
            </a:r>
            <a:r>
              <a:rPr lang="en-US" dirty="0"/>
              <a:t>  &amp;  </a:t>
            </a:r>
            <a:r>
              <a:rPr lang="en-US" dirty="0">
                <a:hlinkClick r:id="rId4"/>
              </a:rPr>
              <a:t>BS - </a:t>
            </a:r>
            <a:r>
              <a:rPr lang="en-US" dirty="0" err="1" smtClean="0">
                <a:hlinkClick r:id="rId4"/>
              </a:rPr>
              <a:t>Soc</a:t>
            </a:r>
            <a:r>
              <a:rPr lang="en-US" dirty="0" smtClean="0">
                <a:hlinkClick r:id="rId4"/>
              </a:rPr>
              <a:t>/</a:t>
            </a:r>
            <a:r>
              <a:rPr lang="en-US" dirty="0" err="1" smtClean="0">
                <a:hlinkClick r:id="rId4"/>
              </a:rPr>
              <a:t>Crim</a:t>
            </a:r>
            <a:endParaRPr lang="en-US" dirty="0"/>
          </a:p>
        </p:txBody>
      </p:sp>
      <p:sp>
        <p:nvSpPr>
          <p:cNvPr id="3" name="TextBox 2"/>
          <p:cNvSpPr txBox="1"/>
          <p:nvPr/>
        </p:nvSpPr>
        <p:spPr>
          <a:xfrm>
            <a:off x="1251678" y="1161989"/>
            <a:ext cx="9797143" cy="646331"/>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Bachelor </a:t>
            </a:r>
            <a:r>
              <a:rPr lang="en-US" b="1" dirty="0"/>
              <a:t>of Science Degree with a Criminology </a:t>
            </a:r>
            <a:r>
              <a:rPr lang="en-US" b="1" dirty="0" smtClean="0"/>
              <a:t>Concentration (36 credits)</a:t>
            </a:r>
          </a:p>
          <a:p>
            <a:pPr marL="285750" indent="-285750">
              <a:buFont typeface="Arial" panose="020B0604020202020204" pitchFamily="34" charset="0"/>
              <a:buChar char="•"/>
            </a:pPr>
            <a:r>
              <a:rPr lang="en-US" b="1" dirty="0" smtClean="0"/>
              <a:t>Bachelor </a:t>
            </a:r>
            <a:r>
              <a:rPr lang="en-US" b="1" dirty="0"/>
              <a:t>of Arts Degree in </a:t>
            </a:r>
            <a:r>
              <a:rPr lang="en-US" b="1" dirty="0" smtClean="0"/>
              <a:t>Sociology (36 credits)</a:t>
            </a:r>
          </a:p>
        </p:txBody>
      </p:sp>
    </p:spTree>
    <p:extLst>
      <p:ext uri="{BB962C8B-B14F-4D97-AF65-F5344CB8AC3E}">
        <p14:creationId xmlns:p14="http://schemas.microsoft.com/office/powerpoint/2010/main" val="35309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Accelerated pathway:</a:t>
            </a:r>
            <a:br>
              <a:rPr lang="en-US" dirty="0" smtClean="0"/>
            </a:br>
            <a:r>
              <a:rPr lang="en-US" dirty="0" err="1" smtClean="0"/>
              <a:t>ba</a:t>
            </a:r>
            <a:r>
              <a:rPr lang="en-US" dirty="0" smtClean="0"/>
              <a:t>/</a:t>
            </a:r>
            <a:r>
              <a:rPr lang="en-US" dirty="0" err="1" smtClean="0"/>
              <a:t>bs</a:t>
            </a:r>
            <a:r>
              <a:rPr lang="en-US" dirty="0" smtClean="0"/>
              <a:t> to </a:t>
            </a:r>
            <a:r>
              <a:rPr lang="en-US" dirty="0" err="1" smtClean="0"/>
              <a:t>ms</a:t>
            </a:r>
            <a:r>
              <a:rPr lang="en-US" dirty="0" smtClean="0"/>
              <a:t> sociology program</a:t>
            </a:r>
            <a:endParaRPr lang="en-US" dirty="0"/>
          </a:p>
        </p:txBody>
      </p:sp>
      <p:sp>
        <p:nvSpPr>
          <p:cNvPr id="3" name="Content Placeholder 2"/>
          <p:cNvSpPr>
            <a:spLocks noGrp="1"/>
          </p:cNvSpPr>
          <p:nvPr>
            <p:ph sz="half" idx="1"/>
          </p:nvPr>
        </p:nvSpPr>
        <p:spPr>
          <a:xfrm>
            <a:off x="881449" y="2286000"/>
            <a:ext cx="5766347" cy="4320746"/>
          </a:xfrm>
        </p:spPr>
        <p:txBody>
          <a:bodyPr>
            <a:normAutofit fontScale="77500" lnSpcReduction="20000"/>
          </a:bodyPr>
          <a:lstStyle/>
          <a:p>
            <a:pPr marL="0" indent="0">
              <a:buNone/>
            </a:pPr>
            <a:r>
              <a:rPr lang="en-US" b="1" dirty="0"/>
              <a:t>Overview: </a:t>
            </a:r>
            <a:r>
              <a:rPr lang="en-US" b="1" dirty="0" smtClean="0"/>
              <a:t> </a:t>
            </a:r>
            <a:r>
              <a:rPr lang="en-US" dirty="0" smtClean="0"/>
              <a:t>These </a:t>
            </a:r>
            <a:r>
              <a:rPr lang="en-US" dirty="0"/>
              <a:t>programs are designed to provide high-achieving undergraduate students with the </a:t>
            </a:r>
            <a:r>
              <a:rPr lang="en-US" dirty="0" smtClean="0"/>
              <a:t>opportunity to </a:t>
            </a:r>
            <a:r>
              <a:rPr lang="en-US" dirty="0"/>
              <a:t>complete foundational graduate coursework during their senior year in order to accelerate </a:t>
            </a:r>
            <a:r>
              <a:rPr lang="en-US" dirty="0" smtClean="0"/>
              <a:t>graduate degree </a:t>
            </a:r>
            <a:r>
              <a:rPr lang="en-US" dirty="0"/>
              <a:t>completion.</a:t>
            </a:r>
            <a:endParaRPr lang="en-US" dirty="0" smtClean="0"/>
          </a:p>
          <a:p>
            <a:pPr marL="0" indent="0">
              <a:buNone/>
            </a:pPr>
            <a:r>
              <a:rPr lang="en-US" b="1" dirty="0" smtClean="0"/>
              <a:t>Coursework (30 credits: 6 CR while undergrad senior)</a:t>
            </a:r>
          </a:p>
          <a:p>
            <a:pPr marL="457200" lvl="1" indent="0">
              <a:buNone/>
            </a:pPr>
            <a:r>
              <a:rPr lang="en-US" i="1" dirty="0" smtClean="0"/>
              <a:t>Senior Fall: 	</a:t>
            </a:r>
            <a:r>
              <a:rPr lang="en-US" dirty="0" smtClean="0"/>
              <a:t>SOC 500 Sociology &amp; Social Justice (3cr)</a:t>
            </a:r>
          </a:p>
          <a:p>
            <a:pPr marL="457200" lvl="1" indent="0">
              <a:buNone/>
            </a:pPr>
            <a:r>
              <a:rPr lang="en-US" i="1" dirty="0" smtClean="0"/>
              <a:t>Senior Spring: 	</a:t>
            </a:r>
            <a:r>
              <a:rPr lang="en-US" dirty="0" smtClean="0"/>
              <a:t>SOC 580 Theories of Social Justice (3 </a:t>
            </a:r>
            <a:r>
              <a:rPr lang="en-US" dirty="0" err="1" smtClean="0"/>
              <a:t>cr</a:t>
            </a:r>
            <a:r>
              <a:rPr lang="en-US" dirty="0" smtClean="0"/>
              <a:t>)</a:t>
            </a:r>
          </a:p>
          <a:p>
            <a:pPr marL="457200" lvl="1" indent="0">
              <a:buNone/>
            </a:pPr>
            <a:r>
              <a:rPr lang="en-US" i="1" dirty="0" smtClean="0"/>
              <a:t>Graduate Summer:</a:t>
            </a:r>
            <a:r>
              <a:rPr lang="en-US" dirty="0" smtClean="0"/>
              <a:t> 	Elective (3cr)</a:t>
            </a:r>
          </a:p>
          <a:p>
            <a:pPr marL="457200" lvl="1" indent="0">
              <a:buNone/>
            </a:pPr>
            <a:r>
              <a:rPr lang="en-US" i="1" dirty="0" smtClean="0"/>
              <a:t>Graduate Fall: 	</a:t>
            </a:r>
            <a:r>
              <a:rPr lang="en-US" dirty="0" smtClean="0"/>
              <a:t>SOC 570 Methods of Social Research, </a:t>
            </a:r>
          </a:p>
          <a:p>
            <a:pPr marL="457200" lvl="1" indent="0">
              <a:buNone/>
            </a:pPr>
            <a:r>
              <a:rPr lang="en-US" dirty="0"/>
              <a:t>	</a:t>
            </a:r>
            <a:r>
              <a:rPr lang="en-US" dirty="0" smtClean="0"/>
              <a:t>	Elective, Elective (9 </a:t>
            </a:r>
            <a:r>
              <a:rPr lang="en-US" dirty="0" err="1" smtClean="0"/>
              <a:t>cr</a:t>
            </a:r>
            <a:r>
              <a:rPr lang="en-US" dirty="0" smtClean="0"/>
              <a:t>)</a:t>
            </a:r>
          </a:p>
          <a:p>
            <a:pPr marL="457200" lvl="1" indent="0">
              <a:buNone/>
            </a:pPr>
            <a:r>
              <a:rPr lang="en-US" i="1" dirty="0" smtClean="0"/>
              <a:t>Graduate Spring: 	</a:t>
            </a:r>
            <a:r>
              <a:rPr lang="en-US" dirty="0" smtClean="0"/>
              <a:t>Elective, Elective, Elective (9 </a:t>
            </a:r>
            <a:r>
              <a:rPr lang="en-US" dirty="0" err="1" smtClean="0"/>
              <a:t>cr</a:t>
            </a:r>
            <a:r>
              <a:rPr lang="en-US" dirty="0" smtClean="0"/>
              <a:t>)</a:t>
            </a:r>
          </a:p>
          <a:p>
            <a:pPr marL="457200" lvl="1" indent="0">
              <a:buNone/>
            </a:pPr>
            <a:r>
              <a:rPr lang="en-US" i="1" dirty="0" smtClean="0"/>
              <a:t>Graduate Summer: 	</a:t>
            </a:r>
            <a:r>
              <a:rPr lang="en-US" dirty="0" smtClean="0"/>
              <a:t>Elective (3cr)</a:t>
            </a:r>
          </a:p>
          <a:p>
            <a:pPr marL="0" indent="0">
              <a:buNone/>
            </a:pPr>
            <a:endParaRPr lang="en-US" b="1" dirty="0" smtClean="0"/>
          </a:p>
          <a:p>
            <a:pPr marL="0" indent="0">
              <a:buNone/>
            </a:pPr>
            <a:r>
              <a:rPr lang="en-US" b="1" dirty="0" smtClean="0"/>
              <a:t>Capstone: </a:t>
            </a:r>
            <a:r>
              <a:rPr lang="en-US" i="1" dirty="0" smtClean="0"/>
              <a:t> </a:t>
            </a:r>
            <a:r>
              <a:rPr lang="en-US" dirty="0" smtClean="0"/>
              <a:t>Capstone requirement must be met within the above 30 credits. Capstone options include: Special Project, Thesis or comprehensive examination.</a:t>
            </a:r>
          </a:p>
          <a:p>
            <a:pPr lvl="1"/>
            <a:endParaRPr lang="en-US" dirty="0"/>
          </a:p>
        </p:txBody>
      </p:sp>
      <p:sp>
        <p:nvSpPr>
          <p:cNvPr id="4" name="Content Placeholder 3"/>
          <p:cNvSpPr>
            <a:spLocks noGrp="1"/>
          </p:cNvSpPr>
          <p:nvPr>
            <p:ph sz="half" idx="2"/>
          </p:nvPr>
        </p:nvSpPr>
        <p:spPr>
          <a:xfrm>
            <a:off x="6647796" y="2285999"/>
            <a:ext cx="4800600" cy="4081849"/>
          </a:xfrm>
        </p:spPr>
        <p:txBody>
          <a:bodyPr>
            <a:normAutofit fontScale="77500" lnSpcReduction="20000"/>
          </a:bodyPr>
          <a:lstStyle/>
          <a:p>
            <a:pPr marL="0" indent="0">
              <a:buNone/>
            </a:pPr>
            <a:r>
              <a:rPr lang="en-US" b="1" dirty="0" smtClean="0"/>
              <a:t>Admissions Standards:</a:t>
            </a:r>
          </a:p>
          <a:p>
            <a:r>
              <a:rPr lang="en-US" dirty="0" smtClean="0"/>
              <a:t>3.0 cumulative and major GPA by start of spring semester in junior year</a:t>
            </a:r>
          </a:p>
          <a:p>
            <a:pPr marL="0" indent="0">
              <a:buNone/>
            </a:pPr>
            <a:r>
              <a:rPr lang="en-US" b="1" dirty="0" smtClean="0"/>
              <a:t>Admissions Steps:</a:t>
            </a:r>
          </a:p>
          <a:p>
            <a:r>
              <a:rPr lang="en-US" dirty="0" smtClean="0"/>
              <a:t>Declare accelerated pathway in major declaration tool in Banner prior to spring of junior year.</a:t>
            </a:r>
          </a:p>
          <a:p>
            <a:r>
              <a:rPr lang="en-US" dirty="0" smtClean="0"/>
              <a:t>Submit application for accelerated pathway by March 1</a:t>
            </a:r>
            <a:r>
              <a:rPr lang="en-US" baseline="30000" dirty="0" smtClean="0"/>
              <a:t>st</a:t>
            </a:r>
            <a:r>
              <a:rPr lang="en-US" dirty="0" smtClean="0"/>
              <a:t> of junior year (contact Graduate Coordinator for application)</a:t>
            </a:r>
          </a:p>
          <a:p>
            <a:pPr lvl="1"/>
            <a:r>
              <a:rPr lang="en-US" dirty="0" smtClean="0">
                <a:solidFill>
                  <a:srgbClr val="FF0000"/>
                </a:solidFill>
              </a:rPr>
              <a:t>Accepted students register for graduate coursework in fall/spring of senior year</a:t>
            </a:r>
          </a:p>
          <a:p>
            <a:r>
              <a:rPr lang="en-US" dirty="0" smtClean="0"/>
              <a:t>Apply to M.S. Sociology program in spring of Senior year.</a:t>
            </a:r>
          </a:p>
          <a:p>
            <a:pPr lvl="1"/>
            <a:r>
              <a:rPr lang="en-US" dirty="0" smtClean="0">
                <a:solidFill>
                  <a:srgbClr val="FF0000"/>
                </a:solidFill>
              </a:rPr>
              <a:t>Accepted students register for summer and fall coursework.</a:t>
            </a:r>
          </a:p>
        </p:txBody>
      </p:sp>
    </p:spTree>
    <p:extLst>
      <p:ext uri="{BB962C8B-B14F-4D97-AF65-F5344CB8AC3E}">
        <p14:creationId xmlns:p14="http://schemas.microsoft.com/office/powerpoint/2010/main" val="2669952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small" dirty="0"/>
              <a:t>Planning for next semester: </a:t>
            </a:r>
            <a:br>
              <a:rPr lang="en-US" cap="small" dirty="0"/>
            </a:br>
            <a:r>
              <a:rPr lang="en-US" cap="small" dirty="0"/>
              <a:t>Q1: What Tier 1 courses remain?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64527310"/>
              </p:ext>
            </p:extLst>
          </p:nvPr>
        </p:nvGraphicFramePr>
        <p:xfrm>
          <a:off x="1775444" y="2170670"/>
          <a:ext cx="7801761" cy="39522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4027717473"/>
                    </a:ext>
                  </a:extLst>
                </a:gridCol>
                <a:gridCol w="4976116">
                  <a:extLst>
                    <a:ext uri="{9D8B030D-6E8A-4147-A177-3AD203B41FA5}">
                      <a16:colId xmlns:a16="http://schemas.microsoft.com/office/drawing/2014/main" val="1243593279"/>
                    </a:ext>
                  </a:extLst>
                </a:gridCol>
                <a:gridCol w="2617365">
                  <a:extLst>
                    <a:ext uri="{9D8B030D-6E8A-4147-A177-3AD203B41FA5}">
                      <a16:colId xmlns:a16="http://schemas.microsoft.com/office/drawing/2014/main" val="1815866616"/>
                    </a:ext>
                  </a:extLst>
                </a:gridCol>
              </a:tblGrid>
              <a:tr h="370840">
                <a:tc gridSpan="2">
                  <a:txBody>
                    <a:bodyPr/>
                    <a:lstStyle/>
                    <a:p>
                      <a:pPr algn="r"/>
                      <a:r>
                        <a:rPr lang="en-US" dirty="0"/>
                        <a:t>LEP Tier-1 Courses</a:t>
                      </a:r>
                    </a:p>
                  </a:txBody>
                  <a:tcPr/>
                </a:tc>
                <a:tc hMerge="1">
                  <a:txBody>
                    <a:bodyPr/>
                    <a:lstStyle/>
                    <a:p>
                      <a:endParaRPr lang="en-US" dirty="0"/>
                    </a:p>
                  </a:txBody>
                  <a:tcPr/>
                </a:tc>
                <a:tc>
                  <a:txBody>
                    <a:bodyPr/>
                    <a:lstStyle/>
                    <a:p>
                      <a:r>
                        <a:rPr lang="en-US" dirty="0"/>
                        <a:t>Code</a:t>
                      </a:r>
                    </a:p>
                  </a:txBody>
                  <a:tcPr/>
                </a:tc>
                <a:extLst>
                  <a:ext uri="{0D108BD9-81ED-4DB2-BD59-A6C34878D82A}">
                    <a16:rowId xmlns:a16="http://schemas.microsoft.com/office/drawing/2014/main" val="1219131698"/>
                  </a:ext>
                </a:extLst>
              </a:tr>
              <a:tr h="370840">
                <a:tc>
                  <a:txBody>
                    <a:bodyPr/>
                    <a:lstStyle/>
                    <a:p>
                      <a:endParaRPr lang="en-US"/>
                    </a:p>
                  </a:txBody>
                  <a:tcPr/>
                </a:tc>
                <a:tc>
                  <a:txBody>
                    <a:bodyPr/>
                    <a:lstStyle/>
                    <a:p>
                      <a:r>
                        <a:rPr lang="en-US" dirty="0"/>
                        <a:t>First Year Experience- Inquiry 101</a:t>
                      </a:r>
                    </a:p>
                  </a:txBody>
                  <a:tcPr/>
                </a:tc>
                <a:tc>
                  <a:txBody>
                    <a:bodyPr/>
                    <a:lstStyle/>
                    <a:p>
                      <a:r>
                        <a:rPr lang="en-US" dirty="0"/>
                        <a:t>T1FY</a:t>
                      </a:r>
                    </a:p>
                  </a:txBody>
                  <a:tcPr/>
                </a:tc>
                <a:extLst>
                  <a:ext uri="{0D108BD9-81ED-4DB2-BD59-A6C34878D82A}">
                    <a16:rowId xmlns:a16="http://schemas.microsoft.com/office/drawing/2014/main" val="2759696657"/>
                  </a:ext>
                </a:extLst>
              </a:tr>
              <a:tr h="370840">
                <a:tc>
                  <a:txBody>
                    <a:bodyPr/>
                    <a:lstStyle/>
                    <a:p>
                      <a:endParaRPr lang="en-US" dirty="0"/>
                    </a:p>
                  </a:txBody>
                  <a:tcPr/>
                </a:tc>
                <a:tc>
                  <a:txBody>
                    <a:bodyPr/>
                    <a:lstStyle/>
                    <a:p>
                      <a:r>
                        <a:rPr lang="en-US" dirty="0"/>
                        <a:t>Critical Thinking</a:t>
                      </a:r>
                    </a:p>
                  </a:txBody>
                  <a:tcPr/>
                </a:tc>
                <a:tc>
                  <a:txBody>
                    <a:bodyPr/>
                    <a:lstStyle/>
                    <a:p>
                      <a:r>
                        <a:rPr lang="en-US" dirty="0"/>
                        <a:t>T1CT</a:t>
                      </a:r>
                    </a:p>
                  </a:txBody>
                  <a:tcPr/>
                </a:tc>
                <a:extLst>
                  <a:ext uri="{0D108BD9-81ED-4DB2-BD59-A6C34878D82A}">
                    <a16:rowId xmlns:a16="http://schemas.microsoft.com/office/drawing/2014/main" val="4133642896"/>
                  </a:ext>
                </a:extLst>
              </a:tr>
              <a:tr h="370840">
                <a:tc>
                  <a:txBody>
                    <a:bodyPr/>
                    <a:lstStyle/>
                    <a:p>
                      <a:endParaRPr lang="en-US"/>
                    </a:p>
                  </a:txBody>
                  <a:tcPr/>
                </a:tc>
                <a:tc>
                  <a:txBody>
                    <a:bodyPr/>
                    <a:lstStyle/>
                    <a:p>
                      <a:r>
                        <a:rPr lang="en-US" sz="1800" b="0" i="0" u="none" strike="noStrike" kern="1200" baseline="0" dirty="0">
                          <a:solidFill>
                            <a:schemeClr val="dk1"/>
                          </a:solidFill>
                          <a:latin typeface="+mn-lt"/>
                          <a:ea typeface="+mn-ea"/>
                          <a:cs typeface="+mn-cs"/>
                        </a:rPr>
                        <a:t>Multilingual Communication: </a:t>
                      </a:r>
                    </a:p>
                    <a:p>
                      <a:r>
                        <a:rPr lang="en-US" sz="1800" b="0" i="0" u="none" strike="noStrike" kern="1200" baseline="0" dirty="0">
                          <a:solidFill>
                            <a:schemeClr val="dk1"/>
                          </a:solidFill>
                          <a:latin typeface="+mn-lt"/>
                          <a:ea typeface="+mn-ea"/>
                          <a:cs typeface="+mn-cs"/>
                        </a:rPr>
                        <a:t>200 course for any </a:t>
                      </a:r>
                      <a:r>
                        <a:rPr lang="en-US" sz="1800" b="0" i="0" u="none" strike="noStrike" kern="1200" baseline="0" dirty="0" smtClean="0">
                          <a:solidFill>
                            <a:schemeClr val="dk1"/>
                          </a:solidFill>
                          <a:latin typeface="+mn-lt"/>
                          <a:ea typeface="+mn-ea"/>
                          <a:cs typeface="+mn-cs"/>
                        </a:rPr>
                        <a:t>language (</a:t>
                      </a:r>
                      <a:r>
                        <a:rPr lang="en-US" sz="1800" b="0" i="1" u="none" strike="noStrike" kern="1200" baseline="0" dirty="0" smtClean="0">
                          <a:solidFill>
                            <a:schemeClr val="dk1"/>
                          </a:solidFill>
                          <a:latin typeface="+mn-lt"/>
                          <a:ea typeface="+mn-ea"/>
                          <a:cs typeface="+mn-cs"/>
                        </a:rPr>
                        <a:t>Note: 100 &amp; 101 prerequisite coursework may be necessary</a:t>
                      </a:r>
                      <a:r>
                        <a:rPr lang="en-US" sz="1800" b="0" i="0" u="none" strike="noStrike" kern="1200" baseline="0" dirty="0" smtClean="0">
                          <a:solidFill>
                            <a:schemeClr val="dk1"/>
                          </a:solidFill>
                          <a:latin typeface="+mn-lt"/>
                          <a:ea typeface="+mn-ea"/>
                          <a:cs typeface="+mn-cs"/>
                        </a:rPr>
                        <a:t>)</a:t>
                      </a:r>
                      <a:r>
                        <a:rPr lang="en-US" sz="1800" b="0" i="0" u="none" strike="noStrike" kern="1200" baseline="0" dirty="0">
                          <a:solidFill>
                            <a:schemeClr val="dk1"/>
                          </a:solidFill>
                          <a:latin typeface="+mn-lt"/>
                          <a:ea typeface="+mn-ea"/>
                          <a:cs typeface="+mn-cs"/>
                        </a:rPr>
                        <a:t>	</a:t>
                      </a:r>
                    </a:p>
                  </a:txBody>
                  <a:tcPr/>
                </a:tc>
                <a:tc>
                  <a:txBody>
                    <a:bodyPr/>
                    <a:lstStyle/>
                    <a:p>
                      <a:r>
                        <a:rPr lang="en-US" dirty="0"/>
                        <a:t>T1MC</a:t>
                      </a:r>
                    </a:p>
                  </a:txBody>
                  <a:tcPr/>
                </a:tc>
                <a:extLst>
                  <a:ext uri="{0D108BD9-81ED-4DB2-BD59-A6C34878D82A}">
                    <a16:rowId xmlns:a16="http://schemas.microsoft.com/office/drawing/2014/main" val="27490129"/>
                  </a:ext>
                </a:extLst>
              </a:tr>
              <a:tr h="370840">
                <a:tc>
                  <a:txBody>
                    <a:bodyPr/>
                    <a:lstStyle/>
                    <a:p>
                      <a:endParaRPr lang="en-US"/>
                    </a:p>
                  </a:txBody>
                  <a:tcPr/>
                </a:tc>
                <a:tc>
                  <a:txBody>
                    <a:bodyPr/>
                    <a:lstStyle/>
                    <a:p>
                      <a:r>
                        <a:rPr lang="en-US" dirty="0"/>
                        <a:t>Quantitative Reasoning (MAT 103, MAT 107</a:t>
                      </a:r>
                      <a:r>
                        <a:rPr lang="en-US" dirty="0" smtClean="0"/>
                        <a:t>…)</a:t>
                      </a:r>
                    </a:p>
                    <a:p>
                      <a:pPr marL="742950" lvl="1" indent="-285750">
                        <a:buFont typeface="Arial" panose="020B0604020202020204" pitchFamily="34" charset="0"/>
                        <a:buChar char="•"/>
                      </a:pPr>
                      <a:r>
                        <a:rPr lang="en-US" i="1" dirty="0" smtClean="0"/>
                        <a:t>Sociology</a:t>
                      </a:r>
                      <a:r>
                        <a:rPr lang="en-US" i="1" baseline="0" dirty="0" smtClean="0"/>
                        <a:t> majors are encouraged to take: MAT 107 Elementary Statistics</a:t>
                      </a:r>
                      <a:endParaRPr lang="en-US" i="1" dirty="0"/>
                    </a:p>
                  </a:txBody>
                  <a:tcPr/>
                </a:tc>
                <a:tc>
                  <a:txBody>
                    <a:bodyPr/>
                    <a:lstStyle/>
                    <a:p>
                      <a:r>
                        <a:rPr lang="en-US" dirty="0"/>
                        <a:t>T1QR</a:t>
                      </a:r>
                    </a:p>
                  </a:txBody>
                  <a:tcPr/>
                </a:tc>
                <a:extLst>
                  <a:ext uri="{0D108BD9-81ED-4DB2-BD59-A6C34878D82A}">
                    <a16:rowId xmlns:a16="http://schemas.microsoft.com/office/drawing/2014/main" val="939522308"/>
                  </a:ext>
                </a:extLst>
              </a:tr>
              <a:tr h="370840">
                <a:tc>
                  <a:txBody>
                    <a:bodyPr/>
                    <a:lstStyle/>
                    <a:p>
                      <a:endParaRPr lang="en-US"/>
                    </a:p>
                  </a:txBody>
                  <a:tcPr/>
                </a:tc>
                <a:tc>
                  <a:txBody>
                    <a:bodyPr/>
                    <a:lstStyle/>
                    <a:p>
                      <a:r>
                        <a:rPr lang="en-US" dirty="0"/>
                        <a:t>Written Communication – ENG </a:t>
                      </a:r>
                      <a:r>
                        <a:rPr lang="en-US" dirty="0" smtClean="0"/>
                        <a:t>112 or 120 (</a:t>
                      </a:r>
                      <a:r>
                        <a:rPr lang="en-US" i="1" dirty="0" smtClean="0"/>
                        <a:t>for bilingual students</a:t>
                      </a:r>
                      <a:r>
                        <a:rPr lang="en-US" dirty="0" smtClean="0"/>
                        <a:t>)</a:t>
                      </a:r>
                      <a:endParaRPr lang="en-US" dirty="0"/>
                    </a:p>
                  </a:txBody>
                  <a:tcPr/>
                </a:tc>
                <a:tc>
                  <a:txBody>
                    <a:bodyPr/>
                    <a:lstStyle/>
                    <a:p>
                      <a:r>
                        <a:rPr lang="en-US" dirty="0"/>
                        <a:t>T1WC</a:t>
                      </a:r>
                    </a:p>
                  </a:txBody>
                  <a:tcPr/>
                </a:tc>
                <a:extLst>
                  <a:ext uri="{0D108BD9-81ED-4DB2-BD59-A6C34878D82A}">
                    <a16:rowId xmlns:a16="http://schemas.microsoft.com/office/drawing/2014/main" val="3779029939"/>
                  </a:ext>
                </a:extLst>
              </a:tr>
              <a:tr h="370840">
                <a:tc>
                  <a:txBody>
                    <a:bodyPr/>
                    <a:lstStyle/>
                    <a:p>
                      <a:endParaRPr lang="en-US"/>
                    </a:p>
                  </a:txBody>
                  <a:tcPr/>
                </a:tc>
                <a:tc>
                  <a:txBody>
                    <a:bodyPr/>
                    <a:lstStyle/>
                    <a:p>
                      <a:r>
                        <a:rPr lang="en-US" dirty="0"/>
                        <a:t>Technological Fluency</a:t>
                      </a:r>
                    </a:p>
                  </a:txBody>
                  <a:tcPr/>
                </a:tc>
                <a:tc>
                  <a:txBody>
                    <a:bodyPr/>
                    <a:lstStyle/>
                    <a:p>
                      <a:r>
                        <a:rPr lang="en-US" dirty="0"/>
                        <a:t>T1TF</a:t>
                      </a:r>
                    </a:p>
                  </a:txBody>
                  <a:tcPr/>
                </a:tc>
                <a:extLst>
                  <a:ext uri="{0D108BD9-81ED-4DB2-BD59-A6C34878D82A}">
                    <a16:rowId xmlns:a16="http://schemas.microsoft.com/office/drawing/2014/main" val="3323826123"/>
                  </a:ext>
                </a:extLst>
              </a:tr>
            </a:tbl>
          </a:graphicData>
        </a:graphic>
      </p:graphicFrame>
    </p:spTree>
    <p:extLst>
      <p:ext uri="{BB962C8B-B14F-4D97-AF65-F5344CB8AC3E}">
        <p14:creationId xmlns:p14="http://schemas.microsoft.com/office/powerpoint/2010/main" val="1771044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5232</TotalTime>
  <Words>3316</Words>
  <Application>Microsoft Office PowerPoint</Application>
  <PresentationFormat>Widescreen</PresentationFormat>
  <Paragraphs>352</Paragraphs>
  <Slides>25</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Narrow</vt:lpstr>
      <vt:lpstr>Calibri</vt:lpstr>
      <vt:lpstr>Gill Sans MT</vt:lpstr>
      <vt:lpstr>Impact</vt:lpstr>
      <vt:lpstr>Tw Cen MT</vt:lpstr>
      <vt:lpstr>Badge</vt:lpstr>
      <vt:lpstr>Sociology  Group Advising Workshop</vt:lpstr>
      <vt:lpstr>Workshop Housekeeping</vt:lpstr>
      <vt:lpstr>Registration Workshop Overview</vt:lpstr>
      <vt:lpstr>Registration schedule (BASED ON COMPLETED CREDITS)</vt:lpstr>
      <vt:lpstr>Sociology &amp; soc-criminology 2020-2021 advising model</vt:lpstr>
      <vt:lpstr>Advising Appointment Options</vt:lpstr>
      <vt:lpstr>Sociology Bachelors’ Programs</vt:lpstr>
      <vt:lpstr>Accelerated pathway: ba/bs to ms sociology program</vt:lpstr>
      <vt:lpstr>Planning for next semester:  Q1: What Tier 1 courses remain? </vt:lpstr>
      <vt:lpstr>Q2: What Tier 2 Courses remain? </vt:lpstr>
      <vt:lpstr>Q3: Which Tier 3 Course to take? </vt:lpstr>
      <vt:lpstr>Important LEP &amp; LEP Timing Info:</vt:lpstr>
      <vt:lpstr>Writing Intensive Courses</vt:lpstr>
      <vt:lpstr>University elective coursework</vt:lpstr>
      <vt:lpstr>Remember!</vt:lpstr>
      <vt:lpstr>Advising Worksheet for (name): __________________________ [Print, complete, &amp; bring with your degree evaluation to your appointment]</vt:lpstr>
      <vt:lpstr>Typical Sophomore Year Schedule: Most of these courses reflect selected options. </vt:lpstr>
      <vt:lpstr>faculty advisor contact INFORMATION  </vt:lpstr>
      <vt:lpstr>Sociology Careers: What can I do with a Sociology major?  </vt:lpstr>
      <vt:lpstr>Career &amp; Professional Development</vt:lpstr>
      <vt:lpstr>Sociology students - get involved!</vt:lpstr>
      <vt:lpstr>2021 scsu event:  Un sustainable development goals</vt:lpstr>
      <vt:lpstr>Graduate School</vt:lpstr>
      <vt:lpstr>Internship Steps:</vt:lpstr>
      <vt:lpstr>PowerPoint Presentation</vt:lpstr>
    </vt:vector>
  </TitlesOfParts>
  <Company>Southern Connecticut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internship Orientation</dc:title>
  <dc:creator>Jessica Kenty-Drane</dc:creator>
  <cp:lastModifiedBy>Kenty-Drane, Jessica L.</cp:lastModifiedBy>
  <cp:revision>168</cp:revision>
  <cp:lastPrinted>2019-10-08T13:10:46Z</cp:lastPrinted>
  <dcterms:created xsi:type="dcterms:W3CDTF">2016-10-26T01:41:55Z</dcterms:created>
  <dcterms:modified xsi:type="dcterms:W3CDTF">2021-03-17T16:33:50Z</dcterms:modified>
</cp:coreProperties>
</file>