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732" r:id="rId1"/>
  </p:sldMasterIdLst>
  <p:notesMasterIdLst>
    <p:notesMasterId r:id="rId14"/>
  </p:notesMasterIdLst>
  <p:sldIdLst>
    <p:sldId id="266" r:id="rId2"/>
    <p:sldId id="281" r:id="rId3"/>
    <p:sldId id="284" r:id="rId4"/>
    <p:sldId id="285" r:id="rId5"/>
    <p:sldId id="286" r:id="rId6"/>
    <p:sldId id="287" r:id="rId7"/>
    <p:sldId id="288" r:id="rId8"/>
    <p:sldId id="289" r:id="rId9"/>
    <p:sldId id="290" r:id="rId10"/>
    <p:sldId id="291" r:id="rId11"/>
    <p:sldId id="292" r:id="rId12"/>
    <p:sldId id="295" r:id="rId13"/>
  </p:sldIdLst>
  <p:sldSz cx="14630400" cy="8229600"/>
  <p:notesSz cx="8229600" cy="14630400"/>
  <p:embeddedFontLst>
    <p:embeddedFont>
      <p:font typeface="Heebo" pitchFamily="2" charset="-79"/>
      <p:regular r:id="rId15"/>
      <p:bold r:id="rId1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2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5944" autoAdjust="0"/>
  </p:normalViewPr>
  <p:slideViewPr>
    <p:cSldViewPr snapToGrid="0" snapToObjects="1">
      <p:cViewPr>
        <p:scale>
          <a:sx n="117" d="100"/>
          <a:sy n="117" d="100"/>
        </p:scale>
        <p:origin x="1038" y="39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7525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US"/>
              <a:t>Image source: Microsoft 365 content library
The Procurement Department manages contracts, purchase requisitions, purchase orders, invoices, quotes, W9 forms, and supporting documentation such as personal service agreements. For requisitions and general purchase order inquiries, contact Procurement@southernct.edu. Escalations should be directed to Tim Krauss or Nina Cote for prompt assistance.</a:t>
            </a:r>
          </a:p>
        </p:txBody>
      </p:sp>
    </p:spTree>
    <p:extLst>
      <p:ext uri="{BB962C8B-B14F-4D97-AF65-F5344CB8AC3E}">
        <p14:creationId xmlns:p14="http://schemas.microsoft.com/office/powerpoint/2010/main" val="2217341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0A01E-164B-3921-D375-8001D07188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42E4A1-73D6-57F1-9302-99781AEC7DB4}"/>
              </a:ext>
            </a:extLst>
          </p:cNvPr>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65165757-7762-942D-467F-E909C94CD4EB}"/>
              </a:ext>
            </a:extLst>
          </p:cNvPr>
          <p:cNvSpPr>
            <a:spLocks noGrp="1"/>
          </p:cNvSpPr>
          <p:nvPr>
            <p:ph type="body" idx="1"/>
          </p:nvPr>
        </p:nvSpPr>
        <p:spPr>
          <a:xfrm>
            <a:off x="822325" y="7040563"/>
            <a:ext cx="6584950" cy="5761037"/>
          </a:xfrm>
          <a:prstGeom prst="rect">
            <a:avLst/>
          </a:prstGeom>
        </p:spPr>
        <p:txBody>
          <a:bodyPr/>
          <a:lstStyle/>
          <a:p>
            <a:r>
              <a:rPr lang="en-US"/>
              <a:t>Image source: Microsoft 365 content library
The Procurement Department manages contracts, purchase requisitions, purchase orders, invoices, quotes, W9 forms, and supporting documentation such as personal service agreements. For requisitions and general purchase order inquiries, contact Procurement@southernct.edu. Escalations should be directed to Tim Krauss or Nina Cote for prompt assistance.</a:t>
            </a:r>
          </a:p>
        </p:txBody>
      </p:sp>
    </p:spTree>
    <p:extLst>
      <p:ext uri="{BB962C8B-B14F-4D97-AF65-F5344CB8AC3E}">
        <p14:creationId xmlns:p14="http://schemas.microsoft.com/office/powerpoint/2010/main" val="626952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5871F-E1C3-492E-CE25-0AF9F29D49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160726-25D8-A085-5EC1-856B8F972DED}"/>
              </a:ext>
            </a:extLst>
          </p:cNvPr>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1E486363-E783-8E8B-F90E-33B0F9FF6A21}"/>
              </a:ext>
            </a:extLst>
          </p:cNvPr>
          <p:cNvSpPr>
            <a:spLocks noGrp="1"/>
          </p:cNvSpPr>
          <p:nvPr>
            <p:ph type="body" idx="1"/>
          </p:nvPr>
        </p:nvSpPr>
        <p:spPr>
          <a:xfrm>
            <a:off x="822325" y="7040563"/>
            <a:ext cx="6584950" cy="5761037"/>
          </a:xfrm>
          <a:prstGeom prst="rect">
            <a:avLst/>
          </a:prstGeom>
        </p:spPr>
        <p:txBody>
          <a:bodyPr/>
          <a:lstStyle/>
          <a:p>
            <a:r>
              <a:rPr lang="en-US"/>
              <a:t>Image source: Microsoft 365 content library
The Procurement Department manages contracts, purchase requisitions, purchase orders, invoices, quotes, W9 forms, and supporting documentation such as personal service agreements. For requisitions and general purchase order inquiries, contact Procurement@southernct.edu. Escalations should be directed to Tim Krauss or Nina Cote for prompt assistance.</a:t>
            </a:r>
          </a:p>
        </p:txBody>
      </p:sp>
    </p:spTree>
    <p:extLst>
      <p:ext uri="{BB962C8B-B14F-4D97-AF65-F5344CB8AC3E}">
        <p14:creationId xmlns:p14="http://schemas.microsoft.com/office/powerpoint/2010/main" val="1916794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811" y="7680960"/>
            <a:ext cx="14626590"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9" y="7601179"/>
            <a:ext cx="14626590" cy="768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316736" y="910742"/>
            <a:ext cx="12070080" cy="4279392"/>
          </a:xfrm>
        </p:spPr>
        <p:txBody>
          <a:bodyPr anchor="b">
            <a:normAutofit/>
          </a:bodyPr>
          <a:lstStyle>
            <a:lvl1pPr algn="l">
              <a:lnSpc>
                <a:spcPct val="85000"/>
              </a:lnSpc>
              <a:defRPr sz="9600" spc="-6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320061" y="5346744"/>
            <a:ext cx="12070080" cy="1371600"/>
          </a:xfrm>
        </p:spPr>
        <p:txBody>
          <a:bodyPr lIns="91440" rIns="91440">
            <a:normAutofit/>
          </a:bodyPr>
          <a:lstStyle>
            <a:lvl1pPr marL="0" indent="0" algn="l">
              <a:buNone/>
              <a:defRPr sz="2880" cap="all" spc="240" baseline="0">
                <a:solidFill>
                  <a:schemeClr val="tx2"/>
                </a:solidFill>
                <a:latin typeface="+mj-lt"/>
              </a:defRPr>
            </a:lvl1pPr>
            <a:lvl2pPr marL="548640" indent="0" algn="ctr">
              <a:buNone/>
              <a:defRPr sz="2880"/>
            </a:lvl2pPr>
            <a:lvl3pPr marL="1097280" indent="0" algn="ctr">
              <a:buNone/>
              <a:defRPr sz="2880"/>
            </a:lvl3pPr>
            <a:lvl4pPr marL="1645920" indent="0" algn="ctr">
              <a:buNone/>
              <a:defRPr sz="2400"/>
            </a:lvl4pPr>
            <a:lvl5pPr marL="2194560" indent="0" algn="ctr">
              <a:buNone/>
              <a:defRPr sz="2400"/>
            </a:lvl5pPr>
            <a:lvl6pPr marL="2743200" indent="0" algn="ctr">
              <a:buNone/>
              <a:defRPr sz="2400"/>
            </a:lvl6pPr>
            <a:lvl7pPr marL="3291840" indent="0" algn="ctr">
              <a:buNone/>
              <a:defRPr sz="2400"/>
            </a:lvl7pPr>
            <a:lvl8pPr marL="3840480" indent="0" algn="ctr">
              <a:buNone/>
              <a:defRPr sz="2400"/>
            </a:lvl8pPr>
            <a:lvl9pPr marL="438912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449190" y="5212080"/>
            <a:ext cx="1185062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287613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2648177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811" y="7680960"/>
            <a:ext cx="14626590"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9" y="7601179"/>
            <a:ext cx="14626590" cy="768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469880" y="497734"/>
            <a:ext cx="3154680" cy="69089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05840" y="497734"/>
            <a:ext cx="9281160" cy="6908906"/>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8655759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6550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lvl="0"/>
            <a:fld id="{58AEE8F7-12DF-46FE-80CF-858E176ED592}" type="datetime1">
              <a:rPr lang="en-US" smtClean="0"/>
              <a:pPr lvl="0"/>
              <a:t>10/3/2025</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E92834C8-6C0B-44B0-9F8E-814F6E421179}" type="slidenum">
              <a:rPr lang="en-US" smtClean="0"/>
              <a:t>‹#›</a:t>
            </a:fld>
            <a:endParaRPr lang="en-US"/>
          </a:p>
        </p:txBody>
      </p:sp>
    </p:spTree>
    <p:extLst>
      <p:ext uri="{BB962C8B-B14F-4D97-AF65-F5344CB8AC3E}">
        <p14:creationId xmlns:p14="http://schemas.microsoft.com/office/powerpoint/2010/main" val="169194281"/>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811" y="7680960"/>
            <a:ext cx="14626590"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9" y="7601179"/>
            <a:ext cx="14626590" cy="768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316736" y="910742"/>
            <a:ext cx="12070080" cy="4279392"/>
          </a:xfrm>
        </p:spPr>
        <p:txBody>
          <a:bodyPr anchor="b" anchorCtr="0">
            <a:normAutofit/>
          </a:bodyPr>
          <a:lstStyle>
            <a:lvl1pPr>
              <a:lnSpc>
                <a:spcPct val="85000"/>
              </a:lnSpc>
              <a:defRPr sz="96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16736" y="5343754"/>
            <a:ext cx="12070080" cy="1371600"/>
          </a:xfrm>
        </p:spPr>
        <p:txBody>
          <a:bodyPr lIns="91440" rIns="91440" anchor="t" anchorCtr="0">
            <a:normAutofit/>
          </a:bodyPr>
          <a:lstStyle>
            <a:lvl1pPr marL="0" indent="0">
              <a:buNone/>
              <a:defRPr sz="2880" cap="all" spc="240" baseline="0">
                <a:solidFill>
                  <a:schemeClr val="tx2"/>
                </a:solidFill>
                <a:latin typeface="+mj-lt"/>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449190" y="5212080"/>
            <a:ext cx="1185062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1774501"/>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316736" y="343924"/>
            <a:ext cx="12070080" cy="174090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316735" y="2214881"/>
            <a:ext cx="5925312" cy="48280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461504" y="2214882"/>
            <a:ext cx="5925312" cy="48280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10/3/2025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42682762"/>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316736" y="343924"/>
            <a:ext cx="12070080" cy="1740908"/>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16736" y="2215263"/>
            <a:ext cx="5925312" cy="883538"/>
          </a:xfrm>
        </p:spPr>
        <p:txBody>
          <a:bodyPr lIns="91440" rIns="91440" anchor="ctr">
            <a:normAutofit/>
          </a:bodyPr>
          <a:lstStyle>
            <a:lvl1pPr marL="0" indent="0">
              <a:buNone/>
              <a:defRPr sz="2400" b="0" cap="all" baseline="0">
                <a:solidFill>
                  <a:schemeClr val="tx2"/>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p:cNvSpPr>
            <a:spLocks noGrp="1"/>
          </p:cNvSpPr>
          <p:nvPr>
            <p:ph sz="half" idx="2"/>
          </p:nvPr>
        </p:nvSpPr>
        <p:spPr>
          <a:xfrm>
            <a:off x="1316736" y="3098801"/>
            <a:ext cx="5925312" cy="4053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461504" y="2215263"/>
            <a:ext cx="5925312" cy="883538"/>
          </a:xfrm>
        </p:spPr>
        <p:txBody>
          <a:bodyPr lIns="91440" rIns="91440" anchor="ctr">
            <a:normAutofit/>
          </a:bodyPr>
          <a:lstStyle>
            <a:lvl1pPr marL="0" indent="0">
              <a:buNone/>
              <a:defRPr sz="2400" b="0" cap="all" baseline="0">
                <a:solidFill>
                  <a:schemeClr val="tx2"/>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p:cNvSpPr>
            <a:spLocks noGrp="1"/>
          </p:cNvSpPr>
          <p:nvPr>
            <p:ph sz="quarter" idx="4"/>
          </p:nvPr>
        </p:nvSpPr>
        <p:spPr>
          <a:xfrm>
            <a:off x="7461504" y="3098801"/>
            <a:ext cx="5925312" cy="4053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10/3/2025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2082804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10/3/2025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24919855"/>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811" y="7680960"/>
            <a:ext cx="14626590"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9" y="7601179"/>
            <a:ext cx="14626590" cy="768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61BEF0D-F0BB-DE4B-95CE-6DB70DBA9567}" type="datetimeFigureOut">
              <a:rPr lang="en-US" smtClean="0"/>
              <a:pPr/>
              <a:t>10/3/2025</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21264287"/>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20" y="0"/>
            <a:ext cx="4860949" cy="8229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848085" y="0"/>
            <a:ext cx="76810" cy="822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8640" y="713231"/>
            <a:ext cx="3840480" cy="2743200"/>
          </a:xfrm>
        </p:spPr>
        <p:txBody>
          <a:bodyPr anchor="b">
            <a:normAutofit/>
          </a:bodyPr>
          <a:lstStyle>
            <a:lvl1pPr>
              <a:defRPr sz="432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60720" y="877824"/>
            <a:ext cx="7790688" cy="6309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48640" y="3511296"/>
            <a:ext cx="3840480" cy="4054949"/>
          </a:xfrm>
        </p:spPr>
        <p:txBody>
          <a:bodyPr lIns="91440" rIns="91440">
            <a:normAutofit/>
          </a:bodyPr>
          <a:lstStyle>
            <a:lvl1pPr marL="0" indent="0">
              <a:buNone/>
              <a:defRPr sz="1800">
                <a:solidFill>
                  <a:srgbClr val="FFFFFF"/>
                </a:solidFill>
              </a:defRPr>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Date Placeholder 4"/>
          <p:cNvSpPr>
            <a:spLocks noGrp="1"/>
          </p:cNvSpPr>
          <p:nvPr>
            <p:ph type="dt" sz="half" idx="10"/>
          </p:nvPr>
        </p:nvSpPr>
        <p:spPr>
          <a:xfrm>
            <a:off x="558614" y="7751743"/>
            <a:ext cx="3142212" cy="438150"/>
          </a:xfrm>
        </p:spPr>
        <p:txBody>
          <a:bodyPr/>
          <a:lstStyle>
            <a:lvl1pPr algn="l">
              <a:defRPr/>
            </a:lvl1pPr>
          </a:lstStyle>
          <a:p>
            <a:fld id="{B61BEF0D-F0BB-DE4B-95CE-6DB70DBA9567}" type="datetimeFigureOut">
              <a:rPr lang="en-US" smtClean="0"/>
              <a:pPr/>
              <a:t>10/3/2025</a:t>
            </a:fld>
            <a:endParaRPr lang="en-US" dirty="0"/>
          </a:p>
        </p:txBody>
      </p:sp>
      <p:sp>
        <p:nvSpPr>
          <p:cNvPr id="6" name="Footer Placeholder 5"/>
          <p:cNvSpPr>
            <a:spLocks noGrp="1"/>
          </p:cNvSpPr>
          <p:nvPr>
            <p:ph type="ftr" sz="quarter" idx="11"/>
          </p:nvPr>
        </p:nvSpPr>
        <p:spPr>
          <a:xfrm>
            <a:off x="5760720" y="7751743"/>
            <a:ext cx="5577840" cy="438150"/>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7975987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5943600"/>
            <a:ext cx="14626590"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9" y="5898091"/>
            <a:ext cx="14626590" cy="768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316736" y="6089904"/>
            <a:ext cx="12135917" cy="987552"/>
          </a:xfrm>
        </p:spPr>
        <p:txBody>
          <a:bodyPr lIns="91440" tIns="0" rIns="91440" bIns="0" anchor="b">
            <a:noAutofit/>
          </a:bodyPr>
          <a:lstStyle>
            <a:lvl1pPr>
              <a:defRPr sz="432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9" y="0"/>
            <a:ext cx="14630382" cy="5898091"/>
          </a:xfrm>
          <a:blipFill>
            <a:blip r:embed="rId2"/>
            <a:stretch>
              <a:fillRect/>
            </a:stretch>
          </a:blipFill>
        </p:spPr>
        <p:txBody>
          <a:bodyPr lIns="457200" tIns="457200" anchor="t"/>
          <a:lstStyle>
            <a:lvl1pPr marL="0" indent="0">
              <a:buNone/>
              <a:defRPr sz="3840">
                <a:solidFill>
                  <a:schemeClr val="bg1"/>
                </a:solidFill>
              </a:defRPr>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a:t>Click icon to add picture</a:t>
            </a:r>
            <a:endParaRPr lang="en-US" dirty="0"/>
          </a:p>
        </p:txBody>
      </p:sp>
      <p:sp>
        <p:nvSpPr>
          <p:cNvPr id="4" name="Text Placeholder 3"/>
          <p:cNvSpPr>
            <a:spLocks noGrp="1"/>
          </p:cNvSpPr>
          <p:nvPr>
            <p:ph type="body" sz="half" idx="2"/>
          </p:nvPr>
        </p:nvSpPr>
        <p:spPr>
          <a:xfrm>
            <a:off x="1316736" y="7088428"/>
            <a:ext cx="12135917" cy="713232"/>
          </a:xfrm>
        </p:spPr>
        <p:txBody>
          <a:bodyPr lIns="91440" tIns="0" rIns="91440" bIns="0">
            <a:normAutofit/>
          </a:bodyPr>
          <a:lstStyle>
            <a:lvl1pPr marL="0" indent="0">
              <a:spcBef>
                <a:spcPts val="0"/>
              </a:spcBef>
              <a:spcAft>
                <a:spcPts val="720"/>
              </a:spcAft>
              <a:buNone/>
              <a:defRPr sz="1800">
                <a:solidFill>
                  <a:srgbClr val="FFFFFF"/>
                </a:solidFill>
              </a:defRPr>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65407353"/>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680960"/>
            <a:ext cx="14630400"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7601179"/>
            <a:ext cx="14630401" cy="79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316736" y="343924"/>
            <a:ext cx="12070080" cy="1740908"/>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316736" y="2214881"/>
            <a:ext cx="12070080" cy="4828032"/>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16737" y="7751743"/>
            <a:ext cx="2966725" cy="438150"/>
          </a:xfrm>
          <a:prstGeom prst="rect">
            <a:avLst/>
          </a:prstGeom>
        </p:spPr>
        <p:txBody>
          <a:bodyPr vert="horz" lIns="91440" tIns="45720" rIns="91440" bIns="45720" rtlCol="0" anchor="ctr"/>
          <a:lstStyle>
            <a:lvl1pPr algn="l">
              <a:defRPr sz="1080">
                <a:solidFill>
                  <a:srgbClr val="FFFFFF"/>
                </a:solidFill>
              </a:defRPr>
            </a:lvl1pPr>
          </a:lstStyle>
          <a:p>
            <a:fld id="{B61BEF0D-F0BB-DE4B-95CE-6DB70DBA9567}" type="datetimeFigureOut">
              <a:rPr lang="en-US" smtClean="0"/>
              <a:pPr/>
              <a:t>10/3/2025</a:t>
            </a:fld>
            <a:endParaRPr lang="en-US" dirty="0"/>
          </a:p>
        </p:txBody>
      </p:sp>
      <p:sp>
        <p:nvSpPr>
          <p:cNvPr id="5" name="Footer Placeholder 4"/>
          <p:cNvSpPr>
            <a:spLocks noGrp="1"/>
          </p:cNvSpPr>
          <p:nvPr>
            <p:ph type="ftr" sz="quarter" idx="3"/>
          </p:nvPr>
        </p:nvSpPr>
        <p:spPr>
          <a:xfrm>
            <a:off x="4423422" y="7751743"/>
            <a:ext cx="5787365" cy="438150"/>
          </a:xfrm>
          <a:prstGeom prst="rect">
            <a:avLst/>
          </a:prstGeom>
        </p:spPr>
        <p:txBody>
          <a:bodyPr vert="horz" lIns="91440" tIns="45720" rIns="91440" bIns="45720" rtlCol="0" anchor="ctr"/>
          <a:lstStyle>
            <a:lvl1pPr algn="ctr">
              <a:defRPr sz="108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1880550" y="7751743"/>
            <a:ext cx="1574430" cy="438150"/>
          </a:xfrm>
          <a:prstGeom prst="rect">
            <a:avLst/>
          </a:prstGeom>
        </p:spPr>
        <p:txBody>
          <a:bodyPr vert="horz" lIns="91440" tIns="45720" rIns="91440" bIns="45720" rtlCol="0" anchor="ctr"/>
          <a:lstStyle>
            <a:lvl1pPr algn="r">
              <a:defRPr sz="1260">
                <a:solidFill>
                  <a:srgbClr val="FFFFFF"/>
                </a:solidFill>
              </a:defRPr>
            </a:lvl1pPr>
          </a:lstStyle>
          <a:p>
            <a:fld id="{D57F1E4F-1CFF-5643-939E-217C01CDF565}" type="slidenum">
              <a:rPr lang="en-US" smtClean="0"/>
              <a:pPr/>
              <a:t>‹#›</a:t>
            </a:fld>
            <a:endParaRPr lang="en-US" dirty="0"/>
          </a:p>
        </p:txBody>
      </p:sp>
      <p:cxnSp>
        <p:nvCxnSpPr>
          <p:cNvPr id="10" name="Straight Connector 9"/>
          <p:cNvCxnSpPr/>
          <p:nvPr/>
        </p:nvCxnSpPr>
        <p:spPr>
          <a:xfrm>
            <a:off x="1432238" y="2085414"/>
            <a:ext cx="11960352"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832865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p:hf sldNum="0" hdr="0" ftr="0" dt="0"/>
  <p:txStyles>
    <p:titleStyle>
      <a:lvl1pPr algn="l" defTabSz="1097280" rtl="0" eaLnBrk="1" latinLnBrk="0" hangingPunct="1">
        <a:lnSpc>
          <a:spcPct val="85000"/>
        </a:lnSpc>
        <a:spcBef>
          <a:spcPct val="0"/>
        </a:spcBef>
        <a:buNone/>
        <a:defRPr sz="5760" kern="1200" spc="-60" baseline="0">
          <a:solidFill>
            <a:schemeClr val="tx1">
              <a:lumMod val="75000"/>
              <a:lumOff val="25000"/>
            </a:schemeClr>
          </a:solidFill>
          <a:latin typeface="+mj-lt"/>
          <a:ea typeface="+mj-ea"/>
          <a:cs typeface="+mj-cs"/>
        </a:defRPr>
      </a:lvl1pPr>
    </p:titleStyle>
    <p:bodyStyle>
      <a:lvl1pPr marL="109728" indent="-109728" algn="l" defTabSz="1097280" rtl="0" eaLnBrk="1" latinLnBrk="0" hangingPunct="1">
        <a:lnSpc>
          <a:spcPct val="90000"/>
        </a:lnSpc>
        <a:spcBef>
          <a:spcPts val="1440"/>
        </a:spcBef>
        <a:spcAft>
          <a:spcPts val="240"/>
        </a:spcAft>
        <a:buClr>
          <a:schemeClr val="accent1"/>
        </a:buClr>
        <a:buSzPct val="100000"/>
        <a:buFont typeface="Calibri" panose="020F0502020204030204" pitchFamily="34" charset="0"/>
        <a:buChar char=" "/>
        <a:defRPr sz="2400" kern="1200">
          <a:solidFill>
            <a:schemeClr val="tx1">
              <a:lumMod val="75000"/>
              <a:lumOff val="25000"/>
            </a:schemeClr>
          </a:solidFill>
          <a:latin typeface="+mn-lt"/>
          <a:ea typeface="+mn-ea"/>
          <a:cs typeface="+mn-cs"/>
        </a:defRPr>
      </a:lvl1pPr>
      <a:lvl2pPr marL="460858" indent="-219456" algn="l" defTabSz="1097280" rtl="0" eaLnBrk="1" latinLnBrk="0" hangingPunct="1">
        <a:lnSpc>
          <a:spcPct val="90000"/>
        </a:lnSpc>
        <a:spcBef>
          <a:spcPts val="240"/>
        </a:spcBef>
        <a:spcAft>
          <a:spcPts val="480"/>
        </a:spcAft>
        <a:buClr>
          <a:schemeClr val="accent1"/>
        </a:buClr>
        <a:buFont typeface="Calibri" pitchFamily="34" charset="0"/>
        <a:buChar char="◦"/>
        <a:defRPr sz="2160" kern="1200">
          <a:solidFill>
            <a:schemeClr val="tx1">
              <a:lumMod val="75000"/>
              <a:lumOff val="25000"/>
            </a:schemeClr>
          </a:solidFill>
          <a:latin typeface="+mn-lt"/>
          <a:ea typeface="+mn-ea"/>
          <a:cs typeface="+mn-cs"/>
        </a:defRPr>
      </a:lvl2pPr>
      <a:lvl3pPr marL="680314" indent="-219456" algn="l" defTabSz="1097280" rtl="0" eaLnBrk="1" latinLnBrk="0" hangingPunct="1">
        <a:lnSpc>
          <a:spcPct val="90000"/>
        </a:lnSpc>
        <a:spcBef>
          <a:spcPts val="240"/>
        </a:spcBef>
        <a:spcAft>
          <a:spcPts val="480"/>
        </a:spcAft>
        <a:buClr>
          <a:schemeClr val="accent1"/>
        </a:buClr>
        <a:buFont typeface="Calibri" pitchFamily="34" charset="0"/>
        <a:buChar char="◦"/>
        <a:defRPr sz="1680" kern="1200">
          <a:solidFill>
            <a:schemeClr val="tx1">
              <a:lumMod val="75000"/>
              <a:lumOff val="25000"/>
            </a:schemeClr>
          </a:solidFill>
          <a:latin typeface="+mn-lt"/>
          <a:ea typeface="+mn-ea"/>
          <a:cs typeface="+mn-cs"/>
        </a:defRPr>
      </a:lvl3pPr>
      <a:lvl4pPr marL="899770" indent="-219456" algn="l" defTabSz="1097280" rtl="0" eaLnBrk="1" latinLnBrk="0" hangingPunct="1">
        <a:lnSpc>
          <a:spcPct val="90000"/>
        </a:lnSpc>
        <a:spcBef>
          <a:spcPts val="240"/>
        </a:spcBef>
        <a:spcAft>
          <a:spcPts val="480"/>
        </a:spcAft>
        <a:buClr>
          <a:schemeClr val="accent1"/>
        </a:buClr>
        <a:buFont typeface="Calibri" pitchFamily="34" charset="0"/>
        <a:buChar char="◦"/>
        <a:defRPr sz="1680" kern="1200">
          <a:solidFill>
            <a:schemeClr val="tx1">
              <a:lumMod val="75000"/>
              <a:lumOff val="25000"/>
            </a:schemeClr>
          </a:solidFill>
          <a:latin typeface="+mn-lt"/>
          <a:ea typeface="+mn-ea"/>
          <a:cs typeface="+mn-cs"/>
        </a:defRPr>
      </a:lvl4pPr>
      <a:lvl5pPr marL="1119226" indent="-219456" algn="l" defTabSz="1097280" rtl="0" eaLnBrk="1" latinLnBrk="0" hangingPunct="1">
        <a:lnSpc>
          <a:spcPct val="90000"/>
        </a:lnSpc>
        <a:spcBef>
          <a:spcPts val="240"/>
        </a:spcBef>
        <a:spcAft>
          <a:spcPts val="480"/>
        </a:spcAft>
        <a:buClr>
          <a:schemeClr val="accent1"/>
        </a:buClr>
        <a:buFont typeface="Calibri" pitchFamily="34" charset="0"/>
        <a:buChar char="◦"/>
        <a:defRPr sz="1680" kern="1200">
          <a:solidFill>
            <a:schemeClr val="tx1">
              <a:lumMod val="75000"/>
              <a:lumOff val="25000"/>
            </a:schemeClr>
          </a:solidFill>
          <a:latin typeface="+mn-lt"/>
          <a:ea typeface="+mn-ea"/>
          <a:cs typeface="+mn-cs"/>
        </a:defRPr>
      </a:lvl5pPr>
      <a:lvl6pPr marL="1320000" indent="-274320" algn="l" defTabSz="1097280" rtl="0" eaLnBrk="1" latinLnBrk="0" hangingPunct="1">
        <a:lnSpc>
          <a:spcPct val="90000"/>
        </a:lnSpc>
        <a:spcBef>
          <a:spcPts val="240"/>
        </a:spcBef>
        <a:spcAft>
          <a:spcPts val="480"/>
        </a:spcAft>
        <a:buClr>
          <a:schemeClr val="accent1"/>
        </a:buClr>
        <a:buFont typeface="Calibri" pitchFamily="34" charset="0"/>
        <a:buChar char="◦"/>
        <a:defRPr sz="1680" kern="1200">
          <a:solidFill>
            <a:schemeClr val="tx1">
              <a:lumMod val="75000"/>
              <a:lumOff val="25000"/>
            </a:schemeClr>
          </a:solidFill>
          <a:latin typeface="+mn-lt"/>
          <a:ea typeface="+mn-ea"/>
          <a:cs typeface="+mn-cs"/>
        </a:defRPr>
      </a:lvl6pPr>
      <a:lvl7pPr marL="1560000" indent="-274320" algn="l" defTabSz="1097280" rtl="0" eaLnBrk="1" latinLnBrk="0" hangingPunct="1">
        <a:lnSpc>
          <a:spcPct val="90000"/>
        </a:lnSpc>
        <a:spcBef>
          <a:spcPts val="240"/>
        </a:spcBef>
        <a:spcAft>
          <a:spcPts val="480"/>
        </a:spcAft>
        <a:buClr>
          <a:schemeClr val="accent1"/>
        </a:buClr>
        <a:buFont typeface="Calibri" pitchFamily="34" charset="0"/>
        <a:buChar char="◦"/>
        <a:defRPr sz="1680" kern="1200">
          <a:solidFill>
            <a:schemeClr val="tx1">
              <a:lumMod val="75000"/>
              <a:lumOff val="25000"/>
            </a:schemeClr>
          </a:solidFill>
          <a:latin typeface="+mn-lt"/>
          <a:ea typeface="+mn-ea"/>
          <a:cs typeface="+mn-cs"/>
        </a:defRPr>
      </a:lvl7pPr>
      <a:lvl8pPr marL="1800000" indent="-274320" algn="l" defTabSz="1097280" rtl="0" eaLnBrk="1" latinLnBrk="0" hangingPunct="1">
        <a:lnSpc>
          <a:spcPct val="90000"/>
        </a:lnSpc>
        <a:spcBef>
          <a:spcPts val="240"/>
        </a:spcBef>
        <a:spcAft>
          <a:spcPts val="480"/>
        </a:spcAft>
        <a:buClr>
          <a:schemeClr val="accent1"/>
        </a:buClr>
        <a:buFont typeface="Calibri" pitchFamily="34" charset="0"/>
        <a:buChar char="◦"/>
        <a:defRPr sz="1680" kern="1200">
          <a:solidFill>
            <a:schemeClr val="tx1">
              <a:lumMod val="75000"/>
              <a:lumOff val="25000"/>
            </a:schemeClr>
          </a:solidFill>
          <a:latin typeface="+mn-lt"/>
          <a:ea typeface="+mn-ea"/>
          <a:cs typeface="+mn-cs"/>
        </a:defRPr>
      </a:lvl8pPr>
      <a:lvl9pPr marL="2040000" indent="-274320" algn="l" defTabSz="1097280" rtl="0" eaLnBrk="1" latinLnBrk="0" hangingPunct="1">
        <a:lnSpc>
          <a:spcPct val="90000"/>
        </a:lnSpc>
        <a:spcBef>
          <a:spcPts val="240"/>
        </a:spcBef>
        <a:spcAft>
          <a:spcPts val="480"/>
        </a:spcAft>
        <a:buClr>
          <a:schemeClr val="accent1"/>
        </a:buClr>
        <a:buFont typeface="Calibri" pitchFamily="34" charset="0"/>
        <a:buChar char="◦"/>
        <a:defRPr sz="1680" kern="1200">
          <a:solidFill>
            <a:schemeClr val="tx1">
              <a:lumMod val="75000"/>
              <a:lumOff val="25000"/>
            </a:schemeClr>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hyperlink" Target="mailto:Procurement@Southernct.edu"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hyperlink" Target="mailto:Travel@Southernct.edu" TargetMode="External"/><Relationship Id="rId4" Type="http://schemas.openxmlformats.org/officeDocument/2006/relationships/hyperlink" Target="mailto:AccountsPayable@Southernct.ed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Different numbers in white flying around">
            <a:extLst>
              <a:ext uri="{FF2B5EF4-FFF2-40B4-BE49-F238E27FC236}">
                <a16:creationId xmlns:a16="http://schemas.microsoft.com/office/drawing/2014/main" id="{746EEA3D-DAE3-C84D-EE2C-9B29FA01BB62}"/>
              </a:ext>
            </a:extLst>
          </p:cNvPr>
          <p:cNvPicPr>
            <a:picLocks noChangeAspect="1"/>
          </p:cNvPicPr>
          <p:nvPr/>
        </p:nvPicPr>
        <p:blipFill>
          <a:blip r:embed="rId2"/>
          <a:srcRect t="7661" r="13818" b="1430"/>
          <a:stretch>
            <a:fillRect/>
          </a:stretch>
        </p:blipFill>
        <p:spPr>
          <a:xfrm>
            <a:off x="5551714" y="10"/>
            <a:ext cx="9078686" cy="8229590"/>
          </a:xfrm>
          <a:prstGeom prst="rect">
            <a:avLst/>
          </a:prstGeom>
        </p:spPr>
      </p:pic>
      <p:sp>
        <p:nvSpPr>
          <p:cNvPr id="2" name="Text 0">
            <a:extLst>
              <a:ext uri="{FF2B5EF4-FFF2-40B4-BE49-F238E27FC236}">
                <a16:creationId xmlns:a16="http://schemas.microsoft.com/office/drawing/2014/main" id="{D4C9E9A8-B898-A795-E550-27038194C410}"/>
              </a:ext>
            </a:extLst>
          </p:cNvPr>
          <p:cNvSpPr/>
          <p:nvPr/>
        </p:nvSpPr>
        <p:spPr>
          <a:xfrm>
            <a:off x="573577" y="1346835"/>
            <a:ext cx="4828032" cy="3844961"/>
          </a:xfrm>
          <a:prstGeom prst="rect">
            <a:avLst/>
          </a:prstGeom>
        </p:spPr>
        <p:txBody>
          <a:bodyPr vert="horz" lIns="91440" tIns="45720" rIns="91440" bIns="45720" rtlCol="0" anchor="b">
            <a:normAutofit/>
          </a:bodyPr>
          <a:lstStyle/>
          <a:p>
            <a:pPr marL="0" indent="0">
              <a:lnSpc>
                <a:spcPct val="90000"/>
              </a:lnSpc>
              <a:spcBef>
                <a:spcPct val="0"/>
              </a:spcBef>
              <a:spcAft>
                <a:spcPts val="600"/>
              </a:spcAft>
            </a:pPr>
            <a:r>
              <a:rPr lang="en-US" sz="5800" dirty="0">
                <a:latin typeface="+mj-lt"/>
                <a:ea typeface="+mj-ea"/>
                <a:cs typeface="+mj-cs"/>
              </a:rPr>
              <a:t>Accounts Payable </a:t>
            </a:r>
          </a:p>
          <a:p>
            <a:pPr marL="0" indent="0">
              <a:lnSpc>
                <a:spcPct val="90000"/>
              </a:lnSpc>
              <a:spcBef>
                <a:spcPct val="0"/>
              </a:spcBef>
              <a:spcAft>
                <a:spcPts val="600"/>
              </a:spcAft>
            </a:pPr>
            <a:r>
              <a:rPr lang="en-US" sz="5800" dirty="0">
                <a:latin typeface="+mj-lt"/>
                <a:ea typeface="+mj-ea"/>
                <a:cs typeface="+mj-cs"/>
              </a:rPr>
              <a:t>Fundamentals</a:t>
            </a:r>
          </a:p>
        </p:txBody>
      </p:sp>
      <p:sp>
        <p:nvSpPr>
          <p:cNvPr id="3" name="Text 1">
            <a:extLst>
              <a:ext uri="{FF2B5EF4-FFF2-40B4-BE49-F238E27FC236}">
                <a16:creationId xmlns:a16="http://schemas.microsoft.com/office/drawing/2014/main" id="{BC3360BF-A041-2D89-29D2-A503C4712E4D}"/>
              </a:ext>
            </a:extLst>
          </p:cNvPr>
          <p:cNvSpPr/>
          <p:nvPr/>
        </p:nvSpPr>
        <p:spPr>
          <a:xfrm>
            <a:off x="573576" y="5847506"/>
            <a:ext cx="4828030" cy="1449769"/>
          </a:xfrm>
          <a:prstGeom prst="rect">
            <a:avLst/>
          </a:prstGeom>
        </p:spPr>
        <p:txBody>
          <a:bodyPr vert="horz" lIns="91440" tIns="45720" rIns="91440" bIns="45720" rtlCol="0">
            <a:normAutofit/>
          </a:bodyPr>
          <a:lstStyle/>
          <a:p>
            <a:pPr>
              <a:lnSpc>
                <a:spcPct val="90000"/>
              </a:lnSpc>
              <a:spcBef>
                <a:spcPts val="1000"/>
              </a:spcBef>
            </a:pPr>
            <a:r>
              <a:rPr lang="en-US" sz="2400" dirty="0"/>
              <a:t>Vanessa Spence</a:t>
            </a:r>
          </a:p>
        </p:txBody>
      </p:sp>
    </p:spTree>
    <p:extLst>
      <p:ext uri="{BB962C8B-B14F-4D97-AF65-F5344CB8AC3E}">
        <p14:creationId xmlns:p14="http://schemas.microsoft.com/office/powerpoint/2010/main" val="11777806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827CF8C6-E39F-A4F1-A2A6-3B64FA94A976}"/>
              </a:ext>
              <a:ext uri="{C183D7F6-B498-43B3-948B-1728B52AA6E4}">
                <adec:decorative xmlns:adec="http://schemas.microsoft.com/office/drawing/2017/decorative" val="1"/>
              </a:ext>
            </a:extLst>
          </p:cNvPr>
          <p:cNvSpPr>
            <a:spLocks noMove="1" noResize="1"/>
          </p:cNvSpPr>
          <p:nvPr/>
        </p:nvSpPr>
        <p:spPr>
          <a:xfrm>
            <a:off x="0" y="0"/>
            <a:ext cx="14630395" cy="8229600"/>
          </a:xfrm>
          <a:prstGeom prst="rect">
            <a:avLst/>
          </a:prstGeom>
          <a:solidFill>
            <a:srgbClr val="47496A"/>
          </a:solidFill>
          <a:ln cap="flat">
            <a:noFill/>
            <a:prstDash val="solid"/>
          </a:ln>
        </p:spPr>
        <p:txBody>
          <a:bodyPr vert="horz" wrap="square" lIns="109728" tIns="54864" rIns="109728" bIns="54864" anchor="ctr" anchorCtr="1" compatLnSpc="1">
            <a:noAutofit/>
          </a:bodyPr>
          <a:lstStyle/>
          <a:p>
            <a:pPr algn="ctr" defTabSz="1097280">
              <a:defRPr sz="1800" b="0" i="0" u="none" strike="noStrike" kern="0" cap="none" spc="0" baseline="0">
                <a:solidFill>
                  <a:srgbClr val="000000"/>
                </a:solidFill>
                <a:uFillTx/>
              </a:defRPr>
            </a:pPr>
            <a:endParaRPr lang="en-US" sz="2160" dirty="0">
              <a:solidFill>
                <a:srgbClr val="FFFFFF"/>
              </a:solidFill>
              <a:latin typeface="Aptos"/>
            </a:endParaRPr>
          </a:p>
        </p:txBody>
      </p:sp>
      <p:sp>
        <p:nvSpPr>
          <p:cNvPr id="3" name="Rectangle 11">
            <a:extLst>
              <a:ext uri="{FF2B5EF4-FFF2-40B4-BE49-F238E27FC236}">
                <a16:creationId xmlns:a16="http://schemas.microsoft.com/office/drawing/2014/main" id="{D85CA9B0-B136-6DFF-4C23-300A3EE2A5F7}"/>
              </a:ext>
              <a:ext uri="{C183D7F6-B498-43B3-948B-1728B52AA6E4}">
                <adec:decorative xmlns:adec="http://schemas.microsoft.com/office/drawing/2017/decorative" val="1"/>
              </a:ext>
            </a:extLst>
          </p:cNvPr>
          <p:cNvSpPr>
            <a:spLocks noMove="1" noResize="1"/>
          </p:cNvSpPr>
          <p:nvPr/>
        </p:nvSpPr>
        <p:spPr>
          <a:xfrm>
            <a:off x="572418" y="576072"/>
            <a:ext cx="13485571" cy="7077456"/>
          </a:xfrm>
          <a:prstGeom prst="rect">
            <a:avLst/>
          </a:prstGeom>
          <a:solidFill>
            <a:srgbClr val="FFFFFF"/>
          </a:solidFill>
          <a:ln cap="flat">
            <a:noFill/>
            <a:prstDash val="solid"/>
          </a:ln>
        </p:spPr>
        <p:txBody>
          <a:bodyPr vert="horz" wrap="square" lIns="109728" tIns="54864" rIns="109728" bIns="54864" anchor="ctr" anchorCtr="1" compatLnSpc="1">
            <a:noAutofit/>
          </a:bodyPr>
          <a:lstStyle/>
          <a:p>
            <a:pPr algn="ctr" defTabSz="1097280">
              <a:defRPr sz="1800" b="0" i="0" u="none" strike="noStrike" kern="0" cap="none" spc="0" baseline="0">
                <a:solidFill>
                  <a:srgbClr val="000000"/>
                </a:solidFill>
                <a:uFillTx/>
              </a:defRPr>
            </a:pPr>
            <a:endParaRPr lang="en-US" sz="2160">
              <a:solidFill>
                <a:srgbClr val="FFFFFF"/>
              </a:solidFill>
              <a:latin typeface="Aptos"/>
            </a:endParaRPr>
          </a:p>
        </p:txBody>
      </p:sp>
      <p:pic>
        <p:nvPicPr>
          <p:cNvPr id="4" name="Content Placeholder 4" descr="A screenshot of a computer&#10;&#10;AI-generated content may be incorrect.">
            <a:extLst>
              <a:ext uri="{FF2B5EF4-FFF2-40B4-BE49-F238E27FC236}">
                <a16:creationId xmlns:a16="http://schemas.microsoft.com/office/drawing/2014/main" id="{7BCBCA5D-ED59-09AA-B2D8-DB3AD0297880}"/>
              </a:ext>
            </a:extLst>
          </p:cNvPr>
          <p:cNvPicPr>
            <a:picLocks noGrp="1" noChangeAspect="1"/>
          </p:cNvPicPr>
          <p:nvPr>
            <p:ph idx="1"/>
          </p:nvPr>
        </p:nvPicPr>
        <p:blipFill>
          <a:blip r:embed="rId2"/>
          <a:stretch>
            <a:fillRect/>
          </a:stretch>
        </p:blipFill>
        <p:spPr>
          <a:xfrm>
            <a:off x="772156" y="1235866"/>
            <a:ext cx="13086084" cy="5757866"/>
          </a:xfrm>
        </p:spPr>
      </p:pic>
      <p:sp>
        <p:nvSpPr>
          <p:cNvPr id="5" name="Arrow: Left 5">
            <a:extLst>
              <a:ext uri="{FF2B5EF4-FFF2-40B4-BE49-F238E27FC236}">
                <a16:creationId xmlns:a16="http://schemas.microsoft.com/office/drawing/2014/main" id="{26526946-B268-56F5-1FCF-243F086446A9}"/>
              </a:ext>
            </a:extLst>
          </p:cNvPr>
          <p:cNvSpPr/>
          <p:nvPr/>
        </p:nvSpPr>
        <p:spPr>
          <a:xfrm>
            <a:off x="4316875" y="1516825"/>
            <a:ext cx="782250" cy="516368"/>
          </a:xfrm>
          <a:custGeom>
            <a:avLst>
              <a:gd name="f0" fmla="val 7129"/>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21600 f12 1"/>
              <a:gd name="f24" fmla="*/ 0 f13 1"/>
              <a:gd name="f25" fmla="*/ f16 1 f4"/>
              <a:gd name="f26" fmla="*/ 21600 f13 1"/>
              <a:gd name="f27" fmla="*/ f17 1 f4"/>
              <a:gd name="f28" fmla="*/ f19 f18 1"/>
              <a:gd name="f29" fmla="*/ f20 f13 1"/>
              <a:gd name="f30" fmla="*/ f18 f13 1"/>
              <a:gd name="f31" fmla="*/ f19 f12 1"/>
              <a:gd name="f32" fmla="+- f25 0 f3"/>
              <a:gd name="f33" fmla="+- f27 0 f3"/>
              <a:gd name="f34" fmla="*/ f28 1 10800"/>
              <a:gd name="f35" fmla="+- f19 0 f34"/>
              <a:gd name="f36" fmla="*/ f35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36" t="f30" r="f23" b="f29"/>
            <a:pathLst>
              <a:path w="21600" h="21600">
                <a:moveTo>
                  <a:pt x="f8" y="f18"/>
                </a:moveTo>
                <a:lnTo>
                  <a:pt x="f19" y="f18"/>
                </a:lnTo>
                <a:lnTo>
                  <a:pt x="f19" y="f7"/>
                </a:lnTo>
                <a:lnTo>
                  <a:pt x="f7" y="f9"/>
                </a:lnTo>
                <a:lnTo>
                  <a:pt x="f19" y="f8"/>
                </a:lnTo>
                <a:lnTo>
                  <a:pt x="f19" y="f20"/>
                </a:lnTo>
                <a:lnTo>
                  <a:pt x="f8" y="f20"/>
                </a:lnTo>
                <a:close/>
              </a:path>
            </a:pathLst>
          </a:custGeom>
          <a:solidFill>
            <a:srgbClr val="156082"/>
          </a:solidFill>
          <a:ln w="19046" cap="flat">
            <a:solidFill>
              <a:srgbClr val="042433"/>
            </a:solidFill>
            <a:prstDash val="solid"/>
            <a:miter/>
          </a:ln>
        </p:spPr>
        <p:txBody>
          <a:bodyPr vert="horz" wrap="square" lIns="109728" tIns="54864" rIns="109728" bIns="54864" anchor="ctr" anchorCtr="1" compatLnSpc="1">
            <a:noAutofit/>
          </a:bodyPr>
          <a:lstStyle/>
          <a:p>
            <a:pPr algn="ctr" defTabSz="1097280">
              <a:defRPr sz="1800" b="0" i="0" u="none" strike="noStrike" kern="0" cap="none" spc="0" baseline="0">
                <a:solidFill>
                  <a:srgbClr val="000000"/>
                </a:solidFill>
                <a:uFillTx/>
              </a:defRPr>
            </a:pPr>
            <a:endParaRPr lang="en-US" sz="2160">
              <a:solidFill>
                <a:srgbClr val="FFFFFF"/>
              </a:solidFill>
              <a:latin typeface="Apto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C0243D65-161F-E303-2864-24F4E53F19FE}"/>
              </a:ext>
              <a:ext uri="{C183D7F6-B498-43B3-948B-1728B52AA6E4}">
                <adec:decorative xmlns:adec="http://schemas.microsoft.com/office/drawing/2017/decorative" val="1"/>
              </a:ext>
            </a:extLst>
          </p:cNvPr>
          <p:cNvSpPr>
            <a:spLocks noMove="1" noResize="1"/>
          </p:cNvSpPr>
          <p:nvPr/>
        </p:nvSpPr>
        <p:spPr>
          <a:xfrm>
            <a:off x="0" y="0"/>
            <a:ext cx="14630395" cy="8229600"/>
          </a:xfrm>
          <a:prstGeom prst="rect">
            <a:avLst/>
          </a:prstGeom>
          <a:solidFill>
            <a:srgbClr val="505380"/>
          </a:solidFill>
          <a:ln cap="flat">
            <a:noFill/>
            <a:prstDash val="solid"/>
          </a:ln>
        </p:spPr>
        <p:txBody>
          <a:bodyPr vert="horz" wrap="square" lIns="109728" tIns="54864" rIns="109728" bIns="54864" anchor="ctr" anchorCtr="1" compatLnSpc="1">
            <a:noAutofit/>
          </a:bodyPr>
          <a:lstStyle/>
          <a:p>
            <a:pPr algn="ctr" defTabSz="1097280">
              <a:defRPr sz="1800" b="0" i="0" u="none" strike="noStrike" kern="0" cap="none" spc="0" baseline="0">
                <a:solidFill>
                  <a:srgbClr val="000000"/>
                </a:solidFill>
                <a:uFillTx/>
              </a:defRPr>
            </a:pPr>
            <a:endParaRPr lang="en-US" sz="2160">
              <a:solidFill>
                <a:srgbClr val="FFFFFF"/>
              </a:solidFill>
              <a:latin typeface="Aptos"/>
            </a:endParaRPr>
          </a:p>
        </p:txBody>
      </p:sp>
      <p:sp>
        <p:nvSpPr>
          <p:cNvPr id="3" name="Rectangle 11">
            <a:extLst>
              <a:ext uri="{FF2B5EF4-FFF2-40B4-BE49-F238E27FC236}">
                <a16:creationId xmlns:a16="http://schemas.microsoft.com/office/drawing/2014/main" id="{BB954C26-6931-08B2-D283-B3A68B8B1AD9}"/>
              </a:ext>
              <a:ext uri="{C183D7F6-B498-43B3-948B-1728B52AA6E4}">
                <adec:decorative xmlns:adec="http://schemas.microsoft.com/office/drawing/2017/decorative" val="1"/>
              </a:ext>
            </a:extLst>
          </p:cNvPr>
          <p:cNvSpPr>
            <a:spLocks noMove="1" noResize="1"/>
          </p:cNvSpPr>
          <p:nvPr/>
        </p:nvSpPr>
        <p:spPr>
          <a:xfrm>
            <a:off x="572418" y="576072"/>
            <a:ext cx="13485571" cy="7077456"/>
          </a:xfrm>
          <a:prstGeom prst="rect">
            <a:avLst/>
          </a:prstGeom>
          <a:solidFill>
            <a:srgbClr val="FFFFFF"/>
          </a:solidFill>
          <a:ln cap="flat">
            <a:noFill/>
            <a:prstDash val="solid"/>
          </a:ln>
        </p:spPr>
        <p:txBody>
          <a:bodyPr vert="horz" wrap="square" lIns="109728" tIns="54864" rIns="109728" bIns="54864" anchor="ctr" anchorCtr="1" compatLnSpc="1">
            <a:noAutofit/>
          </a:bodyPr>
          <a:lstStyle/>
          <a:p>
            <a:pPr algn="ctr" defTabSz="1097280">
              <a:defRPr sz="1800" b="0" i="0" u="none" strike="noStrike" kern="0" cap="none" spc="0" baseline="0">
                <a:solidFill>
                  <a:srgbClr val="000000"/>
                </a:solidFill>
                <a:uFillTx/>
              </a:defRPr>
            </a:pPr>
            <a:endParaRPr lang="en-US" sz="2160">
              <a:solidFill>
                <a:srgbClr val="FFFFFF"/>
              </a:solidFill>
              <a:latin typeface="Aptos"/>
            </a:endParaRPr>
          </a:p>
        </p:txBody>
      </p:sp>
      <p:pic>
        <p:nvPicPr>
          <p:cNvPr id="4" name="Content Placeholder 4">
            <a:extLst>
              <a:ext uri="{FF2B5EF4-FFF2-40B4-BE49-F238E27FC236}">
                <a16:creationId xmlns:a16="http://schemas.microsoft.com/office/drawing/2014/main" id="{445D0F60-AA6B-D090-241E-5109318FC234}"/>
              </a:ext>
            </a:extLst>
          </p:cNvPr>
          <p:cNvPicPr>
            <a:picLocks noGrp="1" noChangeAspect="1"/>
          </p:cNvPicPr>
          <p:nvPr>
            <p:ph idx="1"/>
          </p:nvPr>
        </p:nvPicPr>
        <p:blipFill>
          <a:blip r:embed="rId2"/>
          <a:stretch>
            <a:fillRect/>
          </a:stretch>
        </p:blipFill>
        <p:spPr>
          <a:xfrm>
            <a:off x="772156" y="1252216"/>
            <a:ext cx="13086084" cy="5725157"/>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5E9181-922B-A857-B07C-89054E298359}"/>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2ED49D58-E385-BD44-34A6-4AEC83197678}"/>
              </a:ext>
            </a:extLst>
          </p:cNvPr>
          <p:cNvSpPr/>
          <p:nvPr/>
        </p:nvSpPr>
        <p:spPr>
          <a:xfrm>
            <a:off x="1828803" y="2399538"/>
            <a:ext cx="10972800" cy="3316833"/>
          </a:xfrm>
          <a:prstGeom prst="rect">
            <a:avLst/>
          </a:prstGeom>
        </p:spPr>
        <p:txBody>
          <a:bodyPr vert="horz" lIns="91440" tIns="45720" rIns="91440" bIns="45720" rtlCol="0" anchor="ctr">
            <a:normAutofit/>
          </a:bodyPr>
          <a:lstStyle/>
          <a:p>
            <a:pPr marL="0" indent="0" algn="ctr">
              <a:lnSpc>
                <a:spcPct val="90000"/>
              </a:lnSpc>
              <a:spcBef>
                <a:spcPct val="0"/>
              </a:spcBef>
              <a:spcAft>
                <a:spcPts val="600"/>
              </a:spcAft>
            </a:pPr>
            <a:r>
              <a:rPr lang="en-US" sz="8600" kern="1200" dirty="0">
                <a:solidFill>
                  <a:schemeClr val="tx1"/>
                </a:solidFill>
                <a:latin typeface="+mj-lt"/>
                <a:ea typeface="+mj-ea"/>
                <a:cs typeface="+mj-cs"/>
              </a:rPr>
              <a:t>Thank You!</a:t>
            </a:r>
          </a:p>
        </p:txBody>
      </p:sp>
    </p:spTree>
    <p:extLst>
      <p:ext uri="{BB962C8B-B14F-4D97-AF65-F5344CB8AC3E}">
        <p14:creationId xmlns:p14="http://schemas.microsoft.com/office/powerpoint/2010/main" val="2154412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7">
            <a:extLst>
              <a:ext uri="{FF2B5EF4-FFF2-40B4-BE49-F238E27FC236}">
                <a16:creationId xmlns:a16="http://schemas.microsoft.com/office/drawing/2014/main" id="{F7AA7D1E-8648-D028-46BD-83E4EECBEF1C}"/>
              </a:ext>
              <a:ext uri="{C183D7F6-B498-43B3-948B-1728B52AA6E4}">
                <adec:decorative xmlns:adec="http://schemas.microsoft.com/office/drawing/2017/decorative" val="1"/>
              </a:ext>
            </a:extLst>
          </p:cNvPr>
          <p:cNvSpPr>
            <a:spLocks noMove="1" noResize="1"/>
          </p:cNvSpPr>
          <p:nvPr/>
        </p:nvSpPr>
        <p:spPr>
          <a:xfrm>
            <a:off x="0" y="0"/>
            <a:ext cx="14630395" cy="8229600"/>
          </a:xfrm>
          <a:prstGeom prst="rect">
            <a:avLst/>
          </a:prstGeom>
          <a:solidFill>
            <a:srgbClr val="FFFFFF"/>
          </a:solidFill>
          <a:ln cap="flat">
            <a:noFill/>
            <a:prstDash val="solid"/>
          </a:ln>
        </p:spPr>
        <p:txBody>
          <a:bodyPr vert="horz" wrap="square" lIns="109728" tIns="54864" rIns="109728" bIns="54864" anchor="ctr" anchorCtr="1" compatLnSpc="1">
            <a:noAutofit/>
          </a:bodyPr>
          <a:lstStyle/>
          <a:p>
            <a:pPr algn="ctr" defTabSz="1097280">
              <a:defRPr sz="1800" b="0" i="0" u="none" strike="noStrike" kern="0" cap="none" spc="0" baseline="0">
                <a:solidFill>
                  <a:srgbClr val="000000"/>
                </a:solidFill>
                <a:uFillTx/>
              </a:defRPr>
            </a:pPr>
            <a:endParaRPr lang="en-US" sz="2160">
              <a:solidFill>
                <a:srgbClr val="FFFFFF"/>
              </a:solidFill>
              <a:latin typeface="Aptos"/>
            </a:endParaRPr>
          </a:p>
        </p:txBody>
      </p:sp>
      <p:sp>
        <p:nvSpPr>
          <p:cNvPr id="3" name="Rectangle 29">
            <a:extLst>
              <a:ext uri="{FF2B5EF4-FFF2-40B4-BE49-F238E27FC236}">
                <a16:creationId xmlns:a16="http://schemas.microsoft.com/office/drawing/2014/main" id="{73AB6EF2-58C5-C0AE-A4DF-A643D50A6548}"/>
              </a:ext>
              <a:ext uri="{C183D7F6-B498-43B3-948B-1728B52AA6E4}">
                <adec:decorative xmlns:adec="http://schemas.microsoft.com/office/drawing/2017/decorative" val="1"/>
              </a:ext>
            </a:extLst>
          </p:cNvPr>
          <p:cNvSpPr>
            <a:spLocks noMove="1" noResize="1"/>
          </p:cNvSpPr>
          <p:nvPr/>
        </p:nvSpPr>
        <p:spPr>
          <a:xfrm flipH="1">
            <a:off x="0" y="1"/>
            <a:ext cx="14630395" cy="1891151"/>
          </a:xfrm>
          <a:prstGeom prst="rect">
            <a:avLst/>
          </a:prstGeom>
          <a:gradFill>
            <a:gsLst>
              <a:gs pos="0">
                <a:srgbClr val="000000">
                  <a:alpha val="96000"/>
                </a:srgbClr>
              </a:gs>
              <a:gs pos="100000">
                <a:srgbClr val="104862"/>
              </a:gs>
            </a:gsLst>
            <a:lin ang="8400000"/>
          </a:gradFill>
          <a:ln cap="flat">
            <a:noFill/>
            <a:prstDash val="solid"/>
          </a:ln>
        </p:spPr>
        <p:txBody>
          <a:bodyPr vert="horz" wrap="square" lIns="109728" tIns="54864" rIns="109728" bIns="54864" anchor="ctr" anchorCtr="1" compatLnSpc="1">
            <a:noAutofit/>
          </a:bodyPr>
          <a:lstStyle/>
          <a:p>
            <a:pPr algn="ctr" defTabSz="1097280">
              <a:defRPr sz="1800" b="0" i="0" u="none" strike="noStrike" kern="0" cap="none" spc="0" baseline="0">
                <a:solidFill>
                  <a:srgbClr val="000000"/>
                </a:solidFill>
                <a:uFillTx/>
              </a:defRPr>
            </a:pPr>
            <a:endParaRPr lang="en-US" sz="2160">
              <a:solidFill>
                <a:srgbClr val="FFFFFF"/>
              </a:solidFill>
              <a:latin typeface="Aptos"/>
            </a:endParaRPr>
          </a:p>
        </p:txBody>
      </p:sp>
      <p:sp>
        <p:nvSpPr>
          <p:cNvPr id="4" name="Rectangle 31">
            <a:extLst>
              <a:ext uri="{FF2B5EF4-FFF2-40B4-BE49-F238E27FC236}">
                <a16:creationId xmlns:a16="http://schemas.microsoft.com/office/drawing/2014/main" id="{17E6ABB8-3143-3916-3BB2-FCC46A34F2CF}"/>
              </a:ext>
              <a:ext uri="{C183D7F6-B498-43B3-948B-1728B52AA6E4}">
                <adec:decorative xmlns:adec="http://schemas.microsoft.com/office/drawing/2017/decorative" val="1"/>
              </a:ext>
            </a:extLst>
          </p:cNvPr>
          <p:cNvSpPr>
            <a:spLocks noMove="1" noResize="1"/>
          </p:cNvSpPr>
          <p:nvPr/>
        </p:nvSpPr>
        <p:spPr>
          <a:xfrm rot="10800009" flipH="1">
            <a:off x="9754622" y="-12"/>
            <a:ext cx="4875774" cy="1891699"/>
          </a:xfrm>
          <a:prstGeom prst="rect">
            <a:avLst/>
          </a:prstGeom>
          <a:gradFill>
            <a:gsLst>
              <a:gs pos="0">
                <a:srgbClr val="0B3041">
                  <a:alpha val="68000"/>
                </a:srgbClr>
              </a:gs>
              <a:gs pos="100000">
                <a:srgbClr val="156082">
                  <a:alpha val="79000"/>
                </a:srgbClr>
              </a:gs>
            </a:gsLst>
            <a:lin ang="19200000"/>
          </a:gradFill>
          <a:ln cap="flat">
            <a:noFill/>
            <a:prstDash val="solid"/>
          </a:ln>
        </p:spPr>
        <p:txBody>
          <a:bodyPr vert="horz" wrap="square" lIns="109728" tIns="54864" rIns="109728" bIns="54864" anchor="ctr" anchorCtr="1" compatLnSpc="1">
            <a:noAutofit/>
          </a:bodyPr>
          <a:lstStyle/>
          <a:p>
            <a:pPr algn="ctr" defTabSz="1097280">
              <a:defRPr sz="1800" b="0" i="0" u="none" strike="noStrike" kern="0" cap="none" spc="0" baseline="0">
                <a:solidFill>
                  <a:srgbClr val="000000"/>
                </a:solidFill>
                <a:uFillTx/>
              </a:defRPr>
            </a:pPr>
            <a:endParaRPr lang="en-US" sz="2160">
              <a:solidFill>
                <a:srgbClr val="FFFFFF"/>
              </a:solidFill>
              <a:latin typeface="Aptos"/>
            </a:endParaRPr>
          </a:p>
        </p:txBody>
      </p:sp>
      <p:sp>
        <p:nvSpPr>
          <p:cNvPr id="5" name="Rectangle 33">
            <a:extLst>
              <a:ext uri="{FF2B5EF4-FFF2-40B4-BE49-F238E27FC236}">
                <a16:creationId xmlns:a16="http://schemas.microsoft.com/office/drawing/2014/main" id="{F755FE41-D6C3-0B64-360F-AEB67116F932}"/>
              </a:ext>
              <a:ext uri="{C183D7F6-B498-43B3-948B-1728B52AA6E4}">
                <adec:decorative xmlns:adec="http://schemas.microsoft.com/office/drawing/2017/decorative" val="1"/>
              </a:ext>
            </a:extLst>
          </p:cNvPr>
          <p:cNvSpPr>
            <a:spLocks noMove="1" noResize="1"/>
          </p:cNvSpPr>
          <p:nvPr/>
        </p:nvSpPr>
        <p:spPr>
          <a:xfrm rot="5400013">
            <a:off x="6369339" y="-6369338"/>
            <a:ext cx="1891732" cy="14630407"/>
          </a:xfrm>
          <a:prstGeom prst="rect">
            <a:avLst/>
          </a:prstGeom>
          <a:gradFill>
            <a:gsLst>
              <a:gs pos="0">
                <a:srgbClr val="156082">
                  <a:alpha val="0"/>
                </a:srgbClr>
              </a:gs>
              <a:gs pos="100000">
                <a:srgbClr val="000000">
                  <a:alpha val="74000"/>
                </a:srgbClr>
              </a:gs>
            </a:gsLst>
            <a:lin ang="20400000"/>
          </a:gradFill>
          <a:ln cap="flat">
            <a:noFill/>
            <a:prstDash val="solid"/>
          </a:ln>
        </p:spPr>
        <p:txBody>
          <a:bodyPr vert="horz" wrap="square" lIns="109728" tIns="54864" rIns="109728" bIns="54864" anchor="ctr" anchorCtr="1" compatLnSpc="1">
            <a:noAutofit/>
          </a:bodyPr>
          <a:lstStyle/>
          <a:p>
            <a:pPr algn="ctr" defTabSz="1097280">
              <a:defRPr sz="1800" b="0" i="0" u="none" strike="noStrike" kern="0" cap="none" spc="0" baseline="0">
                <a:solidFill>
                  <a:srgbClr val="000000"/>
                </a:solidFill>
                <a:uFillTx/>
              </a:defRPr>
            </a:pPr>
            <a:endParaRPr lang="en-US" sz="2160" dirty="0">
              <a:solidFill>
                <a:srgbClr val="FFFFFF"/>
              </a:solidFill>
              <a:latin typeface="Aptos"/>
            </a:endParaRPr>
          </a:p>
        </p:txBody>
      </p:sp>
      <p:sp>
        <p:nvSpPr>
          <p:cNvPr id="6" name="Title 1">
            <a:extLst>
              <a:ext uri="{FF2B5EF4-FFF2-40B4-BE49-F238E27FC236}">
                <a16:creationId xmlns:a16="http://schemas.microsoft.com/office/drawing/2014/main" id="{D7511AF0-A590-2F1C-B0B5-DB6DB9427966}"/>
              </a:ext>
            </a:extLst>
          </p:cNvPr>
          <p:cNvSpPr txBox="1">
            <a:spLocks noGrp="1"/>
          </p:cNvSpPr>
          <p:nvPr>
            <p:ph type="title"/>
          </p:nvPr>
        </p:nvSpPr>
        <p:spPr>
          <a:xfrm>
            <a:off x="249828" y="397239"/>
            <a:ext cx="12052830" cy="1053278"/>
          </a:xfrm>
        </p:spPr>
        <p:txBody>
          <a:bodyPr/>
          <a:lstStyle/>
          <a:p>
            <a:pPr lvl="0"/>
            <a:r>
              <a:rPr lang="en-US" sz="4800" dirty="0">
                <a:solidFill>
                  <a:srgbClr val="FFFFFF"/>
                </a:solidFill>
              </a:rPr>
              <a:t>Agenda</a:t>
            </a:r>
          </a:p>
        </p:txBody>
      </p:sp>
      <p:grpSp>
        <p:nvGrpSpPr>
          <p:cNvPr id="7" name="Content Placeholder 2" descr="SmartArt graphic">
            <a:extLst>
              <a:ext uri="{FF2B5EF4-FFF2-40B4-BE49-F238E27FC236}">
                <a16:creationId xmlns:a16="http://schemas.microsoft.com/office/drawing/2014/main" id="{8D342FD7-A141-304B-DE18-17A15D0B99C3}"/>
              </a:ext>
            </a:extLst>
          </p:cNvPr>
          <p:cNvGrpSpPr/>
          <p:nvPr/>
        </p:nvGrpSpPr>
        <p:grpSpPr>
          <a:xfrm>
            <a:off x="1111533" y="2976734"/>
            <a:ext cx="12436066" cy="4148092"/>
            <a:chOff x="926278" y="2480611"/>
            <a:chExt cx="10363388" cy="3456743"/>
          </a:xfrm>
        </p:grpSpPr>
        <p:sp>
          <p:nvSpPr>
            <p:cNvPr id="8" name="Freeform: Shape 7">
              <a:extLst>
                <a:ext uri="{FF2B5EF4-FFF2-40B4-BE49-F238E27FC236}">
                  <a16:creationId xmlns:a16="http://schemas.microsoft.com/office/drawing/2014/main" id="{19A0D823-89F8-674C-321C-E55923C2C7ED}"/>
                </a:ext>
              </a:extLst>
            </p:cNvPr>
            <p:cNvSpPr/>
            <p:nvPr/>
          </p:nvSpPr>
          <p:spPr>
            <a:xfrm>
              <a:off x="926278" y="2480611"/>
              <a:ext cx="1371984" cy="137198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97132"/>
            </a:solidFill>
            <a:ln cap="flat">
              <a:noFill/>
              <a:prstDash val="solid"/>
            </a:ln>
          </p:spPr>
          <p:txBody>
            <a:bodyPr lIns="0" tIns="0" rIns="0" bIns="0"/>
            <a:lstStyle/>
            <a:p>
              <a:endParaRPr lang="en-US" sz="2160"/>
            </a:p>
          </p:txBody>
        </p:sp>
        <p:sp>
          <p:nvSpPr>
            <p:cNvPr id="9" name="Rectangle 8" descr="Checkmark">
              <a:extLst>
                <a:ext uri="{FF2B5EF4-FFF2-40B4-BE49-F238E27FC236}">
                  <a16:creationId xmlns:a16="http://schemas.microsoft.com/office/drawing/2014/main" id="{B546B9E9-89F0-D212-8CB5-E766310E7094}"/>
                </a:ext>
              </a:extLst>
            </p:cNvPr>
            <p:cNvSpPr/>
            <p:nvPr/>
          </p:nvSpPr>
          <p:spPr>
            <a:xfrm>
              <a:off x="1214396" y="2768720"/>
              <a:ext cx="795747" cy="795747"/>
            </a:xfrm>
            <a:prstGeom prst="rect">
              <a:avLst/>
            </a:prstGeom>
            <a:blipFill>
              <a:blip r:embed="rId2">
                <a:alphaModFix/>
                <a:extLst>
                  <a:ext uri="{96DAC541-7B7A-43D3-8B79-37D633B846F1}">
                    <asvg:svgBlip xmlns:asvg="http://schemas.microsoft.com/office/drawing/2016/SVG/main" r:embed="rId3"/>
                  </a:ext>
                </a:extLst>
              </a:blip>
              <a:stretch>
                <a:fillRect/>
              </a:stretch>
            </a:blipFill>
            <a:ln cap="flat">
              <a:noFill/>
              <a:prstDash val="solid"/>
            </a:ln>
          </p:spPr>
          <p:txBody>
            <a:bodyPr lIns="0" tIns="0" rIns="0" bIns="0"/>
            <a:lstStyle/>
            <a:p>
              <a:endParaRPr lang="en-US" sz="2160"/>
            </a:p>
          </p:txBody>
        </p:sp>
        <p:sp>
          <p:nvSpPr>
            <p:cNvPr id="10" name="Freeform: Shape 9">
              <a:extLst>
                <a:ext uri="{FF2B5EF4-FFF2-40B4-BE49-F238E27FC236}">
                  <a16:creationId xmlns:a16="http://schemas.microsoft.com/office/drawing/2014/main" id="{90CE85A0-4DF6-4F40-C000-7413CE69E2EB}"/>
                </a:ext>
              </a:extLst>
            </p:cNvPr>
            <p:cNvSpPr/>
            <p:nvPr/>
          </p:nvSpPr>
          <p:spPr>
            <a:xfrm>
              <a:off x="2592259" y="2480611"/>
              <a:ext cx="3233967" cy="1371984"/>
            </a:xfrm>
            <a:custGeom>
              <a:avLst/>
              <a:gdLst>
                <a:gd name="f0" fmla="val 10800000"/>
                <a:gd name="f1" fmla="val 5400000"/>
                <a:gd name="f2" fmla="val 180"/>
                <a:gd name="f3" fmla="val w"/>
                <a:gd name="f4" fmla="val h"/>
                <a:gd name="f5" fmla="val 0"/>
                <a:gd name="f6" fmla="val 3233964"/>
                <a:gd name="f7" fmla="val 1371985"/>
                <a:gd name="f8" fmla="+- 0 0 -90"/>
                <a:gd name="f9" fmla="*/ f3 1 3233964"/>
                <a:gd name="f10" fmla="*/ f4 1 1371985"/>
                <a:gd name="f11" fmla="val f5"/>
                <a:gd name="f12" fmla="val f6"/>
                <a:gd name="f13" fmla="val f7"/>
                <a:gd name="f14" fmla="*/ f8 f0 1"/>
                <a:gd name="f15" fmla="+- f13 0 f11"/>
                <a:gd name="f16" fmla="+- f12 0 f11"/>
                <a:gd name="f17" fmla="*/ f14 1 f2"/>
                <a:gd name="f18" fmla="*/ f16 1 3233964"/>
                <a:gd name="f19" fmla="*/ f15 1 1371985"/>
                <a:gd name="f20" fmla="*/ 0 f16 1"/>
                <a:gd name="f21" fmla="*/ 0 f15 1"/>
                <a:gd name="f22" fmla="*/ 3233964 f16 1"/>
                <a:gd name="f23" fmla="*/ 1371985 f15 1"/>
                <a:gd name="f24" fmla="+- f17 0 f1"/>
                <a:gd name="f25" fmla="*/ f20 1 3233964"/>
                <a:gd name="f26" fmla="*/ f21 1 1371985"/>
                <a:gd name="f27" fmla="*/ f22 1 3233964"/>
                <a:gd name="f28" fmla="*/ f23 1 1371985"/>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3233964" h="1371985">
                  <a:moveTo>
                    <a:pt x="f5" y="f5"/>
                  </a:moveTo>
                  <a:lnTo>
                    <a:pt x="f6" y="f5"/>
                  </a:lnTo>
                  <a:lnTo>
                    <a:pt x="f6" y="f7"/>
                  </a:lnTo>
                  <a:lnTo>
                    <a:pt x="f5" y="f7"/>
                  </a:lnTo>
                  <a:lnTo>
                    <a:pt x="f5" y="f5"/>
                  </a:lnTo>
                  <a:close/>
                </a:path>
              </a:pathLst>
            </a:custGeom>
            <a:noFill/>
            <a:ln cap="flat">
              <a:noFill/>
              <a:prstDash val="solid"/>
            </a:ln>
          </p:spPr>
          <p:txBody>
            <a:bodyPr vert="horz" wrap="square" lIns="0" tIns="0" rIns="0" bIns="0" anchor="ctr" anchorCtr="0" compatLnSpc="1">
              <a:noAutofit/>
            </a:bodyPr>
            <a:lstStyle/>
            <a:p>
              <a:pPr defTabSz="1280164">
                <a:spcAft>
                  <a:spcPts val="1200"/>
                </a:spcAft>
                <a:defRPr sz="1800" b="0" i="0" u="none" strike="noStrike" kern="0" cap="none" spc="0" baseline="0">
                  <a:solidFill>
                    <a:srgbClr val="000000"/>
                  </a:solidFill>
                  <a:uFillTx/>
                </a:defRPr>
              </a:pPr>
              <a:r>
                <a:rPr lang="en-US" sz="2880">
                  <a:solidFill>
                    <a:srgbClr val="000000"/>
                  </a:solidFill>
                  <a:effectLst/>
                  <a:latin typeface="Aptos" panose="020B0004020202020204" pitchFamily="34" charset="0"/>
                </a:rPr>
                <a:t>Differentiate Between Departments</a:t>
              </a:r>
              <a:endParaRPr lang="en-US" sz="2880" dirty="0">
                <a:solidFill>
                  <a:srgbClr val="000000"/>
                </a:solidFill>
                <a:latin typeface="Aptos"/>
              </a:endParaRPr>
            </a:p>
          </p:txBody>
        </p:sp>
        <p:sp>
          <p:nvSpPr>
            <p:cNvPr id="11" name="Freeform: Shape 10">
              <a:extLst>
                <a:ext uri="{FF2B5EF4-FFF2-40B4-BE49-F238E27FC236}">
                  <a16:creationId xmlns:a16="http://schemas.microsoft.com/office/drawing/2014/main" id="{29E5CCEC-7F26-23B0-5586-1B685EFAB02F}"/>
                </a:ext>
              </a:extLst>
            </p:cNvPr>
            <p:cNvSpPr/>
            <p:nvPr/>
          </p:nvSpPr>
          <p:spPr>
            <a:xfrm>
              <a:off x="6389717" y="2480611"/>
              <a:ext cx="1371984" cy="137198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196B24"/>
            </a:solidFill>
            <a:ln cap="flat">
              <a:noFill/>
              <a:prstDash val="solid"/>
            </a:ln>
          </p:spPr>
          <p:txBody>
            <a:bodyPr lIns="0" tIns="0" rIns="0" bIns="0"/>
            <a:lstStyle/>
            <a:p>
              <a:endParaRPr lang="en-US" sz="2160"/>
            </a:p>
          </p:txBody>
        </p:sp>
        <p:sp>
          <p:nvSpPr>
            <p:cNvPr id="12" name="Rectangle 11" descr="Credit card">
              <a:extLst>
                <a:ext uri="{FF2B5EF4-FFF2-40B4-BE49-F238E27FC236}">
                  <a16:creationId xmlns:a16="http://schemas.microsoft.com/office/drawing/2014/main" id="{2021E220-DE9C-4723-3FAA-AC7CD0277A6F}"/>
                </a:ext>
              </a:extLst>
            </p:cNvPr>
            <p:cNvSpPr/>
            <p:nvPr/>
          </p:nvSpPr>
          <p:spPr>
            <a:xfrm>
              <a:off x="6677835" y="2768720"/>
              <a:ext cx="795747" cy="795747"/>
            </a:xfrm>
            <a:prstGeom prst="rect">
              <a:avLst/>
            </a:prstGeom>
            <a:blipFill>
              <a:blip r:embed="rId4">
                <a:alphaModFix/>
                <a:extLst>
                  <a:ext uri="{96DAC541-7B7A-43D3-8B79-37D633B846F1}">
                    <asvg:svgBlip xmlns:asvg="http://schemas.microsoft.com/office/drawing/2016/SVG/main" r:embed="rId5"/>
                  </a:ext>
                </a:extLst>
              </a:blip>
              <a:stretch>
                <a:fillRect/>
              </a:stretch>
            </a:blipFill>
            <a:ln cap="flat">
              <a:noFill/>
              <a:prstDash val="solid"/>
            </a:ln>
          </p:spPr>
          <p:txBody>
            <a:bodyPr lIns="0" tIns="0" rIns="0" bIns="0"/>
            <a:lstStyle/>
            <a:p>
              <a:endParaRPr lang="en-US" sz="2160"/>
            </a:p>
          </p:txBody>
        </p:sp>
        <p:sp>
          <p:nvSpPr>
            <p:cNvPr id="13" name="Freeform: Shape 12">
              <a:extLst>
                <a:ext uri="{FF2B5EF4-FFF2-40B4-BE49-F238E27FC236}">
                  <a16:creationId xmlns:a16="http://schemas.microsoft.com/office/drawing/2014/main" id="{2BD23CC1-8A10-6BEB-B659-265C8D8C2E54}"/>
                </a:ext>
              </a:extLst>
            </p:cNvPr>
            <p:cNvSpPr/>
            <p:nvPr/>
          </p:nvSpPr>
          <p:spPr>
            <a:xfrm>
              <a:off x="8055699" y="2480611"/>
              <a:ext cx="3233967" cy="1371984"/>
            </a:xfrm>
            <a:custGeom>
              <a:avLst/>
              <a:gdLst>
                <a:gd name="f0" fmla="val 10800000"/>
                <a:gd name="f1" fmla="val 5400000"/>
                <a:gd name="f2" fmla="val 180"/>
                <a:gd name="f3" fmla="val w"/>
                <a:gd name="f4" fmla="val h"/>
                <a:gd name="f5" fmla="val 0"/>
                <a:gd name="f6" fmla="val 3233964"/>
                <a:gd name="f7" fmla="val 1371985"/>
                <a:gd name="f8" fmla="+- 0 0 -90"/>
                <a:gd name="f9" fmla="*/ f3 1 3233964"/>
                <a:gd name="f10" fmla="*/ f4 1 1371985"/>
                <a:gd name="f11" fmla="val f5"/>
                <a:gd name="f12" fmla="val f6"/>
                <a:gd name="f13" fmla="val f7"/>
                <a:gd name="f14" fmla="*/ f8 f0 1"/>
                <a:gd name="f15" fmla="+- f13 0 f11"/>
                <a:gd name="f16" fmla="+- f12 0 f11"/>
                <a:gd name="f17" fmla="*/ f14 1 f2"/>
                <a:gd name="f18" fmla="*/ f16 1 3233964"/>
                <a:gd name="f19" fmla="*/ f15 1 1371985"/>
                <a:gd name="f20" fmla="*/ 0 f16 1"/>
                <a:gd name="f21" fmla="*/ 0 f15 1"/>
                <a:gd name="f22" fmla="*/ 3233964 f16 1"/>
                <a:gd name="f23" fmla="*/ 1371985 f15 1"/>
                <a:gd name="f24" fmla="+- f17 0 f1"/>
                <a:gd name="f25" fmla="*/ f20 1 3233964"/>
                <a:gd name="f26" fmla="*/ f21 1 1371985"/>
                <a:gd name="f27" fmla="*/ f22 1 3233964"/>
                <a:gd name="f28" fmla="*/ f23 1 1371985"/>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3233964" h="1371985">
                  <a:moveTo>
                    <a:pt x="f5" y="f5"/>
                  </a:moveTo>
                  <a:lnTo>
                    <a:pt x="f6" y="f5"/>
                  </a:lnTo>
                  <a:lnTo>
                    <a:pt x="f6" y="f7"/>
                  </a:lnTo>
                  <a:lnTo>
                    <a:pt x="f5" y="f7"/>
                  </a:lnTo>
                  <a:lnTo>
                    <a:pt x="f5" y="f5"/>
                  </a:lnTo>
                  <a:close/>
                </a:path>
              </a:pathLst>
            </a:custGeom>
            <a:noFill/>
            <a:ln cap="flat">
              <a:noFill/>
              <a:prstDash val="solid"/>
            </a:ln>
          </p:spPr>
          <p:txBody>
            <a:bodyPr vert="horz" wrap="square" lIns="0" tIns="0" rIns="0" bIns="0" anchor="ctr" anchorCtr="0" compatLnSpc="1">
              <a:noAutofit/>
            </a:bodyPr>
            <a:lstStyle/>
            <a:p>
              <a:pPr defTabSz="1280164">
                <a:spcAft>
                  <a:spcPts val="1200"/>
                </a:spcAft>
                <a:defRPr sz="1800" b="0" i="0" u="none" strike="noStrike" kern="0" cap="none" spc="0" baseline="0">
                  <a:solidFill>
                    <a:srgbClr val="000000"/>
                  </a:solidFill>
                  <a:uFillTx/>
                </a:defRPr>
              </a:pPr>
              <a:r>
                <a:rPr lang="en-US" sz="2880">
                  <a:solidFill>
                    <a:srgbClr val="000000"/>
                  </a:solidFill>
                  <a:effectLst/>
                  <a:latin typeface="Aptos" panose="020B0004020202020204" pitchFamily="34" charset="0"/>
                </a:rPr>
                <a:t>Requests for Payment</a:t>
              </a:r>
              <a:endParaRPr lang="en-US" sz="2880" dirty="0">
                <a:solidFill>
                  <a:srgbClr val="000000"/>
                </a:solidFill>
                <a:latin typeface="Aptos"/>
              </a:endParaRPr>
            </a:p>
          </p:txBody>
        </p:sp>
        <p:sp>
          <p:nvSpPr>
            <p:cNvPr id="14" name="Freeform: Shape 13">
              <a:extLst>
                <a:ext uri="{FF2B5EF4-FFF2-40B4-BE49-F238E27FC236}">
                  <a16:creationId xmlns:a16="http://schemas.microsoft.com/office/drawing/2014/main" id="{6020DC69-53F5-4351-14A3-78C38668F236}"/>
                </a:ext>
              </a:extLst>
            </p:cNvPr>
            <p:cNvSpPr/>
            <p:nvPr/>
          </p:nvSpPr>
          <p:spPr>
            <a:xfrm>
              <a:off x="926278" y="4565370"/>
              <a:ext cx="1371984" cy="137198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0F9ED5"/>
            </a:solidFill>
            <a:ln cap="flat">
              <a:noFill/>
              <a:prstDash val="solid"/>
            </a:ln>
          </p:spPr>
          <p:txBody>
            <a:bodyPr lIns="0" tIns="0" rIns="0" bIns="0"/>
            <a:lstStyle/>
            <a:p>
              <a:endParaRPr lang="en-US" sz="2160"/>
            </a:p>
          </p:txBody>
        </p:sp>
        <p:sp>
          <p:nvSpPr>
            <p:cNvPr id="15" name="Rectangle 14" descr="Questions">
              <a:extLst>
                <a:ext uri="{FF2B5EF4-FFF2-40B4-BE49-F238E27FC236}">
                  <a16:creationId xmlns:a16="http://schemas.microsoft.com/office/drawing/2014/main" id="{407E3756-BD6A-C631-EE1D-B4B2B0EE2B2D}"/>
                </a:ext>
              </a:extLst>
            </p:cNvPr>
            <p:cNvSpPr/>
            <p:nvPr/>
          </p:nvSpPr>
          <p:spPr>
            <a:xfrm>
              <a:off x="1214396" y="4853488"/>
              <a:ext cx="795747" cy="795747"/>
            </a:xfrm>
            <a:prstGeom prst="rect">
              <a:avLst/>
            </a:prstGeom>
            <a:blipFill>
              <a:blip r:embed="rId6">
                <a:alphaModFix/>
                <a:extLst>
                  <a:ext uri="{96DAC541-7B7A-43D3-8B79-37D633B846F1}">
                    <asvg:svgBlip xmlns:asvg="http://schemas.microsoft.com/office/drawing/2016/SVG/main" r:embed="rId7"/>
                  </a:ext>
                </a:extLst>
              </a:blip>
              <a:stretch>
                <a:fillRect/>
              </a:stretch>
            </a:blipFill>
            <a:ln cap="flat">
              <a:noFill/>
              <a:prstDash val="solid"/>
            </a:ln>
          </p:spPr>
          <p:txBody>
            <a:bodyPr lIns="0" tIns="0" rIns="0" bIns="0"/>
            <a:lstStyle/>
            <a:p>
              <a:endParaRPr lang="en-US" sz="2160"/>
            </a:p>
          </p:txBody>
        </p:sp>
        <p:sp>
          <p:nvSpPr>
            <p:cNvPr id="16" name="Freeform: Shape 15">
              <a:extLst>
                <a:ext uri="{FF2B5EF4-FFF2-40B4-BE49-F238E27FC236}">
                  <a16:creationId xmlns:a16="http://schemas.microsoft.com/office/drawing/2014/main" id="{7FE01392-6CE3-46C6-BD29-8A42E1C72F58}"/>
                </a:ext>
              </a:extLst>
            </p:cNvPr>
            <p:cNvSpPr/>
            <p:nvPr/>
          </p:nvSpPr>
          <p:spPr>
            <a:xfrm>
              <a:off x="2592259" y="4565370"/>
              <a:ext cx="3233967" cy="1371984"/>
            </a:xfrm>
            <a:custGeom>
              <a:avLst/>
              <a:gdLst>
                <a:gd name="f0" fmla="val 10800000"/>
                <a:gd name="f1" fmla="val 5400000"/>
                <a:gd name="f2" fmla="val 180"/>
                <a:gd name="f3" fmla="val w"/>
                <a:gd name="f4" fmla="val h"/>
                <a:gd name="f5" fmla="val 0"/>
                <a:gd name="f6" fmla="val 3233964"/>
                <a:gd name="f7" fmla="val 1371985"/>
                <a:gd name="f8" fmla="+- 0 0 -90"/>
                <a:gd name="f9" fmla="*/ f3 1 3233964"/>
                <a:gd name="f10" fmla="*/ f4 1 1371985"/>
                <a:gd name="f11" fmla="val f5"/>
                <a:gd name="f12" fmla="val f6"/>
                <a:gd name="f13" fmla="val f7"/>
                <a:gd name="f14" fmla="*/ f8 f0 1"/>
                <a:gd name="f15" fmla="+- f13 0 f11"/>
                <a:gd name="f16" fmla="+- f12 0 f11"/>
                <a:gd name="f17" fmla="*/ f14 1 f2"/>
                <a:gd name="f18" fmla="*/ f16 1 3233964"/>
                <a:gd name="f19" fmla="*/ f15 1 1371985"/>
                <a:gd name="f20" fmla="*/ 0 f16 1"/>
                <a:gd name="f21" fmla="*/ 0 f15 1"/>
                <a:gd name="f22" fmla="*/ 3233964 f16 1"/>
                <a:gd name="f23" fmla="*/ 1371985 f15 1"/>
                <a:gd name="f24" fmla="+- f17 0 f1"/>
                <a:gd name="f25" fmla="*/ f20 1 3233964"/>
                <a:gd name="f26" fmla="*/ f21 1 1371985"/>
                <a:gd name="f27" fmla="*/ f22 1 3233964"/>
                <a:gd name="f28" fmla="*/ f23 1 1371985"/>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3233964" h="1371985">
                  <a:moveTo>
                    <a:pt x="f5" y="f5"/>
                  </a:moveTo>
                  <a:lnTo>
                    <a:pt x="f6" y="f5"/>
                  </a:lnTo>
                  <a:lnTo>
                    <a:pt x="f6" y="f7"/>
                  </a:lnTo>
                  <a:lnTo>
                    <a:pt x="f5" y="f7"/>
                  </a:lnTo>
                  <a:lnTo>
                    <a:pt x="f5" y="f5"/>
                  </a:lnTo>
                  <a:close/>
                </a:path>
              </a:pathLst>
            </a:custGeom>
            <a:noFill/>
            <a:ln cap="flat">
              <a:noFill/>
              <a:prstDash val="solid"/>
            </a:ln>
          </p:spPr>
          <p:txBody>
            <a:bodyPr vert="horz" wrap="square" lIns="0" tIns="0" rIns="0" bIns="0" anchor="ctr" anchorCtr="0" compatLnSpc="1">
              <a:noAutofit/>
            </a:bodyPr>
            <a:lstStyle/>
            <a:p>
              <a:pPr defTabSz="1280164">
                <a:spcAft>
                  <a:spcPts val="1200"/>
                </a:spcAft>
                <a:defRPr sz="1800" b="0" i="0" u="none" strike="noStrike" kern="0" cap="none" spc="0" baseline="0">
                  <a:solidFill>
                    <a:srgbClr val="000000"/>
                  </a:solidFill>
                  <a:uFillTx/>
                </a:defRPr>
              </a:pPr>
              <a:r>
                <a:rPr lang="en-US" sz="2880" dirty="0">
                  <a:solidFill>
                    <a:srgbClr val="000000"/>
                  </a:solidFill>
                  <a:effectLst/>
                  <a:latin typeface="Aptos" panose="020B0004020202020204" pitchFamily="34" charset="0"/>
                </a:rPr>
                <a:t>Payment Verification</a:t>
              </a:r>
              <a:endParaRPr lang="en-US" sz="2880" dirty="0">
                <a:solidFill>
                  <a:srgbClr val="000000"/>
                </a:solidFill>
                <a:latin typeface="Aptos"/>
              </a:endParaRPr>
            </a:p>
          </p:txBody>
        </p:sp>
        <p:sp>
          <p:nvSpPr>
            <p:cNvPr id="17" name="Freeform: Shape 16">
              <a:extLst>
                <a:ext uri="{FF2B5EF4-FFF2-40B4-BE49-F238E27FC236}">
                  <a16:creationId xmlns:a16="http://schemas.microsoft.com/office/drawing/2014/main" id="{44436593-A58A-B4E4-5E7F-8B37034868F3}"/>
                </a:ext>
              </a:extLst>
            </p:cNvPr>
            <p:cNvSpPr/>
            <p:nvPr/>
          </p:nvSpPr>
          <p:spPr>
            <a:xfrm>
              <a:off x="6389717" y="4565370"/>
              <a:ext cx="1371984" cy="137198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A02B93"/>
            </a:solidFill>
            <a:ln cap="flat">
              <a:noFill/>
              <a:prstDash val="solid"/>
            </a:ln>
          </p:spPr>
          <p:txBody>
            <a:bodyPr lIns="0" tIns="0" rIns="0" bIns="0"/>
            <a:lstStyle/>
            <a:p>
              <a:endParaRPr lang="en-US" sz="2160"/>
            </a:p>
          </p:txBody>
        </p:sp>
        <p:sp>
          <p:nvSpPr>
            <p:cNvPr id="18" name="Rectangle 17" descr="Credit card">
              <a:extLst>
                <a:ext uri="{FF2B5EF4-FFF2-40B4-BE49-F238E27FC236}">
                  <a16:creationId xmlns:a16="http://schemas.microsoft.com/office/drawing/2014/main" id="{5331F8AE-28C4-7D9D-58CF-3CFC8C900CB7}"/>
                </a:ext>
              </a:extLst>
            </p:cNvPr>
            <p:cNvSpPr/>
            <p:nvPr/>
          </p:nvSpPr>
          <p:spPr>
            <a:xfrm>
              <a:off x="6677835" y="4853488"/>
              <a:ext cx="795747" cy="795747"/>
            </a:xfrm>
            <a:prstGeom prst="rect">
              <a:avLst/>
            </a:prstGeom>
            <a:blipFill>
              <a:blip r:embed="rId4">
                <a:alphaModFix/>
                <a:extLst>
                  <a:ext uri="{96DAC541-7B7A-43D3-8B79-37D633B846F1}">
                    <asvg:svgBlip xmlns:asvg="http://schemas.microsoft.com/office/drawing/2016/SVG/main" r:embed="rId5"/>
                  </a:ext>
                </a:extLst>
              </a:blip>
              <a:stretch>
                <a:fillRect/>
              </a:stretch>
            </a:blipFill>
            <a:ln cap="flat">
              <a:noFill/>
              <a:prstDash val="solid"/>
            </a:ln>
          </p:spPr>
          <p:txBody>
            <a:bodyPr lIns="0" tIns="0" rIns="0" bIns="0"/>
            <a:lstStyle/>
            <a:p>
              <a:endParaRPr lang="en-US" sz="2160"/>
            </a:p>
          </p:txBody>
        </p:sp>
        <p:sp>
          <p:nvSpPr>
            <p:cNvPr id="19" name="Freeform: Shape 18">
              <a:extLst>
                <a:ext uri="{FF2B5EF4-FFF2-40B4-BE49-F238E27FC236}">
                  <a16:creationId xmlns:a16="http://schemas.microsoft.com/office/drawing/2014/main" id="{BDC6717A-C8AB-650B-E01C-D78F628F82CC}"/>
                </a:ext>
              </a:extLst>
            </p:cNvPr>
            <p:cNvSpPr/>
            <p:nvPr/>
          </p:nvSpPr>
          <p:spPr>
            <a:xfrm>
              <a:off x="8055699" y="4565370"/>
              <a:ext cx="3233967" cy="1371984"/>
            </a:xfrm>
            <a:custGeom>
              <a:avLst/>
              <a:gdLst>
                <a:gd name="f0" fmla="val 10800000"/>
                <a:gd name="f1" fmla="val 5400000"/>
                <a:gd name="f2" fmla="val 180"/>
                <a:gd name="f3" fmla="val w"/>
                <a:gd name="f4" fmla="val h"/>
                <a:gd name="f5" fmla="val 0"/>
                <a:gd name="f6" fmla="val 3233964"/>
                <a:gd name="f7" fmla="val 1371985"/>
                <a:gd name="f8" fmla="+- 0 0 -90"/>
                <a:gd name="f9" fmla="*/ f3 1 3233964"/>
                <a:gd name="f10" fmla="*/ f4 1 1371985"/>
                <a:gd name="f11" fmla="val f5"/>
                <a:gd name="f12" fmla="val f6"/>
                <a:gd name="f13" fmla="val f7"/>
                <a:gd name="f14" fmla="*/ f8 f0 1"/>
                <a:gd name="f15" fmla="+- f13 0 f11"/>
                <a:gd name="f16" fmla="+- f12 0 f11"/>
                <a:gd name="f17" fmla="*/ f14 1 f2"/>
                <a:gd name="f18" fmla="*/ f16 1 3233964"/>
                <a:gd name="f19" fmla="*/ f15 1 1371985"/>
                <a:gd name="f20" fmla="*/ 0 f16 1"/>
                <a:gd name="f21" fmla="*/ 0 f15 1"/>
                <a:gd name="f22" fmla="*/ 3233964 f16 1"/>
                <a:gd name="f23" fmla="*/ 1371985 f15 1"/>
                <a:gd name="f24" fmla="+- f17 0 f1"/>
                <a:gd name="f25" fmla="*/ f20 1 3233964"/>
                <a:gd name="f26" fmla="*/ f21 1 1371985"/>
                <a:gd name="f27" fmla="*/ f22 1 3233964"/>
                <a:gd name="f28" fmla="*/ f23 1 1371985"/>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3233964" h="1371985">
                  <a:moveTo>
                    <a:pt x="f5" y="f5"/>
                  </a:moveTo>
                  <a:lnTo>
                    <a:pt x="f6" y="f5"/>
                  </a:lnTo>
                  <a:lnTo>
                    <a:pt x="f6" y="f7"/>
                  </a:lnTo>
                  <a:lnTo>
                    <a:pt x="f5" y="f7"/>
                  </a:lnTo>
                  <a:lnTo>
                    <a:pt x="f5" y="f5"/>
                  </a:lnTo>
                  <a:close/>
                </a:path>
              </a:pathLst>
            </a:custGeom>
            <a:noFill/>
            <a:ln cap="flat">
              <a:noFill/>
              <a:prstDash val="solid"/>
            </a:ln>
          </p:spPr>
          <p:txBody>
            <a:bodyPr vert="horz" wrap="square" lIns="0" tIns="0" rIns="0" bIns="0" anchor="ctr" anchorCtr="0" compatLnSpc="1">
              <a:noAutofit/>
            </a:bodyPr>
            <a:lstStyle/>
            <a:p>
              <a:pPr defTabSz="1280164">
                <a:spcAft>
                  <a:spcPts val="1200"/>
                </a:spcAft>
                <a:defRPr sz="1800" b="0" i="0" u="none" strike="noStrike" kern="0" cap="none" spc="0" baseline="0">
                  <a:solidFill>
                    <a:srgbClr val="000000"/>
                  </a:solidFill>
                  <a:uFillTx/>
                </a:defRPr>
              </a:pPr>
              <a:r>
                <a:rPr lang="en-US" sz="2880" dirty="0">
                  <a:solidFill>
                    <a:srgbClr val="000000"/>
                  </a:solidFill>
                  <a:latin typeface="Aptos"/>
                </a:rPr>
                <a:t>Q &amp; A</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3E550-33CD-0FC1-B514-CE78056CC5B7}"/>
              </a:ext>
            </a:extLst>
          </p:cNvPr>
          <p:cNvSpPr>
            <a:spLocks noGrp="1"/>
          </p:cNvSpPr>
          <p:nvPr>
            <p:ph type="title"/>
          </p:nvPr>
        </p:nvSpPr>
        <p:spPr>
          <a:xfrm>
            <a:off x="5989321" y="390972"/>
            <a:ext cx="7641770" cy="1740908"/>
          </a:xfrm>
        </p:spPr>
        <p:txBody>
          <a:bodyPr vert="horz" lIns="91440" tIns="45720" rIns="91440" bIns="45720" rtlCol="0" anchor="b">
            <a:normAutofit/>
          </a:bodyPr>
          <a:lstStyle/>
          <a:p>
            <a:pPr defTabSz="914400"/>
            <a:r>
              <a:rPr lang="en-US" sz="4800" kern="1200" spc="-50" baseline="0" dirty="0">
                <a:solidFill>
                  <a:schemeClr val="tx1">
                    <a:lumMod val="75000"/>
                    <a:lumOff val="25000"/>
                  </a:schemeClr>
                </a:solidFill>
                <a:latin typeface="+mj-lt"/>
                <a:ea typeface="+mj-ea"/>
                <a:cs typeface="+mj-cs"/>
              </a:rPr>
              <a:t>Procurement Department Overview</a:t>
            </a:r>
          </a:p>
        </p:txBody>
      </p:sp>
      <p:pic>
        <p:nvPicPr>
          <p:cNvPr id="5" name="Content Placeholder 4" descr="Legal and tax documents, legal advisory and soliciting, business and financial investments into assets or capital, capital gains and cryptocurrency trading - services which are supported by legal companies">
            <a:extLst>
              <a:ext uri="{FF2B5EF4-FFF2-40B4-BE49-F238E27FC236}">
                <a16:creationId xmlns:a16="http://schemas.microsoft.com/office/drawing/2014/main" id="{0CC729DF-7925-476F-ACAD-43F903D12489}"/>
              </a:ext>
            </a:extLst>
          </p:cNvPr>
          <p:cNvPicPr>
            <a:picLocks noGrp="1" noChangeAspect="1"/>
          </p:cNvPicPr>
          <p:nvPr>
            <p:ph sz="half" idx="1"/>
          </p:nvPr>
        </p:nvPicPr>
        <p:blipFill>
          <a:blip r:embed="rId3"/>
          <a:srcRect l="37742" r="17037"/>
          <a:stretch>
            <a:fillRect/>
          </a:stretch>
        </p:blipFill>
        <p:spPr>
          <a:xfrm>
            <a:off x="20" y="-14553"/>
            <a:ext cx="5585135" cy="8244151"/>
          </a:xfrm>
          <a:prstGeom prst="rect">
            <a:avLst/>
          </a:prstGeom>
        </p:spPr>
      </p:pic>
      <p:sp>
        <p:nvSpPr>
          <p:cNvPr id="3" name="TextBox 2">
            <a:extLst>
              <a:ext uri="{FF2B5EF4-FFF2-40B4-BE49-F238E27FC236}">
                <a16:creationId xmlns:a16="http://schemas.microsoft.com/office/drawing/2014/main" id="{8AB4C987-656A-C5F1-AAAD-74DA3DD03456}"/>
              </a:ext>
            </a:extLst>
          </p:cNvPr>
          <p:cNvSpPr txBox="1"/>
          <p:nvPr/>
        </p:nvSpPr>
        <p:spPr>
          <a:xfrm>
            <a:off x="5887325" y="5656849"/>
            <a:ext cx="10709562" cy="1857560"/>
          </a:xfrm>
          <a:prstGeom prst="rect">
            <a:avLst/>
          </a:prstGeom>
          <a:noFill/>
        </p:spPr>
        <p:txBody>
          <a:bodyPr wrap="square">
            <a:spAutoFit/>
          </a:bodyPr>
          <a:lstStyle/>
          <a:p>
            <a:pPr>
              <a:lnSpc>
                <a:spcPts val="2300"/>
              </a:lnSpc>
              <a:buSzPct val="100000"/>
            </a:pPr>
            <a:r>
              <a:rPr lang="fr-FR" dirty="0"/>
              <a:t>📌 </a:t>
            </a:r>
            <a:r>
              <a:rPr lang="fr-FR" b="1" dirty="0">
                <a:latin typeface="Heebo" pitchFamily="2" charset="-79"/>
                <a:cs typeface="Heebo" pitchFamily="2" charset="-79"/>
              </a:rPr>
              <a:t>Procurement Questions?</a:t>
            </a:r>
            <a:br>
              <a:rPr lang="fr-FR" b="1" dirty="0">
                <a:latin typeface="Heebo" pitchFamily="2" charset="-79"/>
                <a:cs typeface="Heebo" pitchFamily="2" charset="-79"/>
              </a:rPr>
            </a:br>
            <a:r>
              <a:rPr lang="fr-FR" dirty="0"/>
              <a:t>📞 </a:t>
            </a:r>
            <a:r>
              <a:rPr lang="fr-FR" b="1" dirty="0">
                <a:latin typeface="Heebo" pitchFamily="2" charset="-79"/>
                <a:cs typeface="Heebo" pitchFamily="2" charset="-79"/>
              </a:rPr>
              <a:t>Contact Procurement</a:t>
            </a:r>
            <a:br>
              <a:rPr lang="fr-FR" dirty="0">
                <a:latin typeface="+mj-lt"/>
              </a:rPr>
            </a:br>
            <a:r>
              <a:rPr lang="fr-FR" dirty="0"/>
              <a:t>✉️ </a:t>
            </a:r>
            <a:r>
              <a:rPr lang="fr-FR" i="1" dirty="0">
                <a:latin typeface="+mj-lt"/>
                <a:hlinkClick r:id="rId4"/>
              </a:rPr>
              <a:t>Procurement@Southernct.edu</a:t>
            </a:r>
            <a:endParaRPr lang="fr-FR" i="1" dirty="0">
              <a:latin typeface="+mj-lt"/>
            </a:endParaRPr>
          </a:p>
          <a:p>
            <a:pPr>
              <a:lnSpc>
                <a:spcPts val="2300"/>
              </a:lnSpc>
              <a:buSzPct val="100000"/>
            </a:pPr>
            <a:endParaRPr lang="fr-FR" sz="1400" i="1" dirty="0">
              <a:solidFill>
                <a:srgbClr val="4C4C4D"/>
              </a:solidFill>
              <a:latin typeface="+mj-lt"/>
              <a:ea typeface="Heebo" pitchFamily="34" charset="-122"/>
              <a:cs typeface="Heebo" pitchFamily="34" charset="-120"/>
            </a:endParaRPr>
          </a:p>
          <a:p>
            <a:pPr>
              <a:lnSpc>
                <a:spcPts val="2300"/>
              </a:lnSpc>
              <a:buSzPct val="100000"/>
            </a:pPr>
            <a:r>
              <a:rPr lang="fr-FR" sz="1400" dirty="0"/>
              <a:t>📌 </a:t>
            </a:r>
            <a:r>
              <a:rPr lang="fr-FR" sz="1400" b="1" dirty="0" err="1">
                <a:latin typeface="Heebo" pitchFamily="2" charset="-79"/>
                <a:cs typeface="Heebo" pitchFamily="2" charset="-79"/>
              </a:rPr>
              <a:t>Escalated</a:t>
            </a:r>
            <a:r>
              <a:rPr lang="fr-FR" sz="1400" b="1" dirty="0">
                <a:latin typeface="Heebo" pitchFamily="2" charset="-79"/>
                <a:cs typeface="Heebo" pitchFamily="2" charset="-79"/>
              </a:rPr>
              <a:t> Issue?</a:t>
            </a:r>
            <a:br>
              <a:rPr lang="fr-FR" sz="1400" b="1" dirty="0">
                <a:latin typeface="Heebo" pitchFamily="2" charset="-79"/>
                <a:cs typeface="Heebo" pitchFamily="2" charset="-79"/>
              </a:rPr>
            </a:br>
            <a:r>
              <a:rPr lang="fr-FR" sz="1400" dirty="0"/>
              <a:t>📞 </a:t>
            </a:r>
            <a:r>
              <a:rPr lang="fr-FR" sz="1400" b="1" dirty="0">
                <a:latin typeface="Heebo" pitchFamily="2" charset="-79"/>
                <a:cs typeface="Heebo" pitchFamily="2" charset="-79"/>
              </a:rPr>
              <a:t>Contact Tim Krauss and Nina Cote</a:t>
            </a:r>
            <a:endParaRPr lang="en-US" sz="1400" dirty="0">
              <a:solidFill>
                <a:srgbClr val="4C4C4D"/>
              </a:solidFill>
              <a:latin typeface="+mj-lt"/>
              <a:ea typeface="Heebo" pitchFamily="34" charset="-122"/>
              <a:cs typeface="Heebo" pitchFamily="34" charset="-120"/>
            </a:endParaRPr>
          </a:p>
        </p:txBody>
      </p:sp>
      <p:sp>
        <p:nvSpPr>
          <p:cNvPr id="6" name="TextBox 5">
            <a:extLst>
              <a:ext uri="{FF2B5EF4-FFF2-40B4-BE49-F238E27FC236}">
                <a16:creationId xmlns:a16="http://schemas.microsoft.com/office/drawing/2014/main" id="{98316168-D34B-D4C8-755C-338912D7673E}"/>
              </a:ext>
            </a:extLst>
          </p:cNvPr>
          <p:cNvSpPr txBox="1"/>
          <p:nvPr/>
        </p:nvSpPr>
        <p:spPr>
          <a:xfrm>
            <a:off x="6157361" y="2405980"/>
            <a:ext cx="6784230" cy="2585323"/>
          </a:xfrm>
          <a:prstGeom prst="rect">
            <a:avLst/>
          </a:prstGeom>
          <a:noFill/>
        </p:spPr>
        <p:txBody>
          <a:bodyPr wrap="none" rtlCol="0">
            <a:spAutoFit/>
          </a:bodyPr>
          <a:lstStyle/>
          <a:p>
            <a:r>
              <a:rPr lang="en-US" b="1" dirty="0"/>
              <a:t>What is Procurement Responsible For?</a:t>
            </a:r>
          </a:p>
          <a:p>
            <a:pPr marL="285750" indent="-285750">
              <a:buFont typeface="Arial" panose="020B0604020202020204" pitchFamily="34" charset="0"/>
              <a:buChar char="•"/>
            </a:pPr>
            <a:r>
              <a:rPr lang="en-US" dirty="0"/>
              <a:t>Contracts</a:t>
            </a:r>
          </a:p>
          <a:p>
            <a:pPr marL="285750" indent="-285750">
              <a:buFont typeface="Arial" panose="020B0604020202020204" pitchFamily="34" charset="0"/>
              <a:buChar char="•"/>
            </a:pPr>
            <a:r>
              <a:rPr lang="en-US" dirty="0"/>
              <a:t>PSA’s</a:t>
            </a:r>
          </a:p>
          <a:p>
            <a:pPr marL="285750" indent="-285750">
              <a:buFont typeface="Arial" panose="020B0604020202020204" pitchFamily="34" charset="0"/>
              <a:buChar char="•"/>
            </a:pPr>
            <a:r>
              <a:rPr lang="en-US" dirty="0"/>
              <a:t>Purchase Requisitions/Purchase Orders</a:t>
            </a:r>
          </a:p>
          <a:p>
            <a:pPr marL="285750" indent="-285750">
              <a:buFont typeface="Arial" panose="020B0604020202020204" pitchFamily="34" charset="0"/>
              <a:buChar char="•"/>
            </a:pPr>
            <a:endParaRPr lang="en-US" dirty="0"/>
          </a:p>
          <a:p>
            <a:r>
              <a:rPr lang="en-US" b="1" dirty="0"/>
              <a:t>What Information Should I Provide to the Procurement Department?</a:t>
            </a:r>
          </a:p>
          <a:p>
            <a:pPr marL="285750" indent="-285750">
              <a:buFont typeface="Arial" panose="020B0604020202020204" pitchFamily="34" charset="0"/>
              <a:buChar char="•"/>
            </a:pPr>
            <a:r>
              <a:rPr lang="en-US" dirty="0"/>
              <a:t>Invoice or Quote/Estimate</a:t>
            </a:r>
          </a:p>
          <a:p>
            <a:pPr marL="285750" indent="-285750">
              <a:buFont typeface="Arial" panose="020B0604020202020204" pitchFamily="34" charset="0"/>
              <a:buChar char="•"/>
            </a:pPr>
            <a:r>
              <a:rPr lang="en-US" dirty="0"/>
              <a:t>W-9 Form</a:t>
            </a:r>
          </a:p>
          <a:p>
            <a:pPr marL="285750" indent="-285750">
              <a:buFont typeface="Arial" panose="020B0604020202020204" pitchFamily="34" charset="0"/>
              <a:buChar char="•"/>
            </a:pPr>
            <a:r>
              <a:rPr lang="en-US" dirty="0"/>
              <a:t>Supporting Documentation for Contracts &amp; PSA’s</a:t>
            </a:r>
          </a:p>
        </p:txBody>
      </p:sp>
    </p:spTree>
    <p:extLst>
      <p:ext uri="{BB962C8B-B14F-4D97-AF65-F5344CB8AC3E}">
        <p14:creationId xmlns:p14="http://schemas.microsoft.com/office/powerpoint/2010/main" val="40018063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77FF3-E093-59DC-8494-D6C98239AA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5EEF3F-709D-6DEA-B9A2-DB03F973E844}"/>
              </a:ext>
            </a:extLst>
          </p:cNvPr>
          <p:cNvSpPr>
            <a:spLocks noGrp="1"/>
          </p:cNvSpPr>
          <p:nvPr>
            <p:ph type="title"/>
          </p:nvPr>
        </p:nvSpPr>
        <p:spPr>
          <a:xfrm>
            <a:off x="6005648" y="390972"/>
            <a:ext cx="8061415" cy="1740908"/>
          </a:xfrm>
        </p:spPr>
        <p:txBody>
          <a:bodyPr vert="horz" lIns="91440" tIns="45720" rIns="91440" bIns="45720" rtlCol="0" anchor="b">
            <a:normAutofit/>
          </a:bodyPr>
          <a:lstStyle/>
          <a:p>
            <a:pPr defTabSz="914400"/>
            <a:r>
              <a:rPr lang="en-US" sz="4800" kern="1200" spc="-50" baseline="0" dirty="0">
                <a:solidFill>
                  <a:schemeClr val="tx1">
                    <a:lumMod val="75000"/>
                    <a:lumOff val="25000"/>
                  </a:schemeClr>
                </a:solidFill>
                <a:latin typeface="+mj-lt"/>
                <a:ea typeface="+mj-ea"/>
                <a:cs typeface="+mj-cs"/>
              </a:rPr>
              <a:t>Accounts Payable Department Overview</a:t>
            </a:r>
          </a:p>
        </p:txBody>
      </p:sp>
      <p:pic>
        <p:nvPicPr>
          <p:cNvPr id="5" name="Content Placeholder 4" descr="Man reading notes">
            <a:extLst>
              <a:ext uri="{FF2B5EF4-FFF2-40B4-BE49-F238E27FC236}">
                <a16:creationId xmlns:a16="http://schemas.microsoft.com/office/drawing/2014/main" id="{9923DB12-DC62-C893-B24A-F90DC774710C}"/>
              </a:ext>
            </a:extLst>
          </p:cNvPr>
          <p:cNvPicPr>
            <a:picLocks noGrp="1" noChangeAspect="1"/>
          </p:cNvPicPr>
          <p:nvPr>
            <p:ph sz="half" idx="1"/>
          </p:nvPr>
        </p:nvPicPr>
        <p:blipFill>
          <a:blip r:embed="rId3"/>
          <a:srcRect l="27418" r="27418"/>
          <a:stretch/>
        </p:blipFill>
        <p:spPr>
          <a:xfrm>
            <a:off x="20" y="-14553"/>
            <a:ext cx="5585135" cy="8244151"/>
          </a:xfrm>
          <a:prstGeom prst="rect">
            <a:avLst/>
          </a:prstGeom>
        </p:spPr>
      </p:pic>
      <p:sp>
        <p:nvSpPr>
          <p:cNvPr id="3" name="TextBox 2">
            <a:extLst>
              <a:ext uri="{FF2B5EF4-FFF2-40B4-BE49-F238E27FC236}">
                <a16:creationId xmlns:a16="http://schemas.microsoft.com/office/drawing/2014/main" id="{82CA6B75-960B-6BD0-CA2C-1395FD71FD1C}"/>
              </a:ext>
            </a:extLst>
          </p:cNvPr>
          <p:cNvSpPr txBox="1"/>
          <p:nvPr/>
        </p:nvSpPr>
        <p:spPr>
          <a:xfrm>
            <a:off x="5887325" y="6097720"/>
            <a:ext cx="10709562" cy="1547218"/>
          </a:xfrm>
          <a:prstGeom prst="rect">
            <a:avLst/>
          </a:prstGeom>
          <a:noFill/>
        </p:spPr>
        <p:txBody>
          <a:bodyPr wrap="square">
            <a:spAutoFit/>
          </a:bodyPr>
          <a:lstStyle/>
          <a:p>
            <a:pPr>
              <a:lnSpc>
                <a:spcPts val="2300"/>
              </a:lnSpc>
              <a:buSzPct val="100000"/>
            </a:pPr>
            <a:r>
              <a:rPr lang="fr-FR" dirty="0"/>
              <a:t>📌</a:t>
            </a:r>
            <a:r>
              <a:rPr lang="fr-FR" b="1" dirty="0">
                <a:latin typeface="Heebo" pitchFamily="2" charset="-79"/>
                <a:cs typeface="Heebo" pitchFamily="2" charset="-79"/>
              </a:rPr>
              <a:t>Accounts Payable Questions?</a:t>
            </a:r>
            <a:br>
              <a:rPr lang="fr-FR" b="1" dirty="0">
                <a:latin typeface="Heebo" pitchFamily="2" charset="-79"/>
                <a:cs typeface="Heebo" pitchFamily="2" charset="-79"/>
              </a:rPr>
            </a:br>
            <a:r>
              <a:rPr lang="fr-FR" dirty="0"/>
              <a:t>📞 </a:t>
            </a:r>
            <a:r>
              <a:rPr lang="fr-FR" b="1" dirty="0">
                <a:latin typeface="Heebo" pitchFamily="2" charset="-79"/>
                <a:cs typeface="Heebo" pitchFamily="2" charset="-79"/>
              </a:rPr>
              <a:t>Contact Accounts Payable</a:t>
            </a:r>
            <a:br>
              <a:rPr lang="fr-FR" dirty="0">
                <a:latin typeface="+mj-lt"/>
              </a:rPr>
            </a:br>
            <a:r>
              <a:rPr lang="fr-FR" dirty="0"/>
              <a:t>✉️ </a:t>
            </a:r>
            <a:r>
              <a:rPr lang="fr-FR" i="1" dirty="0">
                <a:latin typeface="+mj-lt"/>
                <a:hlinkClick r:id="rId4"/>
              </a:rPr>
              <a:t>AccountsPayable@Southernct.edu</a:t>
            </a:r>
            <a:r>
              <a:rPr lang="fr-FR" i="1" dirty="0">
                <a:latin typeface="+mj-lt"/>
              </a:rPr>
              <a:t> </a:t>
            </a:r>
            <a:r>
              <a:rPr lang="fr-FR" b="1" i="1" dirty="0">
                <a:latin typeface="+mj-lt"/>
              </a:rPr>
              <a:t>or</a:t>
            </a:r>
            <a:r>
              <a:rPr lang="fr-FR" i="1" dirty="0">
                <a:latin typeface="+mj-lt"/>
              </a:rPr>
              <a:t> </a:t>
            </a:r>
            <a:r>
              <a:rPr lang="fr-FR" i="1" dirty="0">
                <a:latin typeface="+mj-lt"/>
                <a:hlinkClick r:id="rId5"/>
              </a:rPr>
              <a:t>Travel@Southernct.edu</a:t>
            </a:r>
            <a:r>
              <a:rPr lang="fr-FR" i="1" dirty="0">
                <a:latin typeface="+mj-lt"/>
              </a:rPr>
              <a:t>* </a:t>
            </a:r>
          </a:p>
          <a:p>
            <a:pPr>
              <a:lnSpc>
                <a:spcPts val="2300"/>
              </a:lnSpc>
              <a:buSzPct val="100000"/>
            </a:pPr>
            <a:r>
              <a:rPr lang="fr-FR" sz="1400" dirty="0"/>
              <a:t>📌 </a:t>
            </a:r>
            <a:r>
              <a:rPr lang="fr-FR" sz="1400" b="1" dirty="0" err="1">
                <a:latin typeface="Heebo" pitchFamily="2" charset="-79"/>
                <a:cs typeface="Heebo" pitchFamily="2" charset="-79"/>
              </a:rPr>
              <a:t>Escalated</a:t>
            </a:r>
            <a:r>
              <a:rPr lang="fr-FR" sz="1400" b="1" dirty="0">
                <a:latin typeface="Heebo" pitchFamily="2" charset="-79"/>
                <a:cs typeface="Heebo" pitchFamily="2" charset="-79"/>
              </a:rPr>
              <a:t> Issue?</a:t>
            </a:r>
            <a:br>
              <a:rPr lang="fr-FR" sz="1400" b="1" dirty="0">
                <a:latin typeface="Heebo" pitchFamily="2" charset="-79"/>
                <a:cs typeface="Heebo" pitchFamily="2" charset="-79"/>
              </a:rPr>
            </a:br>
            <a:r>
              <a:rPr lang="fr-FR" sz="1400" dirty="0"/>
              <a:t>📞 </a:t>
            </a:r>
            <a:r>
              <a:rPr lang="fr-FR" sz="1400" b="1" dirty="0">
                <a:latin typeface="Heebo" pitchFamily="2" charset="-79"/>
                <a:cs typeface="Heebo" pitchFamily="2" charset="-79"/>
              </a:rPr>
              <a:t>Contact Dale </a:t>
            </a:r>
            <a:r>
              <a:rPr lang="fr-FR" sz="1400" b="1" dirty="0" err="1">
                <a:latin typeface="Heebo" pitchFamily="2" charset="-79"/>
                <a:cs typeface="Heebo" pitchFamily="2" charset="-79"/>
              </a:rPr>
              <a:t>Bodyk</a:t>
            </a:r>
            <a:endParaRPr lang="en-US" sz="1400" dirty="0">
              <a:solidFill>
                <a:srgbClr val="4C4C4D"/>
              </a:solidFill>
              <a:latin typeface="+mj-lt"/>
              <a:ea typeface="Heebo" pitchFamily="34" charset="-122"/>
              <a:cs typeface="Heebo" pitchFamily="34" charset="-120"/>
            </a:endParaRPr>
          </a:p>
        </p:txBody>
      </p:sp>
      <p:sp>
        <p:nvSpPr>
          <p:cNvPr id="6" name="TextBox 5">
            <a:extLst>
              <a:ext uri="{FF2B5EF4-FFF2-40B4-BE49-F238E27FC236}">
                <a16:creationId xmlns:a16="http://schemas.microsoft.com/office/drawing/2014/main" id="{B383BB4D-CD8F-67BC-2AB6-72136E3C84A6}"/>
              </a:ext>
            </a:extLst>
          </p:cNvPr>
          <p:cNvSpPr txBox="1"/>
          <p:nvPr/>
        </p:nvSpPr>
        <p:spPr>
          <a:xfrm>
            <a:off x="6005648" y="2226365"/>
            <a:ext cx="8453302" cy="3970318"/>
          </a:xfrm>
          <a:prstGeom prst="rect">
            <a:avLst/>
          </a:prstGeom>
          <a:noFill/>
        </p:spPr>
        <p:txBody>
          <a:bodyPr wrap="square" rtlCol="0">
            <a:spAutoFit/>
          </a:bodyPr>
          <a:lstStyle/>
          <a:p>
            <a:r>
              <a:rPr lang="en-US" b="1" dirty="0"/>
              <a:t>What is Accounts Payable Responsible For? </a:t>
            </a:r>
          </a:p>
          <a:p>
            <a:pPr marL="285750" indent="-285750">
              <a:buFont typeface="Arial" panose="020B0604020202020204" pitchFamily="34" charset="0"/>
              <a:buChar char="•"/>
            </a:pPr>
            <a:r>
              <a:rPr lang="en-US" dirty="0"/>
              <a:t>Payment after services are rendered or goods are received</a:t>
            </a:r>
          </a:p>
          <a:p>
            <a:pPr marL="285750" indent="-285750">
              <a:buFont typeface="Arial" panose="020B0604020202020204" pitchFamily="34" charset="0"/>
              <a:buChar char="•"/>
            </a:pPr>
            <a:r>
              <a:rPr lang="en-US" dirty="0"/>
              <a:t>Travel</a:t>
            </a:r>
          </a:p>
          <a:p>
            <a:pPr marL="285750" indent="-285750">
              <a:buFont typeface="Arial" panose="020B0604020202020204" pitchFamily="34" charset="0"/>
              <a:buChar char="•"/>
            </a:pPr>
            <a:endParaRPr lang="en-US" dirty="0"/>
          </a:p>
          <a:p>
            <a:r>
              <a:rPr lang="en-US" b="1" dirty="0"/>
              <a:t>What Information Should I Provide to the Accounts Payable Department?</a:t>
            </a:r>
          </a:p>
          <a:p>
            <a:pPr marL="285750" indent="-285750">
              <a:buFont typeface="Arial" panose="020B0604020202020204" pitchFamily="34" charset="0"/>
              <a:buChar char="•"/>
            </a:pPr>
            <a:r>
              <a:rPr lang="en-US" dirty="0"/>
              <a:t>Approved/Signed Invoices</a:t>
            </a:r>
          </a:p>
          <a:p>
            <a:pPr marL="285750" indent="-285750">
              <a:buFont typeface="Arial" panose="020B0604020202020204" pitchFamily="34" charset="0"/>
              <a:buChar char="•"/>
            </a:pPr>
            <a:r>
              <a:rPr lang="en-US" dirty="0"/>
              <a:t>Employee Voucher (CO-17XP)</a:t>
            </a:r>
          </a:p>
          <a:p>
            <a:pPr marL="742950" lvl="1" indent="-285750">
              <a:buFont typeface="Arial" panose="020B0604020202020204" pitchFamily="34" charset="0"/>
              <a:buChar char="•"/>
            </a:pPr>
            <a:r>
              <a:rPr lang="en-US" dirty="0"/>
              <a:t>Reimbursement for out-of-pocket expenses $100 or less</a:t>
            </a:r>
          </a:p>
          <a:p>
            <a:pPr marL="742950" lvl="1" indent="-285750">
              <a:buFont typeface="Arial" panose="020B0604020202020204" pitchFamily="34" charset="0"/>
              <a:buChar char="•"/>
            </a:pPr>
            <a:r>
              <a:rPr lang="en-US" dirty="0"/>
              <a:t>Travel*</a:t>
            </a:r>
          </a:p>
          <a:p>
            <a:pPr marL="285750" indent="-285750">
              <a:buFont typeface="Arial" panose="020B0604020202020204" pitchFamily="34" charset="0"/>
              <a:buChar char="•"/>
            </a:pPr>
            <a:r>
              <a:rPr lang="en-US" dirty="0"/>
              <a:t>Candidate Reimbursement Form</a:t>
            </a:r>
          </a:p>
          <a:p>
            <a:pPr marL="285750" indent="-285750">
              <a:buFont typeface="Arial" panose="020B0604020202020204" pitchFamily="34" charset="0"/>
              <a:buChar char="•"/>
            </a:pPr>
            <a:r>
              <a:rPr lang="en-US" dirty="0"/>
              <a:t>Voucher/Disbursement Form</a:t>
            </a:r>
          </a:p>
          <a:p>
            <a:pPr marL="285750" indent="-285750">
              <a:buFont typeface="Arial" panose="020B0604020202020204" pitchFamily="34" charset="0"/>
              <a:buChar char="•"/>
            </a:pPr>
            <a:r>
              <a:rPr lang="en-US" dirty="0"/>
              <a:t>ACH Enrollment Form</a:t>
            </a:r>
          </a:p>
          <a:p>
            <a:pPr marL="285750" indent="-285750">
              <a:buFont typeface="Arial" panose="020B0604020202020204" pitchFamily="34" charset="0"/>
              <a:buChar char="•"/>
            </a:pPr>
            <a:r>
              <a:rPr lang="en-US" dirty="0"/>
              <a:t>Stop Payment Requests</a:t>
            </a:r>
          </a:p>
          <a:p>
            <a:pPr marL="285750" indent="-285750">
              <a:buFont typeface="Arial" panose="020B0604020202020204" pitchFamily="34" charset="0"/>
              <a:buChar char="•"/>
            </a:pPr>
            <a:r>
              <a:rPr lang="en-US" dirty="0"/>
              <a:t>W-9’s and W-8’s</a:t>
            </a:r>
          </a:p>
        </p:txBody>
      </p:sp>
    </p:spTree>
    <p:extLst>
      <p:ext uri="{BB962C8B-B14F-4D97-AF65-F5344CB8AC3E}">
        <p14:creationId xmlns:p14="http://schemas.microsoft.com/office/powerpoint/2010/main" val="424670099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B622F-2E67-C7E8-516E-309749135A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C1FFEF-C62D-BA86-2923-E1EAF71DB987}"/>
              </a:ext>
            </a:extLst>
          </p:cNvPr>
          <p:cNvSpPr>
            <a:spLocks noGrp="1"/>
          </p:cNvSpPr>
          <p:nvPr>
            <p:ph type="title"/>
          </p:nvPr>
        </p:nvSpPr>
        <p:spPr>
          <a:xfrm>
            <a:off x="6005648" y="390972"/>
            <a:ext cx="8061415" cy="1740908"/>
          </a:xfrm>
        </p:spPr>
        <p:txBody>
          <a:bodyPr vert="horz" lIns="91440" tIns="45720" rIns="91440" bIns="45720" rtlCol="0" anchor="b">
            <a:normAutofit/>
          </a:bodyPr>
          <a:lstStyle/>
          <a:p>
            <a:pPr defTabSz="914400"/>
            <a:r>
              <a:rPr lang="en-US" sz="4800" kern="1200" spc="-50" baseline="0" dirty="0">
                <a:solidFill>
                  <a:schemeClr val="tx1">
                    <a:lumMod val="75000"/>
                    <a:lumOff val="25000"/>
                  </a:schemeClr>
                </a:solidFill>
                <a:latin typeface="+mj-lt"/>
                <a:ea typeface="+mj-ea"/>
                <a:cs typeface="+mj-cs"/>
              </a:rPr>
              <a:t>Accounts Payable Department</a:t>
            </a:r>
            <a:br>
              <a:rPr lang="en-US" sz="4800" kern="1200" spc="-50" baseline="0" dirty="0">
                <a:solidFill>
                  <a:schemeClr val="tx1">
                    <a:lumMod val="75000"/>
                    <a:lumOff val="25000"/>
                  </a:schemeClr>
                </a:solidFill>
                <a:latin typeface="+mj-lt"/>
                <a:ea typeface="+mj-ea"/>
                <a:cs typeface="+mj-cs"/>
              </a:rPr>
            </a:br>
            <a:r>
              <a:rPr lang="en-US" sz="4800" kern="1200" spc="-50" baseline="0" dirty="0">
                <a:solidFill>
                  <a:schemeClr val="tx1">
                    <a:lumMod val="75000"/>
                    <a:lumOff val="25000"/>
                  </a:schemeClr>
                </a:solidFill>
                <a:latin typeface="+mj-lt"/>
                <a:ea typeface="+mj-ea"/>
                <a:cs typeface="+mj-cs"/>
              </a:rPr>
              <a:t>Overview</a:t>
            </a:r>
          </a:p>
        </p:txBody>
      </p:sp>
      <p:pic>
        <p:nvPicPr>
          <p:cNvPr id="5" name="Content Placeholder 4" descr="Rural mailbox">
            <a:extLst>
              <a:ext uri="{FF2B5EF4-FFF2-40B4-BE49-F238E27FC236}">
                <a16:creationId xmlns:a16="http://schemas.microsoft.com/office/drawing/2014/main" id="{3A8A4D76-C9C0-8300-7BA3-4CF303A58810}"/>
              </a:ext>
            </a:extLst>
          </p:cNvPr>
          <p:cNvPicPr>
            <a:picLocks noGrp="1" noChangeAspect="1"/>
          </p:cNvPicPr>
          <p:nvPr>
            <p:ph sz="half" idx="1"/>
          </p:nvPr>
        </p:nvPicPr>
        <p:blipFill>
          <a:blip r:embed="rId3"/>
          <a:srcRect l="27418" r="27418"/>
          <a:stretch/>
        </p:blipFill>
        <p:spPr>
          <a:xfrm>
            <a:off x="20" y="-14553"/>
            <a:ext cx="5585135" cy="8244151"/>
          </a:xfrm>
          <a:prstGeom prst="rect">
            <a:avLst/>
          </a:prstGeom>
        </p:spPr>
      </p:pic>
      <p:sp>
        <p:nvSpPr>
          <p:cNvPr id="6" name="TextBox 5">
            <a:extLst>
              <a:ext uri="{FF2B5EF4-FFF2-40B4-BE49-F238E27FC236}">
                <a16:creationId xmlns:a16="http://schemas.microsoft.com/office/drawing/2014/main" id="{2159CCE9-8349-7B14-45EB-1CF54164EBB5}"/>
              </a:ext>
            </a:extLst>
          </p:cNvPr>
          <p:cNvSpPr txBox="1"/>
          <p:nvPr/>
        </p:nvSpPr>
        <p:spPr>
          <a:xfrm>
            <a:off x="6005648" y="2226365"/>
            <a:ext cx="8074646" cy="3693319"/>
          </a:xfrm>
          <a:prstGeom prst="rect">
            <a:avLst/>
          </a:prstGeom>
          <a:noFill/>
        </p:spPr>
        <p:txBody>
          <a:bodyPr wrap="none" rtlCol="0">
            <a:spAutoFit/>
          </a:bodyPr>
          <a:lstStyle/>
          <a:p>
            <a:r>
              <a:rPr lang="en-US" b="1" dirty="0"/>
              <a:t>What Helps Accounts Payable Process Faster?</a:t>
            </a:r>
          </a:p>
          <a:p>
            <a:pPr marL="285750" indent="-285750">
              <a:buFont typeface="Arial" panose="020B0604020202020204" pitchFamily="34" charset="0"/>
              <a:buChar char="•"/>
            </a:pPr>
            <a:r>
              <a:rPr lang="en-US" dirty="0"/>
              <a:t>Include all required information in your initial email </a:t>
            </a:r>
          </a:p>
          <a:p>
            <a:pPr marL="285750" indent="-285750">
              <a:buFont typeface="Arial" panose="020B0604020202020204" pitchFamily="34" charset="0"/>
              <a:buChar char="•"/>
            </a:pPr>
            <a:r>
              <a:rPr lang="en-US" dirty="0"/>
              <a:t>Send status requests only after confirming no payment has been made in Banner</a:t>
            </a:r>
          </a:p>
          <a:p>
            <a:pPr marL="285750" indent="-285750">
              <a:buFont typeface="Arial" panose="020B0604020202020204" pitchFamily="34" charset="0"/>
              <a:buChar char="•"/>
            </a:pPr>
            <a:endParaRPr lang="en-US" dirty="0"/>
          </a:p>
          <a:p>
            <a:r>
              <a:rPr lang="en-US" b="1" dirty="0"/>
              <a:t>Payment Processing</a:t>
            </a:r>
          </a:p>
          <a:p>
            <a:pPr marL="285750" indent="-285750">
              <a:buFont typeface="Arial" panose="020B0604020202020204" pitchFamily="34" charset="0"/>
              <a:buChar char="•"/>
            </a:pPr>
            <a:r>
              <a:rPr lang="en-US" dirty="0"/>
              <a:t>AP processes checks on Wednesdays</a:t>
            </a:r>
          </a:p>
          <a:p>
            <a:pPr marL="285750" indent="-285750">
              <a:buFont typeface="Arial" panose="020B0604020202020204" pitchFamily="34" charset="0"/>
              <a:buChar char="•"/>
            </a:pPr>
            <a:r>
              <a:rPr lang="en-US" dirty="0"/>
              <a:t>Checks are delivered to mail services the next business day</a:t>
            </a:r>
          </a:p>
          <a:p>
            <a:pPr marL="285750" indent="-285750">
              <a:buFont typeface="Arial" panose="020B0604020202020204" pitchFamily="34" charset="0"/>
              <a:buChar char="•"/>
            </a:pPr>
            <a:r>
              <a:rPr lang="en-US" dirty="0"/>
              <a:t>Mail services delivers to the USPS at approximately 2:30PM</a:t>
            </a:r>
          </a:p>
          <a:p>
            <a:pPr marL="285750" indent="-285750">
              <a:buFont typeface="Arial" panose="020B0604020202020204" pitchFamily="34" charset="0"/>
              <a:buChar char="•"/>
            </a:pPr>
            <a:endParaRPr lang="en-US" dirty="0"/>
          </a:p>
          <a:p>
            <a:r>
              <a:rPr lang="en-US" dirty="0"/>
              <a:t>⚠️</a:t>
            </a:r>
            <a:r>
              <a:rPr lang="en-US" b="1" dirty="0"/>
              <a:t>Important</a:t>
            </a:r>
          </a:p>
          <a:p>
            <a:pPr marL="742950" lvl="1" indent="-285750">
              <a:buFont typeface="Arial" panose="020B0604020202020204" pitchFamily="34" charset="0"/>
              <a:buChar char="•"/>
            </a:pPr>
            <a:r>
              <a:rPr lang="en-US" dirty="0"/>
              <a:t>Checks cannot be picked up from the AP Office</a:t>
            </a:r>
          </a:p>
          <a:p>
            <a:pPr marL="742950" lvl="1" indent="-285750">
              <a:buFont typeface="Arial" panose="020B0604020202020204" pitchFamily="34" charset="0"/>
              <a:buChar char="•"/>
            </a:pPr>
            <a:r>
              <a:rPr lang="en-US" dirty="0"/>
              <a:t>We encourage the use of </a:t>
            </a:r>
            <a:r>
              <a:rPr lang="en-US" b="1" dirty="0"/>
              <a:t>Direct Deposit </a:t>
            </a:r>
            <a:r>
              <a:rPr lang="en-US" dirty="0"/>
              <a:t>for faster payment!</a:t>
            </a:r>
          </a:p>
          <a:p>
            <a:pPr marL="742950" lvl="1" indent="-285750">
              <a:buFont typeface="Arial" panose="020B0604020202020204" pitchFamily="34" charset="0"/>
              <a:buChar char="•"/>
            </a:pPr>
            <a:endParaRPr lang="en-US" dirty="0"/>
          </a:p>
        </p:txBody>
      </p:sp>
    </p:spTree>
    <p:extLst>
      <p:ext uri="{BB962C8B-B14F-4D97-AF65-F5344CB8AC3E}">
        <p14:creationId xmlns:p14="http://schemas.microsoft.com/office/powerpoint/2010/main" val="36904055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36E06351-EFD3-C450-AD7F-C286B2B6D92B}"/>
              </a:ext>
            </a:extLst>
          </p:cNvPr>
          <p:cNvPicPr>
            <a:picLocks noChangeAspect="1"/>
          </p:cNvPicPr>
          <p:nvPr/>
        </p:nvPicPr>
        <p:blipFill>
          <a:blip r:embed="rId2"/>
          <a:srcRect t="15751"/>
          <a:stretch>
            <a:fillRect/>
          </a:stretch>
        </p:blipFill>
        <p:spPr>
          <a:xfrm>
            <a:off x="21" y="11"/>
            <a:ext cx="14630374" cy="8229588"/>
          </a:xfrm>
          <a:prstGeom prst="rect">
            <a:avLst/>
          </a:prstGeom>
          <a:noFill/>
          <a:ln cap="flat">
            <a:noFill/>
          </a:ln>
        </p:spPr>
      </p:pic>
      <p:sp>
        <p:nvSpPr>
          <p:cNvPr id="3" name="Rectangle 9">
            <a:extLst>
              <a:ext uri="{FF2B5EF4-FFF2-40B4-BE49-F238E27FC236}">
                <a16:creationId xmlns:a16="http://schemas.microsoft.com/office/drawing/2014/main" id="{F7F5E3B8-F93F-C0EB-9CEF-DD8458AA39A1}"/>
              </a:ext>
              <a:ext uri="{C183D7F6-B498-43B3-948B-1728B52AA6E4}">
                <adec:decorative xmlns:adec="http://schemas.microsoft.com/office/drawing/2017/decorative" val="1"/>
              </a:ext>
            </a:extLst>
          </p:cNvPr>
          <p:cNvSpPr>
            <a:spLocks noMove="1" noResize="1"/>
          </p:cNvSpPr>
          <p:nvPr/>
        </p:nvSpPr>
        <p:spPr>
          <a:xfrm>
            <a:off x="0" y="0"/>
            <a:ext cx="14630395" cy="8229600"/>
          </a:xfrm>
          <a:prstGeom prst="rect">
            <a:avLst/>
          </a:prstGeom>
          <a:gradFill>
            <a:gsLst>
              <a:gs pos="0">
                <a:srgbClr val="E8E8E8">
                  <a:alpha val="68000"/>
                </a:srgbClr>
              </a:gs>
              <a:gs pos="100000">
                <a:srgbClr val="E8E8E8">
                  <a:alpha val="97000"/>
                </a:srgbClr>
              </a:gs>
            </a:gsLst>
            <a:path path="circle">
              <a:fillToRect l="50000" t="50000" r="50000" b="50000"/>
            </a:path>
          </a:gradFill>
          <a:ln cap="flat">
            <a:noFill/>
            <a:prstDash val="solid"/>
          </a:ln>
        </p:spPr>
        <p:txBody>
          <a:bodyPr vert="horz" wrap="square" lIns="109728" tIns="54864" rIns="109728" bIns="54864" anchor="ctr" anchorCtr="1" compatLnSpc="1">
            <a:noAutofit/>
          </a:bodyPr>
          <a:lstStyle/>
          <a:p>
            <a:pPr algn="ctr" defTabSz="1097280">
              <a:defRPr sz="1800" b="0" i="0" u="none" strike="noStrike" kern="0" cap="none" spc="0" baseline="0">
                <a:solidFill>
                  <a:srgbClr val="000000"/>
                </a:solidFill>
                <a:uFillTx/>
              </a:defRPr>
            </a:pPr>
            <a:endParaRPr lang="en-US" sz="2160">
              <a:solidFill>
                <a:srgbClr val="FFFFFF"/>
              </a:solidFill>
              <a:latin typeface="Aptos"/>
            </a:endParaRPr>
          </a:p>
        </p:txBody>
      </p:sp>
      <p:sp>
        <p:nvSpPr>
          <p:cNvPr id="4" name="Title 1">
            <a:extLst>
              <a:ext uri="{FF2B5EF4-FFF2-40B4-BE49-F238E27FC236}">
                <a16:creationId xmlns:a16="http://schemas.microsoft.com/office/drawing/2014/main" id="{D572A85D-37A9-0CD2-4306-52B3AC6FE3E2}"/>
              </a:ext>
            </a:extLst>
          </p:cNvPr>
          <p:cNvSpPr txBox="1">
            <a:spLocks noGrp="1"/>
          </p:cNvSpPr>
          <p:nvPr>
            <p:ph type="title"/>
          </p:nvPr>
        </p:nvSpPr>
        <p:spPr>
          <a:xfrm>
            <a:off x="924850" y="-431116"/>
            <a:ext cx="12070080" cy="1740908"/>
          </a:xfrm>
        </p:spPr>
        <p:txBody>
          <a:bodyPr/>
          <a:lstStyle/>
          <a:p>
            <a:pPr lvl="0"/>
            <a:r>
              <a:rPr lang="en-US" sz="4800" dirty="0"/>
              <a:t>Understanding the Payment Process</a:t>
            </a:r>
          </a:p>
        </p:txBody>
      </p:sp>
      <p:grpSp>
        <p:nvGrpSpPr>
          <p:cNvPr id="5" name="Content Placeholder 2">
            <a:extLst>
              <a:ext uri="{FF2B5EF4-FFF2-40B4-BE49-F238E27FC236}">
                <a16:creationId xmlns:a16="http://schemas.microsoft.com/office/drawing/2014/main" id="{4BC2E025-5962-6FBD-CF66-D1A3978C74B2}"/>
              </a:ext>
            </a:extLst>
          </p:cNvPr>
          <p:cNvGrpSpPr/>
          <p:nvPr/>
        </p:nvGrpSpPr>
        <p:grpSpPr>
          <a:xfrm>
            <a:off x="656104" y="1872952"/>
            <a:ext cx="12607571" cy="3987583"/>
            <a:chOff x="842848" y="2486079"/>
            <a:chExt cx="10506309" cy="3322986"/>
          </a:xfrm>
        </p:grpSpPr>
        <p:sp>
          <p:nvSpPr>
            <p:cNvPr id="6" name="Rectangle 5" descr="Credit card">
              <a:extLst>
                <a:ext uri="{FF2B5EF4-FFF2-40B4-BE49-F238E27FC236}">
                  <a16:creationId xmlns:a16="http://schemas.microsoft.com/office/drawing/2014/main" id="{30255E87-74B6-32B5-E247-D3113B615D8A}"/>
                </a:ext>
              </a:extLst>
            </p:cNvPr>
            <p:cNvSpPr/>
            <p:nvPr/>
          </p:nvSpPr>
          <p:spPr>
            <a:xfrm>
              <a:off x="1787533" y="2486079"/>
              <a:ext cx="1017352" cy="1017352"/>
            </a:xfrm>
            <a:prstGeom prst="rect">
              <a:avLst/>
            </a:prstGeom>
            <a:blipFill>
              <a:blip r:embed="rId3">
                <a:alphaModFix/>
                <a:extLst>
                  <a:ext uri="{96DAC541-7B7A-43D3-8B79-37D633B846F1}">
                    <asvg:svgBlip xmlns:asvg="http://schemas.microsoft.com/office/drawing/2016/SVG/main" r:embed="rId4"/>
                  </a:ext>
                </a:extLst>
              </a:blip>
              <a:stretch>
                <a:fillRect/>
              </a:stretch>
            </a:blipFill>
            <a:ln cap="flat">
              <a:noFill/>
              <a:prstDash val="solid"/>
            </a:ln>
          </p:spPr>
          <p:txBody>
            <a:bodyPr lIns="0" tIns="0" rIns="0" bIns="0"/>
            <a:lstStyle/>
            <a:p>
              <a:endParaRPr lang="en-US" sz="2160"/>
            </a:p>
          </p:txBody>
        </p:sp>
        <p:sp>
          <p:nvSpPr>
            <p:cNvPr id="7" name="Freeform: Shape 6">
              <a:extLst>
                <a:ext uri="{FF2B5EF4-FFF2-40B4-BE49-F238E27FC236}">
                  <a16:creationId xmlns:a16="http://schemas.microsoft.com/office/drawing/2014/main" id="{297D5ECF-5935-F665-D349-4D32AAA0B929}"/>
                </a:ext>
              </a:extLst>
            </p:cNvPr>
            <p:cNvSpPr/>
            <p:nvPr/>
          </p:nvSpPr>
          <p:spPr>
            <a:xfrm>
              <a:off x="842848" y="3633734"/>
              <a:ext cx="2906722" cy="682160"/>
            </a:xfrm>
            <a:custGeom>
              <a:avLst/>
              <a:gdLst>
                <a:gd name="f0" fmla="val 10800000"/>
                <a:gd name="f1" fmla="val 5400000"/>
                <a:gd name="f2" fmla="val 180"/>
                <a:gd name="f3" fmla="val w"/>
                <a:gd name="f4" fmla="val h"/>
                <a:gd name="f5" fmla="val 0"/>
                <a:gd name="f6" fmla="val 2906718"/>
                <a:gd name="f7" fmla="val 682160"/>
                <a:gd name="f8" fmla="+- 0 0 -90"/>
                <a:gd name="f9" fmla="*/ f3 1 2906718"/>
                <a:gd name="f10" fmla="*/ f4 1 682160"/>
                <a:gd name="f11" fmla="val f5"/>
                <a:gd name="f12" fmla="val f6"/>
                <a:gd name="f13" fmla="val f7"/>
                <a:gd name="f14" fmla="*/ f8 f0 1"/>
                <a:gd name="f15" fmla="+- f13 0 f11"/>
                <a:gd name="f16" fmla="+- f12 0 f11"/>
                <a:gd name="f17" fmla="*/ f14 1 f2"/>
                <a:gd name="f18" fmla="*/ f16 1 2906718"/>
                <a:gd name="f19" fmla="*/ f15 1 682160"/>
                <a:gd name="f20" fmla="*/ 0 f16 1"/>
                <a:gd name="f21" fmla="*/ 0 f15 1"/>
                <a:gd name="f22" fmla="*/ 2906718 f16 1"/>
                <a:gd name="f23" fmla="*/ 682160 f15 1"/>
                <a:gd name="f24" fmla="+- f17 0 f1"/>
                <a:gd name="f25" fmla="*/ f20 1 2906718"/>
                <a:gd name="f26" fmla="*/ f21 1 682160"/>
                <a:gd name="f27" fmla="*/ f22 1 2906718"/>
                <a:gd name="f28" fmla="*/ f23 1 682160"/>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2906718" h="682160">
                  <a:moveTo>
                    <a:pt x="f5" y="f5"/>
                  </a:moveTo>
                  <a:lnTo>
                    <a:pt x="f6" y="f5"/>
                  </a:lnTo>
                  <a:lnTo>
                    <a:pt x="f6" y="f7"/>
                  </a:lnTo>
                  <a:lnTo>
                    <a:pt x="f5" y="f7"/>
                  </a:lnTo>
                  <a:lnTo>
                    <a:pt x="f5" y="f5"/>
                  </a:lnTo>
                  <a:close/>
                </a:path>
              </a:pathLst>
            </a:custGeom>
            <a:noFill/>
            <a:ln cap="flat">
              <a:noFill/>
              <a:prstDash val="solid"/>
            </a:ln>
          </p:spPr>
          <p:txBody>
            <a:bodyPr vert="horz" wrap="square" lIns="0" tIns="0" rIns="0" bIns="0" anchor="t" anchorCtr="1" compatLnSpc="1">
              <a:noAutofit/>
            </a:bodyPr>
            <a:lstStyle/>
            <a:p>
              <a:pPr defTabSz="1280164">
                <a:lnSpc>
                  <a:spcPct val="90000"/>
                </a:lnSpc>
                <a:spcAft>
                  <a:spcPts val="1200"/>
                </a:spcAft>
                <a:defRPr sz="1800" b="1" i="0" u="none" strike="noStrike" kern="0" cap="none" spc="0" baseline="0">
                  <a:solidFill>
                    <a:srgbClr val="000000"/>
                  </a:solidFill>
                  <a:uFillTx/>
                </a:defRPr>
              </a:pPr>
              <a:r>
                <a:rPr lang="en-US" sz="2880" b="1" dirty="0">
                  <a:solidFill>
                    <a:srgbClr val="000000"/>
                  </a:solidFill>
                  <a:latin typeface="Aptos"/>
                </a:rPr>
                <a:t>Where are the funds coming from?</a:t>
              </a:r>
            </a:p>
          </p:txBody>
        </p:sp>
        <p:sp>
          <p:nvSpPr>
            <p:cNvPr id="8" name="Freeform: Shape 7">
              <a:extLst>
                <a:ext uri="{FF2B5EF4-FFF2-40B4-BE49-F238E27FC236}">
                  <a16:creationId xmlns:a16="http://schemas.microsoft.com/office/drawing/2014/main" id="{E2A71AC7-8F10-D711-17EF-D0104DA0F0A9}"/>
                </a:ext>
              </a:extLst>
            </p:cNvPr>
            <p:cNvSpPr/>
            <p:nvPr/>
          </p:nvSpPr>
          <p:spPr>
            <a:xfrm>
              <a:off x="842848" y="4376510"/>
              <a:ext cx="2906722" cy="1140000"/>
            </a:xfrm>
            <a:custGeom>
              <a:avLst/>
              <a:gdLst>
                <a:gd name="f0" fmla="val 10800000"/>
                <a:gd name="f1" fmla="val 5400000"/>
                <a:gd name="f2" fmla="val 180"/>
                <a:gd name="f3" fmla="val w"/>
                <a:gd name="f4" fmla="val h"/>
                <a:gd name="f5" fmla="val 0"/>
                <a:gd name="f6" fmla="val 2906718"/>
                <a:gd name="f7" fmla="val 1140005"/>
                <a:gd name="f8" fmla="+- 0 0 -90"/>
                <a:gd name="f9" fmla="*/ f3 1 2906718"/>
                <a:gd name="f10" fmla="*/ f4 1 1140005"/>
                <a:gd name="f11" fmla="val f5"/>
                <a:gd name="f12" fmla="val f6"/>
                <a:gd name="f13" fmla="val f7"/>
                <a:gd name="f14" fmla="*/ f8 f0 1"/>
                <a:gd name="f15" fmla="+- f13 0 f11"/>
                <a:gd name="f16" fmla="+- f12 0 f11"/>
                <a:gd name="f17" fmla="*/ f14 1 f2"/>
                <a:gd name="f18" fmla="*/ f16 1 2906718"/>
                <a:gd name="f19" fmla="*/ f15 1 1140005"/>
                <a:gd name="f20" fmla="*/ 0 f16 1"/>
                <a:gd name="f21" fmla="*/ 0 f15 1"/>
                <a:gd name="f22" fmla="*/ 2906718 f16 1"/>
                <a:gd name="f23" fmla="*/ 1140005 f15 1"/>
                <a:gd name="f24" fmla="+- f17 0 f1"/>
                <a:gd name="f25" fmla="*/ f20 1 2906718"/>
                <a:gd name="f26" fmla="*/ f21 1 1140005"/>
                <a:gd name="f27" fmla="*/ f22 1 2906718"/>
                <a:gd name="f28" fmla="*/ f23 1 1140005"/>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2906718" h="1140005">
                  <a:moveTo>
                    <a:pt x="f5" y="f5"/>
                  </a:moveTo>
                  <a:lnTo>
                    <a:pt x="f6" y="f5"/>
                  </a:lnTo>
                  <a:lnTo>
                    <a:pt x="f6" y="f7"/>
                  </a:lnTo>
                  <a:lnTo>
                    <a:pt x="f5" y="f7"/>
                  </a:lnTo>
                  <a:lnTo>
                    <a:pt x="f5" y="f5"/>
                  </a:lnTo>
                  <a:close/>
                </a:path>
              </a:pathLst>
            </a:custGeom>
            <a:noFill/>
            <a:ln cap="flat">
              <a:noFill/>
              <a:prstDash val="solid"/>
            </a:ln>
          </p:spPr>
          <p:txBody>
            <a:bodyPr vert="horz" wrap="square" lIns="0" tIns="0" rIns="0" bIns="0" anchor="t" anchorCtr="1" compatLnSpc="1">
              <a:noAutofit/>
            </a:bodyPr>
            <a:lstStyle/>
            <a:p>
              <a:pPr marL="342900" indent="-342900" defTabSz="960120">
                <a:lnSpc>
                  <a:spcPct val="90000"/>
                </a:lnSpc>
                <a:spcAft>
                  <a:spcPts val="960"/>
                </a:spcAft>
                <a:buFont typeface="Arial" panose="020B0604020202020204" pitchFamily="34" charset="0"/>
                <a:buChar char="•"/>
                <a:defRPr sz="1800" b="0" i="0" u="none" strike="noStrike" kern="0" cap="none" spc="0" baseline="0">
                  <a:solidFill>
                    <a:srgbClr val="000000"/>
                  </a:solidFill>
                  <a:uFillTx/>
                </a:defRPr>
              </a:pPr>
              <a:r>
                <a:rPr lang="en-US" sz="2160" dirty="0">
                  <a:solidFill>
                    <a:srgbClr val="000000"/>
                  </a:solidFill>
                  <a:latin typeface="Aptos"/>
                </a:rPr>
                <a:t>Purchase Order </a:t>
              </a:r>
            </a:p>
            <a:p>
              <a:pPr marL="342900" indent="-342900" defTabSz="960120">
                <a:lnSpc>
                  <a:spcPct val="90000"/>
                </a:lnSpc>
                <a:spcAft>
                  <a:spcPts val="960"/>
                </a:spcAft>
                <a:buFont typeface="Arial" panose="020B0604020202020204" pitchFamily="34" charset="0"/>
                <a:buChar char="•"/>
                <a:defRPr sz="1800" b="0" i="0" u="none" strike="noStrike" kern="0" cap="none" spc="0" baseline="0">
                  <a:solidFill>
                    <a:srgbClr val="000000"/>
                  </a:solidFill>
                  <a:uFillTx/>
                </a:defRPr>
              </a:pPr>
              <a:r>
                <a:rPr lang="en-US" sz="2160" dirty="0">
                  <a:solidFill>
                    <a:srgbClr val="000000"/>
                  </a:solidFill>
                  <a:latin typeface="Aptos"/>
                </a:rPr>
                <a:t>Personal Service Agreement</a:t>
              </a:r>
            </a:p>
            <a:p>
              <a:pPr marL="342900" indent="-342900" defTabSz="960120">
                <a:lnSpc>
                  <a:spcPct val="90000"/>
                </a:lnSpc>
                <a:spcAft>
                  <a:spcPts val="960"/>
                </a:spcAft>
                <a:buFont typeface="Arial" panose="020B0604020202020204" pitchFamily="34" charset="0"/>
                <a:buChar char="•"/>
                <a:defRPr sz="1800" b="0" i="0" u="none" strike="noStrike" kern="0" cap="none" spc="0" baseline="0">
                  <a:solidFill>
                    <a:srgbClr val="000000"/>
                  </a:solidFill>
                  <a:uFillTx/>
                </a:defRPr>
              </a:pPr>
              <a:r>
                <a:rPr lang="en-US" sz="2160" dirty="0">
                  <a:solidFill>
                    <a:srgbClr val="000000"/>
                  </a:solidFill>
                  <a:latin typeface="Aptos"/>
                </a:rPr>
                <a:t>Direct Pay – Index AND Account Code</a:t>
              </a:r>
            </a:p>
          </p:txBody>
        </p:sp>
        <p:sp>
          <p:nvSpPr>
            <p:cNvPr id="9" name="Rectangle 8" descr="Dollar">
              <a:extLst>
                <a:ext uri="{FF2B5EF4-FFF2-40B4-BE49-F238E27FC236}">
                  <a16:creationId xmlns:a16="http://schemas.microsoft.com/office/drawing/2014/main" id="{0396C73B-B17E-3589-A448-193FBFB36794}"/>
                </a:ext>
              </a:extLst>
            </p:cNvPr>
            <p:cNvSpPr/>
            <p:nvPr/>
          </p:nvSpPr>
          <p:spPr>
            <a:xfrm>
              <a:off x="5587322" y="2486079"/>
              <a:ext cx="1017352" cy="1017352"/>
            </a:xfrm>
            <a:prstGeom prst="rect">
              <a:avLst/>
            </a:prstGeom>
            <a:blipFill>
              <a:blip r:embed="rId5">
                <a:alphaModFix/>
                <a:extLst>
                  <a:ext uri="{96DAC541-7B7A-43D3-8B79-37D633B846F1}">
                    <asvg:svgBlip xmlns:asvg="http://schemas.microsoft.com/office/drawing/2016/SVG/main" r:embed="rId6"/>
                  </a:ext>
                </a:extLst>
              </a:blip>
              <a:stretch>
                <a:fillRect/>
              </a:stretch>
            </a:blipFill>
            <a:ln cap="flat">
              <a:noFill/>
              <a:prstDash val="solid"/>
            </a:ln>
          </p:spPr>
          <p:txBody>
            <a:bodyPr lIns="0" tIns="0" rIns="0" bIns="0"/>
            <a:lstStyle/>
            <a:p>
              <a:endParaRPr lang="en-US" sz="2160"/>
            </a:p>
          </p:txBody>
        </p:sp>
        <p:sp>
          <p:nvSpPr>
            <p:cNvPr id="10" name="Freeform: Shape 9">
              <a:extLst>
                <a:ext uri="{FF2B5EF4-FFF2-40B4-BE49-F238E27FC236}">
                  <a16:creationId xmlns:a16="http://schemas.microsoft.com/office/drawing/2014/main" id="{F50891FD-F753-54B9-3023-2452714022B9}"/>
                </a:ext>
              </a:extLst>
            </p:cNvPr>
            <p:cNvSpPr/>
            <p:nvPr/>
          </p:nvSpPr>
          <p:spPr>
            <a:xfrm>
              <a:off x="4258241" y="3633734"/>
              <a:ext cx="3675513" cy="683029"/>
            </a:xfrm>
            <a:custGeom>
              <a:avLst/>
              <a:gdLst>
                <a:gd name="f0" fmla="val 10800000"/>
                <a:gd name="f1" fmla="val 5400000"/>
                <a:gd name="f2" fmla="val 180"/>
                <a:gd name="f3" fmla="val w"/>
                <a:gd name="f4" fmla="val h"/>
                <a:gd name="f5" fmla="val 0"/>
                <a:gd name="f6" fmla="val 3675516"/>
                <a:gd name="f7" fmla="val 683031"/>
                <a:gd name="f8" fmla="+- 0 0 -90"/>
                <a:gd name="f9" fmla="*/ f3 1 3675516"/>
                <a:gd name="f10" fmla="*/ f4 1 683031"/>
                <a:gd name="f11" fmla="val f5"/>
                <a:gd name="f12" fmla="val f6"/>
                <a:gd name="f13" fmla="val f7"/>
                <a:gd name="f14" fmla="*/ f8 f0 1"/>
                <a:gd name="f15" fmla="+- f13 0 f11"/>
                <a:gd name="f16" fmla="+- f12 0 f11"/>
                <a:gd name="f17" fmla="*/ f14 1 f2"/>
                <a:gd name="f18" fmla="*/ f16 1 3675516"/>
                <a:gd name="f19" fmla="*/ f15 1 683031"/>
                <a:gd name="f20" fmla="*/ 0 f16 1"/>
                <a:gd name="f21" fmla="*/ 0 f15 1"/>
                <a:gd name="f22" fmla="*/ 3675516 f16 1"/>
                <a:gd name="f23" fmla="*/ 683031 f15 1"/>
                <a:gd name="f24" fmla="+- f17 0 f1"/>
                <a:gd name="f25" fmla="*/ f20 1 3675516"/>
                <a:gd name="f26" fmla="*/ f21 1 683031"/>
                <a:gd name="f27" fmla="*/ f22 1 3675516"/>
                <a:gd name="f28" fmla="*/ f23 1 683031"/>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3675516" h="683031">
                  <a:moveTo>
                    <a:pt x="f5" y="f5"/>
                  </a:moveTo>
                  <a:lnTo>
                    <a:pt x="f6" y="f5"/>
                  </a:lnTo>
                  <a:lnTo>
                    <a:pt x="f6" y="f7"/>
                  </a:lnTo>
                  <a:lnTo>
                    <a:pt x="f5" y="f7"/>
                  </a:lnTo>
                  <a:lnTo>
                    <a:pt x="f5" y="f5"/>
                  </a:lnTo>
                  <a:close/>
                </a:path>
              </a:pathLst>
            </a:custGeom>
            <a:noFill/>
            <a:ln cap="flat">
              <a:noFill/>
              <a:prstDash val="solid"/>
            </a:ln>
          </p:spPr>
          <p:txBody>
            <a:bodyPr vert="horz" wrap="square" lIns="0" tIns="0" rIns="0" bIns="0" anchor="t" anchorCtr="1" compatLnSpc="1">
              <a:noAutofit/>
            </a:bodyPr>
            <a:lstStyle/>
            <a:p>
              <a:pPr defTabSz="1066796">
                <a:lnSpc>
                  <a:spcPct val="90000"/>
                </a:lnSpc>
                <a:spcAft>
                  <a:spcPts val="960"/>
                </a:spcAft>
                <a:defRPr sz="1800" b="1" i="0" u="none" strike="noStrike" kern="0" cap="none" spc="0" baseline="0">
                  <a:solidFill>
                    <a:srgbClr val="000000"/>
                  </a:solidFill>
                  <a:uFillTx/>
                </a:defRPr>
              </a:pPr>
              <a:r>
                <a:rPr lang="en-US" sz="2800" b="1" dirty="0">
                  <a:solidFill>
                    <a:srgbClr val="000000"/>
                  </a:solidFill>
                  <a:latin typeface="Aptos"/>
                </a:rPr>
                <a:t>Does the amount owed match the amount encumbered?</a:t>
              </a:r>
            </a:p>
          </p:txBody>
        </p:sp>
        <p:sp>
          <p:nvSpPr>
            <p:cNvPr id="11" name="Freeform: Shape 10">
              <a:extLst>
                <a:ext uri="{FF2B5EF4-FFF2-40B4-BE49-F238E27FC236}">
                  <a16:creationId xmlns:a16="http://schemas.microsoft.com/office/drawing/2014/main" id="{9A7C4D58-88AA-A005-208C-D3189CEF2043}"/>
                </a:ext>
              </a:extLst>
            </p:cNvPr>
            <p:cNvSpPr/>
            <p:nvPr/>
          </p:nvSpPr>
          <p:spPr>
            <a:xfrm>
              <a:off x="4592400" y="4669933"/>
              <a:ext cx="2906722" cy="1139132"/>
            </a:xfrm>
            <a:custGeom>
              <a:avLst/>
              <a:gdLst>
                <a:gd name="f0" fmla="val 10800000"/>
                <a:gd name="f1" fmla="val 5400000"/>
                <a:gd name="f2" fmla="val 180"/>
                <a:gd name="f3" fmla="val w"/>
                <a:gd name="f4" fmla="val h"/>
                <a:gd name="f5" fmla="val 0"/>
                <a:gd name="f6" fmla="val 2906718"/>
                <a:gd name="f7" fmla="val 1139135"/>
                <a:gd name="f8" fmla="+- 0 0 -90"/>
                <a:gd name="f9" fmla="*/ f3 1 2906718"/>
                <a:gd name="f10" fmla="*/ f4 1 1139135"/>
                <a:gd name="f11" fmla="val f5"/>
                <a:gd name="f12" fmla="val f6"/>
                <a:gd name="f13" fmla="val f7"/>
                <a:gd name="f14" fmla="*/ f8 f0 1"/>
                <a:gd name="f15" fmla="+- f13 0 f11"/>
                <a:gd name="f16" fmla="+- f12 0 f11"/>
                <a:gd name="f17" fmla="*/ f14 1 f2"/>
                <a:gd name="f18" fmla="*/ f16 1 2906718"/>
                <a:gd name="f19" fmla="*/ f15 1 1139135"/>
                <a:gd name="f20" fmla="*/ 0 f16 1"/>
                <a:gd name="f21" fmla="*/ 0 f15 1"/>
                <a:gd name="f22" fmla="*/ 2906718 f16 1"/>
                <a:gd name="f23" fmla="*/ 1139135 f15 1"/>
                <a:gd name="f24" fmla="+- f17 0 f1"/>
                <a:gd name="f25" fmla="*/ f20 1 2906718"/>
                <a:gd name="f26" fmla="*/ f21 1 1139135"/>
                <a:gd name="f27" fmla="*/ f22 1 2906718"/>
                <a:gd name="f28" fmla="*/ f23 1 1139135"/>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2906718" h="1139135">
                  <a:moveTo>
                    <a:pt x="f5" y="f5"/>
                  </a:moveTo>
                  <a:lnTo>
                    <a:pt x="f6" y="f5"/>
                  </a:lnTo>
                  <a:lnTo>
                    <a:pt x="f6" y="f7"/>
                  </a:lnTo>
                  <a:lnTo>
                    <a:pt x="f5" y="f7"/>
                  </a:lnTo>
                  <a:lnTo>
                    <a:pt x="f5" y="f5"/>
                  </a:lnTo>
                  <a:close/>
                </a:path>
              </a:pathLst>
            </a:custGeom>
            <a:noFill/>
            <a:ln cap="flat">
              <a:noFill/>
              <a:prstDash val="solid"/>
            </a:ln>
          </p:spPr>
          <p:txBody>
            <a:bodyPr vert="horz" wrap="square" lIns="0" tIns="0" rIns="0" bIns="0" anchor="t" anchorCtr="1" compatLnSpc="1">
              <a:noAutofit/>
            </a:bodyPr>
            <a:lstStyle/>
            <a:p>
              <a:pPr marL="342900" indent="-342900" defTabSz="960120">
                <a:lnSpc>
                  <a:spcPct val="90000"/>
                </a:lnSpc>
                <a:spcAft>
                  <a:spcPts val="960"/>
                </a:spcAft>
                <a:buFont typeface="Arial" panose="020B0604020202020204" pitchFamily="34" charset="0"/>
                <a:buChar char="•"/>
                <a:defRPr sz="1800" b="0" i="0" u="none" strike="noStrike" kern="0" cap="none" spc="0" baseline="0">
                  <a:solidFill>
                    <a:srgbClr val="000000"/>
                  </a:solidFill>
                  <a:uFillTx/>
                </a:defRPr>
              </a:pPr>
              <a:r>
                <a:rPr lang="en-US" sz="2160" dirty="0">
                  <a:solidFill>
                    <a:srgbClr val="000000"/>
                  </a:solidFill>
                  <a:latin typeface="Aptos"/>
                </a:rPr>
                <a:t>Payments must align with the PO balance</a:t>
              </a:r>
            </a:p>
            <a:p>
              <a:pPr marL="342900" indent="-342900" defTabSz="960120">
                <a:lnSpc>
                  <a:spcPct val="90000"/>
                </a:lnSpc>
                <a:spcAft>
                  <a:spcPts val="960"/>
                </a:spcAft>
                <a:buFont typeface="Arial" panose="020B0604020202020204" pitchFamily="34" charset="0"/>
                <a:buChar char="•"/>
                <a:defRPr sz="1800" b="0" i="0" u="none" strike="noStrike" kern="0" cap="none" spc="0" baseline="0">
                  <a:solidFill>
                    <a:srgbClr val="000000"/>
                  </a:solidFill>
                  <a:uFillTx/>
                </a:defRPr>
              </a:pPr>
              <a:r>
                <a:rPr lang="en-US" sz="2160" dirty="0">
                  <a:solidFill>
                    <a:srgbClr val="000000"/>
                  </a:solidFill>
                  <a:latin typeface="Aptos"/>
                </a:rPr>
                <a:t>Overcharges only allowed if </a:t>
              </a:r>
              <a:r>
                <a:rPr lang="en-US" sz="2160" b="1" dirty="0">
                  <a:solidFill>
                    <a:srgbClr val="000000"/>
                  </a:solidFill>
                  <a:latin typeface="Aptos"/>
                </a:rPr>
                <a:t>less than $100 AND within 10% of the PO</a:t>
              </a:r>
            </a:p>
          </p:txBody>
        </p:sp>
        <p:sp>
          <p:nvSpPr>
            <p:cNvPr id="12" name="Rectangle 11" descr="Clock">
              <a:extLst>
                <a:ext uri="{FF2B5EF4-FFF2-40B4-BE49-F238E27FC236}">
                  <a16:creationId xmlns:a16="http://schemas.microsoft.com/office/drawing/2014/main" id="{2CAD61BB-0771-D55E-4B2B-EC227C46F259}"/>
                </a:ext>
              </a:extLst>
            </p:cNvPr>
            <p:cNvSpPr/>
            <p:nvPr/>
          </p:nvSpPr>
          <p:spPr>
            <a:xfrm>
              <a:off x="9387120" y="2486079"/>
              <a:ext cx="1017352" cy="1017352"/>
            </a:xfrm>
            <a:prstGeom prst="rect">
              <a:avLst/>
            </a:prstGeom>
            <a:blipFill>
              <a:blip r:embed="rId7">
                <a:alphaModFix/>
                <a:extLst>
                  <a:ext uri="{96DAC541-7B7A-43D3-8B79-37D633B846F1}">
                    <asvg:svgBlip xmlns:asvg="http://schemas.microsoft.com/office/drawing/2016/SVG/main" r:embed="rId8"/>
                  </a:ext>
                </a:extLst>
              </a:blip>
              <a:stretch>
                <a:fillRect/>
              </a:stretch>
            </a:blipFill>
            <a:ln cap="flat">
              <a:noFill/>
              <a:prstDash val="solid"/>
            </a:ln>
          </p:spPr>
          <p:txBody>
            <a:bodyPr lIns="0" tIns="0" rIns="0" bIns="0"/>
            <a:lstStyle/>
            <a:p>
              <a:endParaRPr lang="en-US" sz="2160"/>
            </a:p>
          </p:txBody>
        </p:sp>
        <p:sp>
          <p:nvSpPr>
            <p:cNvPr id="13" name="Freeform: Shape 12">
              <a:extLst>
                <a:ext uri="{FF2B5EF4-FFF2-40B4-BE49-F238E27FC236}">
                  <a16:creationId xmlns:a16="http://schemas.microsoft.com/office/drawing/2014/main" id="{FF4ACBB1-6A5C-77FA-E44B-82BD449E1EC1}"/>
                </a:ext>
              </a:extLst>
            </p:cNvPr>
            <p:cNvSpPr/>
            <p:nvPr/>
          </p:nvSpPr>
          <p:spPr>
            <a:xfrm>
              <a:off x="8442435" y="3633734"/>
              <a:ext cx="2906722" cy="683029"/>
            </a:xfrm>
            <a:custGeom>
              <a:avLst/>
              <a:gdLst>
                <a:gd name="f0" fmla="val 10800000"/>
                <a:gd name="f1" fmla="val 5400000"/>
                <a:gd name="f2" fmla="val 180"/>
                <a:gd name="f3" fmla="val w"/>
                <a:gd name="f4" fmla="val h"/>
                <a:gd name="f5" fmla="val 0"/>
                <a:gd name="f6" fmla="val 2906718"/>
                <a:gd name="f7" fmla="val 683031"/>
                <a:gd name="f8" fmla="+- 0 0 -90"/>
                <a:gd name="f9" fmla="*/ f3 1 2906718"/>
                <a:gd name="f10" fmla="*/ f4 1 683031"/>
                <a:gd name="f11" fmla="val f5"/>
                <a:gd name="f12" fmla="val f6"/>
                <a:gd name="f13" fmla="val f7"/>
                <a:gd name="f14" fmla="*/ f8 f0 1"/>
                <a:gd name="f15" fmla="+- f13 0 f11"/>
                <a:gd name="f16" fmla="+- f12 0 f11"/>
                <a:gd name="f17" fmla="*/ f14 1 f2"/>
                <a:gd name="f18" fmla="*/ f16 1 2906718"/>
                <a:gd name="f19" fmla="*/ f15 1 683031"/>
                <a:gd name="f20" fmla="*/ 0 f16 1"/>
                <a:gd name="f21" fmla="*/ 0 f15 1"/>
                <a:gd name="f22" fmla="*/ 2906718 f16 1"/>
                <a:gd name="f23" fmla="*/ 683031 f15 1"/>
                <a:gd name="f24" fmla="+- f17 0 f1"/>
                <a:gd name="f25" fmla="*/ f20 1 2906718"/>
                <a:gd name="f26" fmla="*/ f21 1 683031"/>
                <a:gd name="f27" fmla="*/ f22 1 2906718"/>
                <a:gd name="f28" fmla="*/ f23 1 683031"/>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2906718" h="683031">
                  <a:moveTo>
                    <a:pt x="f5" y="f5"/>
                  </a:moveTo>
                  <a:lnTo>
                    <a:pt x="f6" y="f5"/>
                  </a:lnTo>
                  <a:lnTo>
                    <a:pt x="f6" y="f7"/>
                  </a:lnTo>
                  <a:lnTo>
                    <a:pt x="f5" y="f7"/>
                  </a:lnTo>
                  <a:lnTo>
                    <a:pt x="f5" y="f5"/>
                  </a:lnTo>
                  <a:close/>
                </a:path>
              </a:pathLst>
            </a:custGeom>
            <a:noFill/>
            <a:ln cap="flat">
              <a:noFill/>
              <a:prstDash val="solid"/>
            </a:ln>
          </p:spPr>
          <p:txBody>
            <a:bodyPr vert="horz" wrap="square" lIns="0" tIns="0" rIns="0" bIns="0" anchor="t" anchorCtr="1" compatLnSpc="1">
              <a:noAutofit/>
            </a:bodyPr>
            <a:lstStyle/>
            <a:p>
              <a:pPr defTabSz="1920240">
                <a:lnSpc>
                  <a:spcPct val="90000"/>
                </a:lnSpc>
                <a:spcAft>
                  <a:spcPts val="1800"/>
                </a:spcAft>
                <a:defRPr sz="1800" b="1" i="0" u="none" strike="noStrike" kern="0" cap="none" spc="0" baseline="0">
                  <a:solidFill>
                    <a:srgbClr val="000000"/>
                  </a:solidFill>
                  <a:uFillTx/>
                </a:defRPr>
              </a:pPr>
              <a:r>
                <a:rPr lang="en-US" sz="2800" b="1" dirty="0">
                  <a:solidFill>
                    <a:srgbClr val="000000"/>
                  </a:solidFill>
                  <a:latin typeface="Aptos"/>
                </a:rPr>
                <a:t>When is Payment Due?</a:t>
              </a:r>
            </a:p>
          </p:txBody>
        </p:sp>
        <p:sp>
          <p:nvSpPr>
            <p:cNvPr id="14" name="Freeform: Shape 13">
              <a:extLst>
                <a:ext uri="{FF2B5EF4-FFF2-40B4-BE49-F238E27FC236}">
                  <a16:creationId xmlns:a16="http://schemas.microsoft.com/office/drawing/2014/main" id="{02004A27-5272-9806-C92B-6B892B7AFB96}"/>
                </a:ext>
              </a:extLst>
            </p:cNvPr>
            <p:cNvSpPr/>
            <p:nvPr/>
          </p:nvSpPr>
          <p:spPr>
            <a:xfrm>
              <a:off x="8442435" y="4377379"/>
              <a:ext cx="2906722" cy="1139132"/>
            </a:xfrm>
            <a:custGeom>
              <a:avLst/>
              <a:gdLst>
                <a:gd name="f0" fmla="val 10800000"/>
                <a:gd name="f1" fmla="val 5400000"/>
                <a:gd name="f2" fmla="val 180"/>
                <a:gd name="f3" fmla="val w"/>
                <a:gd name="f4" fmla="val h"/>
                <a:gd name="f5" fmla="val 0"/>
                <a:gd name="f6" fmla="val 2906718"/>
                <a:gd name="f7" fmla="val 1139135"/>
                <a:gd name="f8" fmla="+- 0 0 -90"/>
                <a:gd name="f9" fmla="*/ f3 1 2906718"/>
                <a:gd name="f10" fmla="*/ f4 1 1139135"/>
                <a:gd name="f11" fmla="val f5"/>
                <a:gd name="f12" fmla="val f6"/>
                <a:gd name="f13" fmla="val f7"/>
                <a:gd name="f14" fmla="*/ f8 f0 1"/>
                <a:gd name="f15" fmla="+- f13 0 f11"/>
                <a:gd name="f16" fmla="+- f12 0 f11"/>
                <a:gd name="f17" fmla="*/ f14 1 f2"/>
                <a:gd name="f18" fmla="*/ f16 1 2906718"/>
                <a:gd name="f19" fmla="*/ f15 1 1139135"/>
                <a:gd name="f20" fmla="*/ 0 f16 1"/>
                <a:gd name="f21" fmla="*/ 0 f15 1"/>
                <a:gd name="f22" fmla="*/ 2906718 f16 1"/>
                <a:gd name="f23" fmla="*/ 1139135 f15 1"/>
                <a:gd name="f24" fmla="+- f17 0 f1"/>
                <a:gd name="f25" fmla="*/ f20 1 2906718"/>
                <a:gd name="f26" fmla="*/ f21 1 1139135"/>
                <a:gd name="f27" fmla="*/ f22 1 2906718"/>
                <a:gd name="f28" fmla="*/ f23 1 1139135"/>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2906718" h="1139135">
                  <a:moveTo>
                    <a:pt x="f5" y="f5"/>
                  </a:moveTo>
                  <a:lnTo>
                    <a:pt x="f6" y="f5"/>
                  </a:lnTo>
                  <a:lnTo>
                    <a:pt x="f6" y="f7"/>
                  </a:lnTo>
                  <a:lnTo>
                    <a:pt x="f5" y="f7"/>
                  </a:lnTo>
                  <a:lnTo>
                    <a:pt x="f5" y="f5"/>
                  </a:lnTo>
                  <a:close/>
                </a:path>
              </a:pathLst>
            </a:custGeom>
            <a:noFill/>
            <a:ln cap="flat">
              <a:noFill/>
              <a:prstDash val="solid"/>
            </a:ln>
          </p:spPr>
          <p:txBody>
            <a:bodyPr vert="horz" wrap="square" lIns="0" tIns="0" rIns="0" bIns="0" anchor="t" anchorCtr="1" compatLnSpc="1">
              <a:noAutofit/>
            </a:bodyPr>
            <a:lstStyle/>
            <a:p>
              <a:pPr marL="342900" indent="-342900" defTabSz="906781">
                <a:lnSpc>
                  <a:spcPct val="90000"/>
                </a:lnSpc>
                <a:spcAft>
                  <a:spcPts val="840"/>
                </a:spcAft>
                <a:buFont typeface="Arial" panose="020B0604020202020204" pitchFamily="34" charset="0"/>
                <a:buChar char="•"/>
                <a:defRPr sz="1800" b="0" i="0" u="none" strike="noStrike" kern="0" cap="none" spc="0" baseline="0">
                  <a:solidFill>
                    <a:srgbClr val="000000"/>
                  </a:solidFill>
                  <a:uFillTx/>
                </a:defRPr>
              </a:pPr>
              <a:r>
                <a:rPr lang="en-US" sz="2040" dirty="0">
                  <a:solidFill>
                    <a:srgbClr val="000000"/>
                  </a:solidFill>
                  <a:latin typeface="Aptos"/>
                </a:rPr>
                <a:t>Due Date</a:t>
              </a:r>
            </a:p>
            <a:p>
              <a:pPr marL="342900" indent="-342900" defTabSz="906781">
                <a:lnSpc>
                  <a:spcPct val="90000"/>
                </a:lnSpc>
                <a:spcAft>
                  <a:spcPts val="840"/>
                </a:spcAft>
                <a:buFont typeface="Arial" panose="020B0604020202020204" pitchFamily="34" charset="0"/>
                <a:buChar char="•"/>
                <a:defRPr sz="1800" b="0" i="0" u="none" strike="noStrike" kern="0" cap="none" spc="0" baseline="0">
                  <a:solidFill>
                    <a:srgbClr val="000000"/>
                  </a:solidFill>
                  <a:uFillTx/>
                </a:defRPr>
              </a:pPr>
              <a:r>
                <a:rPr lang="en-US" sz="2040" dirty="0">
                  <a:solidFill>
                    <a:srgbClr val="000000"/>
                  </a:solidFill>
                  <a:latin typeface="Aptos"/>
                </a:rPr>
                <a:t>Max 2 weeks after request</a:t>
              </a:r>
            </a:p>
            <a:p>
              <a:pPr marL="342900" indent="-342900" defTabSz="906781">
                <a:lnSpc>
                  <a:spcPct val="90000"/>
                </a:lnSpc>
                <a:spcAft>
                  <a:spcPts val="840"/>
                </a:spcAft>
                <a:buFont typeface="Arial" panose="020B0604020202020204" pitchFamily="34" charset="0"/>
                <a:buChar char="•"/>
                <a:defRPr sz="1800" b="0" i="0" u="none" strike="noStrike" kern="0" cap="none" spc="0" baseline="0">
                  <a:solidFill>
                    <a:srgbClr val="000000"/>
                  </a:solidFill>
                  <a:uFillTx/>
                </a:defRPr>
              </a:pPr>
              <a:r>
                <a:rPr lang="en-US" sz="2040" dirty="0">
                  <a:solidFill>
                    <a:srgbClr val="000000"/>
                  </a:solidFill>
                  <a:latin typeface="Aptos"/>
                </a:rPr>
                <a:t>Possible delays:</a:t>
              </a:r>
            </a:p>
            <a:p>
              <a:pPr marL="800100" lvl="1" indent="-342900" defTabSz="906781">
                <a:lnSpc>
                  <a:spcPct val="90000"/>
                </a:lnSpc>
                <a:spcAft>
                  <a:spcPts val="840"/>
                </a:spcAft>
                <a:buFont typeface="Arial" panose="020B0604020202020204" pitchFamily="34" charset="0"/>
                <a:buChar char="•"/>
                <a:defRPr sz="1800" b="0" i="0" u="none" strike="noStrike" kern="0" cap="none" spc="0" baseline="0">
                  <a:solidFill>
                    <a:srgbClr val="000000"/>
                  </a:solidFill>
                  <a:uFillTx/>
                </a:defRPr>
              </a:pPr>
              <a:r>
                <a:rPr lang="en-US" sz="2040" dirty="0">
                  <a:solidFill>
                    <a:srgbClr val="000000"/>
                  </a:solidFill>
                  <a:latin typeface="Aptos"/>
                </a:rPr>
                <a:t>Missing information</a:t>
              </a:r>
            </a:p>
            <a:p>
              <a:pPr marL="800100" lvl="1" indent="-342900" defTabSz="906781">
                <a:lnSpc>
                  <a:spcPct val="90000"/>
                </a:lnSpc>
                <a:spcAft>
                  <a:spcPts val="840"/>
                </a:spcAft>
                <a:buFont typeface="Arial" panose="020B0604020202020204" pitchFamily="34" charset="0"/>
                <a:buChar char="•"/>
                <a:defRPr sz="1800" b="0" i="0" u="none" strike="noStrike" kern="0" cap="none" spc="0" baseline="0">
                  <a:solidFill>
                    <a:srgbClr val="000000"/>
                  </a:solidFill>
                  <a:uFillTx/>
                </a:defRPr>
              </a:pPr>
              <a:r>
                <a:rPr lang="en-US" sz="2040" dirty="0">
                  <a:solidFill>
                    <a:srgbClr val="000000"/>
                  </a:solidFill>
                  <a:latin typeface="Aptos"/>
                </a:rPr>
                <a:t>Issues with documentation or approvals</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51">
            <a:extLst>
              <a:ext uri="{FF2B5EF4-FFF2-40B4-BE49-F238E27FC236}">
                <a16:creationId xmlns:a16="http://schemas.microsoft.com/office/drawing/2014/main" id="{A8A74E7C-66B2-160D-9D2B-BFF54A88952E}"/>
              </a:ext>
              <a:ext uri="{C183D7F6-B498-43B3-948B-1728B52AA6E4}">
                <adec:decorative xmlns:adec="http://schemas.microsoft.com/office/drawing/2017/decorative" val="1"/>
              </a:ext>
            </a:extLst>
          </p:cNvPr>
          <p:cNvSpPr>
            <a:spLocks noMove="1" noResize="1"/>
          </p:cNvSpPr>
          <p:nvPr/>
        </p:nvSpPr>
        <p:spPr>
          <a:xfrm>
            <a:off x="3653" y="0"/>
            <a:ext cx="14626742" cy="8229600"/>
          </a:xfrm>
          <a:prstGeom prst="rect">
            <a:avLst/>
          </a:prstGeom>
          <a:solidFill>
            <a:srgbClr val="0E2841"/>
          </a:solidFill>
          <a:ln cap="flat">
            <a:noFill/>
            <a:prstDash val="solid"/>
          </a:ln>
        </p:spPr>
        <p:txBody>
          <a:bodyPr vert="horz" wrap="square" lIns="109728" tIns="54864" rIns="109728" bIns="54864" anchor="ctr" anchorCtr="1" compatLnSpc="1">
            <a:noAutofit/>
          </a:bodyPr>
          <a:lstStyle/>
          <a:p>
            <a:pPr algn="ctr" defTabSz="1097280">
              <a:defRPr sz="1800" b="0" i="0" u="none" strike="noStrike" kern="0" cap="none" spc="0" baseline="0">
                <a:solidFill>
                  <a:srgbClr val="000000"/>
                </a:solidFill>
                <a:uFillTx/>
              </a:defRPr>
            </a:pPr>
            <a:endParaRPr lang="en-US" sz="2160">
              <a:solidFill>
                <a:srgbClr val="FFFFFF"/>
              </a:solidFill>
              <a:latin typeface="Aptos"/>
            </a:endParaRPr>
          </a:p>
        </p:txBody>
      </p:sp>
      <p:sp>
        <p:nvSpPr>
          <p:cNvPr id="3" name="Rectangle 153">
            <a:extLst>
              <a:ext uri="{FF2B5EF4-FFF2-40B4-BE49-F238E27FC236}">
                <a16:creationId xmlns:a16="http://schemas.microsoft.com/office/drawing/2014/main" id="{DEDAF493-58E0-50EB-FE51-3869117666F7}"/>
              </a:ext>
              <a:ext uri="{C183D7F6-B498-43B3-948B-1728B52AA6E4}">
                <adec:decorative xmlns:adec="http://schemas.microsoft.com/office/drawing/2017/decorative" val="1"/>
              </a:ext>
            </a:extLst>
          </p:cNvPr>
          <p:cNvSpPr>
            <a:spLocks noMove="1" noResize="1"/>
          </p:cNvSpPr>
          <p:nvPr/>
        </p:nvSpPr>
        <p:spPr>
          <a:xfrm>
            <a:off x="0" y="0"/>
            <a:ext cx="14626742" cy="8229600"/>
          </a:xfrm>
          <a:prstGeom prst="rect">
            <a:avLst/>
          </a:prstGeom>
          <a:solidFill>
            <a:srgbClr val="000000">
              <a:alpha val="53000"/>
            </a:srgbClr>
          </a:solidFill>
          <a:ln cap="flat">
            <a:noFill/>
            <a:prstDash val="solid"/>
          </a:ln>
        </p:spPr>
        <p:txBody>
          <a:bodyPr vert="horz" wrap="square" lIns="109728" tIns="54864" rIns="109728" bIns="54864" anchor="ctr" anchorCtr="1" compatLnSpc="1">
            <a:noAutofit/>
          </a:bodyPr>
          <a:lstStyle/>
          <a:p>
            <a:pPr algn="ctr" defTabSz="1097280">
              <a:defRPr sz="1800" b="0" i="0" u="none" strike="noStrike" kern="0" cap="none" spc="0" baseline="0">
                <a:solidFill>
                  <a:srgbClr val="000000"/>
                </a:solidFill>
                <a:uFillTx/>
              </a:defRPr>
            </a:pPr>
            <a:endParaRPr lang="en-US" sz="2160">
              <a:solidFill>
                <a:srgbClr val="FFFFFF"/>
              </a:solidFill>
              <a:latin typeface="Aptos"/>
            </a:endParaRPr>
          </a:p>
        </p:txBody>
      </p:sp>
      <p:grpSp>
        <p:nvGrpSpPr>
          <p:cNvPr id="4" name="Group 155">
            <a:extLst>
              <a:ext uri="{FF2B5EF4-FFF2-40B4-BE49-F238E27FC236}">
                <a16:creationId xmlns:a16="http://schemas.microsoft.com/office/drawing/2014/main" id="{0F895A85-401E-80A6-C7FC-DEC89FBE3421}"/>
              </a:ext>
              <a:ext uri="{C183D7F6-B498-43B3-948B-1728B52AA6E4}">
                <adec:decorative xmlns:adec="http://schemas.microsoft.com/office/drawing/2017/decorative" val="1"/>
              </a:ext>
            </a:extLst>
          </p:cNvPr>
          <p:cNvGrpSpPr/>
          <p:nvPr/>
        </p:nvGrpSpPr>
        <p:grpSpPr>
          <a:xfrm>
            <a:off x="1" y="2490507"/>
            <a:ext cx="14458470" cy="4911966"/>
            <a:chOff x="0" y="2075422"/>
            <a:chExt cx="12048725" cy="4093305"/>
          </a:xfrm>
        </p:grpSpPr>
        <p:sp>
          <p:nvSpPr>
            <p:cNvPr id="5" name="Oval 156">
              <a:extLst>
                <a:ext uri="{FF2B5EF4-FFF2-40B4-BE49-F238E27FC236}">
                  <a16:creationId xmlns:a16="http://schemas.microsoft.com/office/drawing/2014/main" id="{A33B7190-F065-8920-011A-B4E55190CEAA}"/>
                </a:ext>
                <a:ext uri="{C183D7F6-B498-43B3-948B-1728B52AA6E4}">
                  <adec:decorative xmlns:adec="http://schemas.microsoft.com/office/drawing/2017/decorative" val="1"/>
                </a:ext>
              </a:extLst>
            </p:cNvPr>
            <p:cNvSpPr/>
            <p:nvPr/>
          </p:nvSpPr>
          <p:spPr>
            <a:xfrm rot="4500011">
              <a:off x="7942185" y="2507568"/>
              <a:ext cx="3563874" cy="356387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31747" cap="flat">
              <a:solidFill>
                <a:srgbClr val="2D7FCF">
                  <a:alpha val="10000"/>
                </a:srgbClr>
              </a:solidFill>
              <a:custDash>
                <a:ds d="100000" sp="100000"/>
              </a:custDash>
              <a:miter/>
            </a:ln>
          </p:spPr>
          <p:txBody>
            <a:bodyPr vert="horz" wrap="square" lIns="109728" tIns="54864" rIns="109728" bIns="54864" anchor="ctr" anchorCtr="1" compatLnSpc="1">
              <a:noAutofit/>
            </a:bodyPr>
            <a:lstStyle/>
            <a:p>
              <a:pPr algn="ctr" defTabSz="1097280">
                <a:defRPr sz="1800" b="0" i="0" u="none" strike="noStrike" kern="0" cap="none" spc="0" baseline="0">
                  <a:solidFill>
                    <a:srgbClr val="000000"/>
                  </a:solidFill>
                  <a:uFillTx/>
                </a:defRPr>
              </a:pPr>
              <a:endParaRPr lang="en-US" sz="2160">
                <a:solidFill>
                  <a:srgbClr val="FFFFFF"/>
                </a:solidFill>
                <a:latin typeface="Aptos"/>
              </a:endParaRPr>
            </a:p>
          </p:txBody>
        </p:sp>
        <p:sp>
          <p:nvSpPr>
            <p:cNvPr id="6" name="Oval 157">
              <a:extLst>
                <a:ext uri="{FF2B5EF4-FFF2-40B4-BE49-F238E27FC236}">
                  <a16:creationId xmlns:a16="http://schemas.microsoft.com/office/drawing/2014/main" id="{893A81F4-015D-D4BB-B577-FC62CC799205}"/>
                </a:ext>
                <a:ext uri="{C183D7F6-B498-43B3-948B-1728B52AA6E4}">
                  <adec:decorative xmlns:adec="http://schemas.microsoft.com/office/drawing/2017/decorative" val="1"/>
                </a:ext>
              </a:extLst>
            </p:cNvPr>
            <p:cNvSpPr/>
            <p:nvPr/>
          </p:nvSpPr>
          <p:spPr>
            <a:xfrm rot="16200004">
              <a:off x="10435069" y="4048935"/>
              <a:ext cx="1381603" cy="138160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31747" cap="flat">
              <a:solidFill>
                <a:srgbClr val="2D7FCF">
                  <a:alpha val="20000"/>
                </a:srgbClr>
              </a:solidFill>
              <a:custDash>
                <a:ds d="100000" sp="100000"/>
              </a:custDash>
              <a:miter/>
            </a:ln>
          </p:spPr>
          <p:txBody>
            <a:bodyPr vert="horz" wrap="square" lIns="109728" tIns="54864" rIns="109728" bIns="54864" anchor="ctr" anchorCtr="1" compatLnSpc="1">
              <a:noAutofit/>
            </a:bodyPr>
            <a:lstStyle/>
            <a:p>
              <a:pPr algn="ctr" defTabSz="1097280">
                <a:defRPr sz="1800" b="0" i="0" u="none" strike="noStrike" kern="0" cap="none" spc="0" baseline="0">
                  <a:solidFill>
                    <a:srgbClr val="000000"/>
                  </a:solidFill>
                  <a:uFillTx/>
                </a:defRPr>
              </a:pPr>
              <a:endParaRPr lang="en-US" sz="2160">
                <a:solidFill>
                  <a:srgbClr val="FFFFFF"/>
                </a:solidFill>
                <a:latin typeface="Aptos"/>
              </a:endParaRPr>
            </a:p>
          </p:txBody>
        </p:sp>
        <p:sp>
          <p:nvSpPr>
            <p:cNvPr id="7" name="Oval 158">
              <a:extLst>
                <a:ext uri="{FF2B5EF4-FFF2-40B4-BE49-F238E27FC236}">
                  <a16:creationId xmlns:a16="http://schemas.microsoft.com/office/drawing/2014/main" id="{B941E6C8-736D-BA8A-B185-4CB3952D6261}"/>
                </a:ext>
                <a:ext uri="{C183D7F6-B498-43B3-948B-1728B52AA6E4}">
                  <adec:decorative xmlns:adec="http://schemas.microsoft.com/office/drawing/2017/decorative" val="1"/>
                </a:ext>
              </a:extLst>
            </p:cNvPr>
            <p:cNvSpPr/>
            <p:nvPr/>
          </p:nvSpPr>
          <p:spPr>
            <a:xfrm rot="16200004">
              <a:off x="0" y="2075422"/>
              <a:ext cx="3144365" cy="314436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0B1E31">
                    <a:alpha val="20000"/>
                  </a:srgbClr>
                </a:gs>
                <a:gs pos="100000">
                  <a:srgbClr val="071420">
                    <a:alpha val="10000"/>
                  </a:srgbClr>
                </a:gs>
              </a:gsLst>
              <a:lin ang="5400000"/>
            </a:gradFill>
            <a:ln cap="flat">
              <a:noFill/>
              <a:prstDash val="solid"/>
            </a:ln>
          </p:spPr>
          <p:txBody>
            <a:bodyPr vert="horz" wrap="square" lIns="109728" tIns="54864" rIns="109728" bIns="54864" anchor="ctr" anchorCtr="1" compatLnSpc="1">
              <a:noAutofit/>
            </a:bodyPr>
            <a:lstStyle/>
            <a:p>
              <a:pPr algn="ctr" defTabSz="1097280">
                <a:defRPr sz="1800" b="0" i="0" u="none" strike="noStrike" kern="0" cap="none" spc="0" baseline="0">
                  <a:solidFill>
                    <a:srgbClr val="000000"/>
                  </a:solidFill>
                  <a:uFillTx/>
                </a:defRPr>
              </a:pPr>
              <a:endParaRPr lang="en-US" sz="2160">
                <a:solidFill>
                  <a:srgbClr val="FFFFFF"/>
                </a:solidFill>
                <a:latin typeface="Aptos"/>
              </a:endParaRPr>
            </a:p>
          </p:txBody>
        </p:sp>
        <p:sp>
          <p:nvSpPr>
            <p:cNvPr id="8" name="Oval 159">
              <a:extLst>
                <a:ext uri="{FF2B5EF4-FFF2-40B4-BE49-F238E27FC236}">
                  <a16:creationId xmlns:a16="http://schemas.microsoft.com/office/drawing/2014/main" id="{1D4C135B-E2E6-526E-9DC8-73904A1667C6}"/>
                </a:ext>
                <a:ext uri="{C183D7F6-B498-43B3-948B-1728B52AA6E4}">
                  <adec:decorative xmlns:adec="http://schemas.microsoft.com/office/drawing/2017/decorative" val="1"/>
                </a:ext>
              </a:extLst>
            </p:cNvPr>
            <p:cNvSpPr/>
            <p:nvPr/>
          </p:nvSpPr>
          <p:spPr>
            <a:xfrm rot="12599995">
              <a:off x="10150843" y="4270845"/>
              <a:ext cx="1897882" cy="189788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0B1E31">
                    <a:alpha val="10000"/>
                  </a:srgbClr>
                </a:gs>
                <a:gs pos="100000">
                  <a:srgbClr val="0B1E31">
                    <a:alpha val="20000"/>
                  </a:srgbClr>
                </a:gs>
              </a:gsLst>
              <a:lin ang="5400000"/>
            </a:gradFill>
            <a:ln cap="flat">
              <a:noFill/>
              <a:prstDash val="solid"/>
            </a:ln>
          </p:spPr>
          <p:txBody>
            <a:bodyPr vert="horz" wrap="square" lIns="109728" tIns="54864" rIns="109728" bIns="54864" anchor="ctr" anchorCtr="1" compatLnSpc="1">
              <a:noAutofit/>
            </a:bodyPr>
            <a:lstStyle/>
            <a:p>
              <a:pPr algn="ctr" defTabSz="1097280">
                <a:defRPr sz="1800" b="0" i="0" u="none" strike="noStrike" kern="0" cap="none" spc="0" baseline="0">
                  <a:solidFill>
                    <a:srgbClr val="000000"/>
                  </a:solidFill>
                  <a:uFillTx/>
                </a:defRPr>
              </a:pPr>
              <a:endParaRPr lang="en-US" sz="2160">
                <a:solidFill>
                  <a:srgbClr val="FFFFFF"/>
                </a:solidFill>
                <a:latin typeface="Aptos"/>
              </a:endParaRPr>
            </a:p>
          </p:txBody>
        </p:sp>
        <p:sp>
          <p:nvSpPr>
            <p:cNvPr id="9" name="Oval 160">
              <a:extLst>
                <a:ext uri="{FF2B5EF4-FFF2-40B4-BE49-F238E27FC236}">
                  <a16:creationId xmlns:a16="http://schemas.microsoft.com/office/drawing/2014/main" id="{12917EC2-46BC-E884-96F3-63E847244B09}"/>
                </a:ext>
                <a:ext uri="{C183D7F6-B498-43B3-948B-1728B52AA6E4}">
                  <adec:decorative xmlns:adec="http://schemas.microsoft.com/office/drawing/2017/decorative" val="1"/>
                </a:ext>
              </a:extLst>
            </p:cNvPr>
            <p:cNvSpPr/>
            <p:nvPr/>
          </p:nvSpPr>
          <p:spPr>
            <a:xfrm rot="4500011">
              <a:off x="2046783" y="3040490"/>
              <a:ext cx="2579321" cy="257932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31747" cap="flat">
              <a:solidFill>
                <a:srgbClr val="2D7FCF">
                  <a:alpha val="20000"/>
                </a:srgbClr>
              </a:solidFill>
              <a:custDash>
                <a:ds d="100000" sp="100000"/>
              </a:custDash>
              <a:miter/>
            </a:ln>
          </p:spPr>
          <p:txBody>
            <a:bodyPr vert="horz" wrap="square" lIns="109728" tIns="54864" rIns="109728" bIns="54864" anchor="ctr" anchorCtr="1" compatLnSpc="1">
              <a:noAutofit/>
            </a:bodyPr>
            <a:lstStyle/>
            <a:p>
              <a:pPr algn="ctr" defTabSz="1097280">
                <a:defRPr sz="1800" b="0" i="0" u="none" strike="noStrike" kern="0" cap="none" spc="0" baseline="0">
                  <a:solidFill>
                    <a:srgbClr val="000000"/>
                  </a:solidFill>
                  <a:uFillTx/>
                </a:defRPr>
              </a:pPr>
              <a:endParaRPr lang="en-US" sz="2160">
                <a:solidFill>
                  <a:srgbClr val="FFFFFF"/>
                </a:solidFill>
                <a:latin typeface="Aptos"/>
              </a:endParaRPr>
            </a:p>
          </p:txBody>
        </p:sp>
        <p:sp>
          <p:nvSpPr>
            <p:cNvPr id="10" name="Oval 161">
              <a:extLst>
                <a:ext uri="{FF2B5EF4-FFF2-40B4-BE49-F238E27FC236}">
                  <a16:creationId xmlns:a16="http://schemas.microsoft.com/office/drawing/2014/main" id="{262F6A05-8822-E822-0C3C-FE533D506AED}"/>
                </a:ext>
                <a:ext uri="{C183D7F6-B498-43B3-948B-1728B52AA6E4}">
                  <adec:decorative xmlns:adec="http://schemas.microsoft.com/office/drawing/2017/decorative" val="1"/>
                </a:ext>
              </a:extLst>
            </p:cNvPr>
            <p:cNvSpPr/>
            <p:nvPr/>
          </p:nvSpPr>
          <p:spPr>
            <a:xfrm rot="4500011">
              <a:off x="2224635" y="3193982"/>
              <a:ext cx="2243196" cy="224319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31747" cap="flat">
              <a:solidFill>
                <a:srgbClr val="2D7FCF">
                  <a:alpha val="10000"/>
                </a:srgbClr>
              </a:solidFill>
              <a:prstDash val="solid"/>
              <a:miter/>
            </a:ln>
          </p:spPr>
          <p:txBody>
            <a:bodyPr vert="horz" wrap="square" lIns="109728" tIns="54864" rIns="109728" bIns="54864" anchor="ctr" anchorCtr="1" compatLnSpc="1">
              <a:noAutofit/>
            </a:bodyPr>
            <a:lstStyle/>
            <a:p>
              <a:pPr algn="ctr" defTabSz="1097280">
                <a:defRPr sz="1800" b="0" i="0" u="none" strike="noStrike" kern="0" cap="none" spc="0" baseline="0">
                  <a:solidFill>
                    <a:srgbClr val="000000"/>
                  </a:solidFill>
                  <a:uFillTx/>
                </a:defRPr>
              </a:pPr>
              <a:endParaRPr lang="en-US" sz="2160">
                <a:solidFill>
                  <a:srgbClr val="FFFFFF"/>
                </a:solidFill>
                <a:latin typeface="Aptos"/>
              </a:endParaRPr>
            </a:p>
          </p:txBody>
        </p:sp>
      </p:grpSp>
      <p:sp>
        <p:nvSpPr>
          <p:cNvPr id="11" name="Title 1">
            <a:extLst>
              <a:ext uri="{FF2B5EF4-FFF2-40B4-BE49-F238E27FC236}">
                <a16:creationId xmlns:a16="http://schemas.microsoft.com/office/drawing/2014/main" id="{5B9247AA-E164-CFD4-441E-793B7240C69A}"/>
              </a:ext>
            </a:extLst>
          </p:cNvPr>
          <p:cNvSpPr txBox="1">
            <a:spLocks noGrp="1"/>
          </p:cNvSpPr>
          <p:nvPr>
            <p:ph type="title"/>
          </p:nvPr>
        </p:nvSpPr>
        <p:spPr>
          <a:xfrm>
            <a:off x="150113" y="529233"/>
            <a:ext cx="5581292" cy="2341288"/>
          </a:xfrm>
        </p:spPr>
        <p:txBody>
          <a:bodyPr anchor="t">
            <a:normAutofit/>
          </a:bodyPr>
          <a:lstStyle/>
          <a:p>
            <a:pPr lvl="0"/>
            <a:r>
              <a:rPr lang="en-US" sz="5160" b="1" dirty="0">
                <a:solidFill>
                  <a:srgbClr val="FFFFFF"/>
                </a:solidFill>
              </a:rPr>
              <a:t>Payment Verification</a:t>
            </a:r>
            <a:br>
              <a:rPr lang="en-US" sz="5160" dirty="0">
                <a:solidFill>
                  <a:srgbClr val="FFFFFF"/>
                </a:solidFill>
              </a:rPr>
            </a:br>
            <a:r>
              <a:rPr lang="en-US" sz="4400" dirty="0">
                <a:solidFill>
                  <a:srgbClr val="FFFFFF"/>
                </a:solidFill>
              </a:rPr>
              <a:t>Document History (FOIDOCH)</a:t>
            </a:r>
            <a:endParaRPr lang="en-US" sz="5160" dirty="0">
              <a:solidFill>
                <a:srgbClr val="FFFFFF"/>
              </a:solidFill>
            </a:endParaRPr>
          </a:p>
        </p:txBody>
      </p:sp>
      <p:sp>
        <p:nvSpPr>
          <p:cNvPr id="32" name="Content Placeholder 31">
            <a:extLst>
              <a:ext uri="{FF2B5EF4-FFF2-40B4-BE49-F238E27FC236}">
                <a16:creationId xmlns:a16="http://schemas.microsoft.com/office/drawing/2014/main" id="{4FE1A32B-6B56-55F7-07F2-2EFC12786DE5}"/>
              </a:ext>
            </a:extLst>
          </p:cNvPr>
          <p:cNvSpPr>
            <a:spLocks noGrp="1"/>
          </p:cNvSpPr>
          <p:nvPr>
            <p:ph idx="1"/>
          </p:nvPr>
        </p:nvSpPr>
        <p:spPr>
          <a:xfrm>
            <a:off x="7091887" y="915633"/>
            <a:ext cx="12070080" cy="4828032"/>
          </a:xfrm>
        </p:spPr>
        <p:txBody>
          <a:bodyPr/>
          <a:lstStyle/>
          <a:p>
            <a:pPr marL="0" indent="0">
              <a:buNone/>
            </a:pPr>
            <a:r>
              <a:rPr lang="en-US" dirty="0">
                <a:solidFill>
                  <a:schemeClr val="bg1"/>
                </a:solidFill>
              </a:rPr>
              <a:t>Here You Will Be Able To:</a:t>
            </a:r>
          </a:p>
          <a:p>
            <a:pPr>
              <a:buFont typeface="Arial" panose="020B0604020202020204" pitchFamily="34" charset="0"/>
              <a:buChar char="•"/>
            </a:pPr>
            <a:r>
              <a:rPr lang="en-US" dirty="0">
                <a:solidFill>
                  <a:schemeClr val="bg1"/>
                </a:solidFill>
              </a:rPr>
              <a:t>Confirm if the requisition has been processed </a:t>
            </a:r>
          </a:p>
          <a:p>
            <a:pPr>
              <a:buFont typeface="Arial" panose="020B0604020202020204" pitchFamily="34" charset="0"/>
              <a:buChar char="•"/>
            </a:pPr>
            <a:r>
              <a:rPr lang="en-US" dirty="0">
                <a:solidFill>
                  <a:schemeClr val="bg1"/>
                </a:solidFill>
              </a:rPr>
              <a:t>Locate the Purchase Order Number</a:t>
            </a:r>
          </a:p>
        </p:txBody>
      </p:sp>
      <p:sp>
        <p:nvSpPr>
          <p:cNvPr id="13" name="Rectangle 163">
            <a:extLst>
              <a:ext uri="{FF2B5EF4-FFF2-40B4-BE49-F238E27FC236}">
                <a16:creationId xmlns:a16="http://schemas.microsoft.com/office/drawing/2014/main" id="{E51C44E8-6D1B-46A1-E42E-7B4B07DAF17D}"/>
              </a:ext>
              <a:ext uri="{C183D7F6-B498-43B3-948B-1728B52AA6E4}">
                <adec:decorative xmlns:adec="http://schemas.microsoft.com/office/drawing/2017/decorative" val="1"/>
              </a:ext>
            </a:extLst>
          </p:cNvPr>
          <p:cNvSpPr>
            <a:spLocks noMove="1" noResize="1"/>
          </p:cNvSpPr>
          <p:nvPr/>
        </p:nvSpPr>
        <p:spPr>
          <a:xfrm rot="16200004">
            <a:off x="12525770" y="1251120"/>
            <a:ext cx="3355756" cy="853496"/>
          </a:xfrm>
          <a:prstGeom prst="rect">
            <a:avLst/>
          </a:prstGeom>
          <a:gradFill>
            <a:gsLst>
              <a:gs pos="0">
                <a:srgbClr val="71AAE0">
                  <a:alpha val="0"/>
                </a:srgbClr>
              </a:gs>
              <a:gs pos="100000">
                <a:srgbClr val="0B1E31">
                  <a:alpha val="10000"/>
                </a:srgbClr>
              </a:gs>
            </a:gsLst>
            <a:lin ang="8400000"/>
          </a:gradFill>
          <a:ln cap="flat">
            <a:noFill/>
            <a:prstDash val="solid"/>
          </a:ln>
        </p:spPr>
        <p:txBody>
          <a:bodyPr vert="horz" wrap="square" lIns="109728" tIns="54864" rIns="109728" bIns="54864" anchor="ctr" anchorCtr="1" compatLnSpc="1">
            <a:noAutofit/>
          </a:bodyPr>
          <a:lstStyle/>
          <a:p>
            <a:pPr algn="ctr" defTabSz="1097280">
              <a:defRPr sz="1800" b="0" i="0" u="none" strike="noStrike" kern="0" cap="none" spc="0" baseline="0">
                <a:solidFill>
                  <a:srgbClr val="000000"/>
                </a:solidFill>
                <a:uFillTx/>
              </a:defRPr>
            </a:pPr>
            <a:endParaRPr lang="en-US" sz="2160">
              <a:solidFill>
                <a:srgbClr val="FFFFFF"/>
              </a:solidFill>
              <a:latin typeface="Aptos"/>
            </a:endParaRPr>
          </a:p>
        </p:txBody>
      </p:sp>
      <p:sp>
        <p:nvSpPr>
          <p:cNvPr id="19" name="Rectangle 171">
            <a:extLst>
              <a:ext uri="{FF2B5EF4-FFF2-40B4-BE49-F238E27FC236}">
                <a16:creationId xmlns:a16="http://schemas.microsoft.com/office/drawing/2014/main" id="{7F8171F9-4010-E93C-EF3F-91AA85B7F716}"/>
              </a:ext>
              <a:ext uri="{C183D7F6-B498-43B3-948B-1728B52AA6E4}">
                <adec:decorative xmlns:adec="http://schemas.microsoft.com/office/drawing/2017/decorative" val="1"/>
              </a:ext>
            </a:extLst>
          </p:cNvPr>
          <p:cNvSpPr>
            <a:spLocks noMove="1" noResize="1"/>
          </p:cNvSpPr>
          <p:nvPr/>
        </p:nvSpPr>
        <p:spPr>
          <a:xfrm rot="10799991">
            <a:off x="-1" y="7368949"/>
            <a:ext cx="7315192" cy="853496"/>
          </a:xfrm>
          <a:prstGeom prst="rect">
            <a:avLst/>
          </a:prstGeom>
          <a:gradFill>
            <a:gsLst>
              <a:gs pos="0">
                <a:srgbClr val="071420">
                  <a:alpha val="10000"/>
                </a:srgbClr>
              </a:gs>
              <a:gs pos="100000">
                <a:srgbClr val="2D7FCF">
                  <a:alpha val="0"/>
                </a:srgbClr>
              </a:gs>
            </a:gsLst>
            <a:lin ang="8400000"/>
          </a:gradFill>
          <a:ln cap="flat">
            <a:noFill/>
            <a:prstDash val="solid"/>
          </a:ln>
        </p:spPr>
        <p:txBody>
          <a:bodyPr vert="horz" wrap="square" lIns="109728" tIns="54864" rIns="109728" bIns="54864" anchor="ctr" anchorCtr="1" compatLnSpc="1">
            <a:noAutofit/>
          </a:bodyPr>
          <a:lstStyle/>
          <a:p>
            <a:pPr algn="ctr" defTabSz="1097280">
              <a:defRPr sz="1800" b="0" i="0" u="none" strike="noStrike" kern="0" cap="none" spc="0" baseline="0">
                <a:solidFill>
                  <a:srgbClr val="000000"/>
                </a:solidFill>
                <a:uFillTx/>
              </a:defRPr>
            </a:pPr>
            <a:endParaRPr lang="en-US" sz="2160">
              <a:solidFill>
                <a:srgbClr val="FFFFFF"/>
              </a:solidFill>
              <a:latin typeface="Aptos"/>
            </a:endParaRPr>
          </a:p>
        </p:txBody>
      </p:sp>
      <p:grpSp>
        <p:nvGrpSpPr>
          <p:cNvPr id="20" name="Group 173">
            <a:extLst>
              <a:ext uri="{FF2B5EF4-FFF2-40B4-BE49-F238E27FC236}">
                <a16:creationId xmlns:a16="http://schemas.microsoft.com/office/drawing/2014/main" id="{A325480C-2E17-5E12-EAAD-EE6ECAE87F45}"/>
              </a:ext>
              <a:ext uri="{C183D7F6-B498-43B3-948B-1728B52AA6E4}">
                <adec:decorative xmlns:adec="http://schemas.microsoft.com/office/drawing/2017/decorative" val="1"/>
              </a:ext>
            </a:extLst>
          </p:cNvPr>
          <p:cNvGrpSpPr/>
          <p:nvPr/>
        </p:nvGrpSpPr>
        <p:grpSpPr>
          <a:xfrm>
            <a:off x="1181739" y="6686550"/>
            <a:ext cx="658807" cy="1543061"/>
            <a:chOff x="984782" y="5572125"/>
            <a:chExt cx="549006" cy="1285884"/>
          </a:xfrm>
        </p:grpSpPr>
        <p:cxnSp>
          <p:nvCxnSpPr>
            <p:cNvPr id="21" name="Straight Connector 174">
              <a:extLst>
                <a:ext uri="{FF2B5EF4-FFF2-40B4-BE49-F238E27FC236}">
                  <a16:creationId xmlns:a16="http://schemas.microsoft.com/office/drawing/2014/main" id="{7893C562-0FE3-CB9B-5B6F-5AD08B2B6435}"/>
                </a:ext>
                <a:ext uri="{C183D7F6-B498-43B3-948B-1728B52AA6E4}">
                  <adec:decorative xmlns:adec="http://schemas.microsoft.com/office/drawing/2017/decorative" val="1"/>
                </a:ext>
              </a:extLst>
            </p:cNvPr>
            <p:cNvCxnSpPr/>
            <p:nvPr/>
          </p:nvCxnSpPr>
          <p:spPr>
            <a:xfrm rot="5400013">
              <a:off x="890850" y="6215063"/>
              <a:ext cx="1285875" cy="0"/>
            </a:xfrm>
            <a:prstGeom prst="straightConnector1">
              <a:avLst/>
            </a:prstGeom>
            <a:noFill/>
            <a:ln w="31747" cap="rnd">
              <a:solidFill>
                <a:srgbClr val="2D7FCF">
                  <a:alpha val="40000"/>
                </a:srgbClr>
              </a:solidFill>
              <a:custDash>
                <a:ds d="200000" sp="0"/>
              </a:custDash>
              <a:round/>
            </a:ln>
          </p:spPr>
        </p:cxnSp>
        <p:cxnSp>
          <p:nvCxnSpPr>
            <p:cNvPr id="22" name="Straight Connector 175">
              <a:extLst>
                <a:ext uri="{FF2B5EF4-FFF2-40B4-BE49-F238E27FC236}">
                  <a16:creationId xmlns:a16="http://schemas.microsoft.com/office/drawing/2014/main" id="{1AB9FD26-251F-0702-7ECB-C82DE917646D}"/>
                </a:ext>
                <a:ext uri="{C183D7F6-B498-43B3-948B-1728B52AA6E4}">
                  <adec:decorative xmlns:adec="http://schemas.microsoft.com/office/drawing/2017/decorative" val="1"/>
                </a:ext>
              </a:extLst>
            </p:cNvPr>
            <p:cNvCxnSpPr/>
            <p:nvPr/>
          </p:nvCxnSpPr>
          <p:spPr>
            <a:xfrm rot="5400013">
              <a:off x="707850" y="6215063"/>
              <a:ext cx="1285875" cy="0"/>
            </a:xfrm>
            <a:prstGeom prst="straightConnector1">
              <a:avLst/>
            </a:prstGeom>
            <a:noFill/>
            <a:ln w="31747" cap="rnd">
              <a:solidFill>
                <a:srgbClr val="2D7FCF">
                  <a:alpha val="40000"/>
                </a:srgbClr>
              </a:solidFill>
              <a:custDash>
                <a:ds d="200000" sp="0"/>
              </a:custDash>
              <a:round/>
            </a:ln>
          </p:spPr>
        </p:cxnSp>
        <p:cxnSp>
          <p:nvCxnSpPr>
            <p:cNvPr id="23" name="Straight Connector 176">
              <a:extLst>
                <a:ext uri="{FF2B5EF4-FFF2-40B4-BE49-F238E27FC236}">
                  <a16:creationId xmlns:a16="http://schemas.microsoft.com/office/drawing/2014/main" id="{D5731F57-5D49-C5B3-B6E6-D67292202833}"/>
                </a:ext>
                <a:ext uri="{C183D7F6-B498-43B3-948B-1728B52AA6E4}">
                  <adec:decorative xmlns:adec="http://schemas.microsoft.com/office/drawing/2017/decorative" val="1"/>
                </a:ext>
              </a:extLst>
            </p:cNvPr>
            <p:cNvCxnSpPr/>
            <p:nvPr/>
          </p:nvCxnSpPr>
          <p:spPr>
            <a:xfrm rot="5400013">
              <a:off x="524842" y="6215072"/>
              <a:ext cx="1285875" cy="0"/>
            </a:xfrm>
            <a:prstGeom prst="straightConnector1">
              <a:avLst/>
            </a:prstGeom>
            <a:noFill/>
            <a:ln w="31747" cap="rnd">
              <a:solidFill>
                <a:srgbClr val="2D7FCF">
                  <a:alpha val="40000"/>
                </a:srgbClr>
              </a:solidFill>
              <a:custDash>
                <a:ds d="200000" sp="0"/>
              </a:custDash>
              <a:round/>
            </a:ln>
          </p:spPr>
        </p:cxnSp>
        <p:cxnSp>
          <p:nvCxnSpPr>
            <p:cNvPr id="24" name="Straight Connector 177">
              <a:extLst>
                <a:ext uri="{FF2B5EF4-FFF2-40B4-BE49-F238E27FC236}">
                  <a16:creationId xmlns:a16="http://schemas.microsoft.com/office/drawing/2014/main" id="{2A9C6575-BEBF-1791-F3DA-DFDCE64AD2DA}"/>
                </a:ext>
                <a:ext uri="{C183D7F6-B498-43B3-948B-1728B52AA6E4}">
                  <adec:decorative xmlns:adec="http://schemas.microsoft.com/office/drawing/2017/decorative" val="1"/>
                </a:ext>
              </a:extLst>
            </p:cNvPr>
            <p:cNvCxnSpPr/>
            <p:nvPr/>
          </p:nvCxnSpPr>
          <p:spPr>
            <a:xfrm rot="5400013">
              <a:off x="341844" y="6215063"/>
              <a:ext cx="1285875" cy="0"/>
            </a:xfrm>
            <a:prstGeom prst="straightConnector1">
              <a:avLst/>
            </a:prstGeom>
            <a:noFill/>
            <a:ln w="31747" cap="rnd">
              <a:solidFill>
                <a:srgbClr val="2D7FCF">
                  <a:alpha val="40000"/>
                </a:srgbClr>
              </a:solidFill>
              <a:custDash>
                <a:ds d="200000" sp="0"/>
              </a:custDash>
              <a:round/>
            </a:ln>
          </p:spPr>
        </p:cxnSp>
      </p:grpSp>
      <p:pic>
        <p:nvPicPr>
          <p:cNvPr id="25" name="Picture 4" descr="A computer screen with a blue border&#10;&#10;AI-generated content may be incorrect.">
            <a:extLst>
              <a:ext uri="{FF2B5EF4-FFF2-40B4-BE49-F238E27FC236}">
                <a16:creationId xmlns:a16="http://schemas.microsoft.com/office/drawing/2014/main" id="{3F8E8CDC-2FEC-A516-E412-74D74C243048}"/>
              </a:ext>
            </a:extLst>
          </p:cNvPr>
          <p:cNvPicPr>
            <a:picLocks noChangeAspect="1"/>
          </p:cNvPicPr>
          <p:nvPr/>
        </p:nvPicPr>
        <p:blipFill>
          <a:blip r:embed="rId2"/>
          <a:srcRect r="-1" b="15731"/>
          <a:stretch>
            <a:fillRect/>
          </a:stretch>
        </p:blipFill>
        <p:spPr>
          <a:xfrm>
            <a:off x="0" y="3250538"/>
            <a:ext cx="14640689" cy="4719104"/>
          </a:xfrm>
          <a:prstGeom prst="rect">
            <a:avLst/>
          </a:prstGeom>
          <a:noFill/>
          <a:ln cap="flat">
            <a:noFill/>
          </a:ln>
        </p:spPr>
      </p:pic>
      <p:grpSp>
        <p:nvGrpSpPr>
          <p:cNvPr id="26" name="Group 179">
            <a:extLst>
              <a:ext uri="{FF2B5EF4-FFF2-40B4-BE49-F238E27FC236}">
                <a16:creationId xmlns:a16="http://schemas.microsoft.com/office/drawing/2014/main" id="{576F4E98-7200-E4F0-325B-30D9484AC212}"/>
              </a:ext>
              <a:ext uri="{C183D7F6-B498-43B3-948B-1728B52AA6E4}">
                <adec:decorative xmlns:adec="http://schemas.microsoft.com/office/drawing/2017/decorative" val="1"/>
              </a:ext>
            </a:extLst>
          </p:cNvPr>
          <p:cNvGrpSpPr/>
          <p:nvPr/>
        </p:nvGrpSpPr>
        <p:grpSpPr>
          <a:xfrm>
            <a:off x="494049" y="3498294"/>
            <a:ext cx="515722" cy="365756"/>
            <a:chOff x="411708" y="2915244"/>
            <a:chExt cx="429768" cy="304797"/>
          </a:xfrm>
        </p:grpSpPr>
        <p:cxnSp>
          <p:nvCxnSpPr>
            <p:cNvPr id="27" name="Straight Connector 180">
              <a:extLst>
                <a:ext uri="{FF2B5EF4-FFF2-40B4-BE49-F238E27FC236}">
                  <a16:creationId xmlns:a16="http://schemas.microsoft.com/office/drawing/2014/main" id="{CFF84348-ECFE-7C39-F707-C53356BE3513}"/>
                </a:ext>
                <a:ext uri="{C183D7F6-B498-43B3-948B-1728B52AA6E4}">
                  <adec:decorative xmlns:adec="http://schemas.microsoft.com/office/drawing/2017/decorative" val="1"/>
                </a:ext>
              </a:extLst>
            </p:cNvPr>
            <p:cNvCxnSpPr/>
            <p:nvPr/>
          </p:nvCxnSpPr>
          <p:spPr>
            <a:xfrm rot="16200004">
              <a:off x="626592" y="3005157"/>
              <a:ext cx="0" cy="429768"/>
            </a:xfrm>
            <a:prstGeom prst="straightConnector1">
              <a:avLst/>
            </a:prstGeom>
            <a:noFill/>
            <a:ln w="25402" cap="flat">
              <a:solidFill>
                <a:srgbClr val="F1F1F1">
                  <a:alpha val="50000"/>
                </a:srgbClr>
              </a:solidFill>
              <a:custDash>
                <a:ds d="100000" sp="100000"/>
              </a:custDash>
              <a:miter/>
            </a:ln>
          </p:spPr>
        </p:cxnSp>
        <p:cxnSp>
          <p:nvCxnSpPr>
            <p:cNvPr id="28" name="Straight Connector 181">
              <a:extLst>
                <a:ext uri="{FF2B5EF4-FFF2-40B4-BE49-F238E27FC236}">
                  <a16:creationId xmlns:a16="http://schemas.microsoft.com/office/drawing/2014/main" id="{C6BC1A66-6703-1D0F-CB12-B0CA46246854}"/>
                </a:ext>
                <a:ext uri="{C183D7F6-B498-43B3-948B-1728B52AA6E4}">
                  <adec:decorative xmlns:adec="http://schemas.microsoft.com/office/drawing/2017/decorative" val="1"/>
                </a:ext>
              </a:extLst>
            </p:cNvPr>
            <p:cNvCxnSpPr/>
            <p:nvPr/>
          </p:nvCxnSpPr>
          <p:spPr>
            <a:xfrm rot="16200004">
              <a:off x="626592" y="2903558"/>
              <a:ext cx="0" cy="429768"/>
            </a:xfrm>
            <a:prstGeom prst="straightConnector1">
              <a:avLst/>
            </a:prstGeom>
            <a:noFill/>
            <a:ln w="25402" cap="flat">
              <a:solidFill>
                <a:srgbClr val="F1F1F1">
                  <a:alpha val="50000"/>
                </a:srgbClr>
              </a:solidFill>
              <a:custDash>
                <a:ds d="100000" sp="100000"/>
              </a:custDash>
              <a:miter/>
            </a:ln>
          </p:spPr>
        </p:cxnSp>
        <p:cxnSp>
          <p:nvCxnSpPr>
            <p:cNvPr id="29" name="Straight Connector 182">
              <a:extLst>
                <a:ext uri="{FF2B5EF4-FFF2-40B4-BE49-F238E27FC236}">
                  <a16:creationId xmlns:a16="http://schemas.microsoft.com/office/drawing/2014/main" id="{BEE28DF5-CEBE-3638-BBC3-A13A118B45B0}"/>
                </a:ext>
                <a:ext uri="{C183D7F6-B498-43B3-948B-1728B52AA6E4}">
                  <adec:decorative xmlns:adec="http://schemas.microsoft.com/office/drawing/2017/decorative" val="1"/>
                </a:ext>
              </a:extLst>
            </p:cNvPr>
            <p:cNvCxnSpPr/>
            <p:nvPr/>
          </p:nvCxnSpPr>
          <p:spPr>
            <a:xfrm rot="16200004">
              <a:off x="626592" y="2801959"/>
              <a:ext cx="0" cy="429768"/>
            </a:xfrm>
            <a:prstGeom prst="straightConnector1">
              <a:avLst/>
            </a:prstGeom>
            <a:noFill/>
            <a:ln w="25402" cap="flat">
              <a:solidFill>
                <a:srgbClr val="F1F1F1">
                  <a:alpha val="50000"/>
                </a:srgbClr>
              </a:solidFill>
              <a:custDash>
                <a:ds d="100000" sp="100000"/>
              </a:custDash>
              <a:miter/>
            </a:ln>
          </p:spPr>
        </p:cxnSp>
        <p:cxnSp>
          <p:nvCxnSpPr>
            <p:cNvPr id="30" name="Straight Connector 183">
              <a:extLst>
                <a:ext uri="{FF2B5EF4-FFF2-40B4-BE49-F238E27FC236}">
                  <a16:creationId xmlns:a16="http://schemas.microsoft.com/office/drawing/2014/main" id="{7A930152-E502-FE5C-E816-2D1E7936A26A}"/>
                </a:ext>
                <a:ext uri="{C183D7F6-B498-43B3-948B-1728B52AA6E4}">
                  <adec:decorative xmlns:adec="http://schemas.microsoft.com/office/drawing/2017/decorative" val="1"/>
                </a:ext>
              </a:extLst>
            </p:cNvPr>
            <p:cNvCxnSpPr/>
            <p:nvPr/>
          </p:nvCxnSpPr>
          <p:spPr>
            <a:xfrm rot="16200004">
              <a:off x="626592" y="2700360"/>
              <a:ext cx="0" cy="429768"/>
            </a:xfrm>
            <a:prstGeom prst="straightConnector1">
              <a:avLst/>
            </a:prstGeom>
            <a:noFill/>
            <a:ln w="25402" cap="flat">
              <a:solidFill>
                <a:srgbClr val="F1F1F1">
                  <a:alpha val="50000"/>
                </a:srgbClr>
              </a:solidFill>
              <a:custDash>
                <a:ds d="100000" sp="100000"/>
              </a:custDash>
              <a:miter/>
            </a:ln>
          </p:spPr>
        </p:cxn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3">
            <a:extLst>
              <a:ext uri="{FF2B5EF4-FFF2-40B4-BE49-F238E27FC236}">
                <a16:creationId xmlns:a16="http://schemas.microsoft.com/office/drawing/2014/main" id="{5EA21DD6-E7A5-94D2-83E3-6BEED6ABFC36}"/>
              </a:ext>
              <a:ext uri="{C183D7F6-B498-43B3-948B-1728B52AA6E4}">
                <adec:decorative xmlns:adec="http://schemas.microsoft.com/office/drawing/2017/decorative" val="1"/>
              </a:ext>
            </a:extLst>
          </p:cNvPr>
          <p:cNvSpPr>
            <a:spLocks noMove="1" noResize="1"/>
          </p:cNvSpPr>
          <p:nvPr/>
        </p:nvSpPr>
        <p:spPr>
          <a:xfrm>
            <a:off x="0" y="0"/>
            <a:ext cx="14630395" cy="8229600"/>
          </a:xfrm>
          <a:prstGeom prst="rect">
            <a:avLst/>
          </a:prstGeom>
          <a:solidFill>
            <a:srgbClr val="FFFFFF"/>
          </a:solidFill>
          <a:ln cap="flat">
            <a:noFill/>
            <a:prstDash val="solid"/>
          </a:ln>
        </p:spPr>
        <p:txBody>
          <a:bodyPr vert="horz" wrap="square" lIns="109728" tIns="54864" rIns="109728" bIns="54864" anchor="ctr" anchorCtr="1" compatLnSpc="1">
            <a:noAutofit/>
          </a:bodyPr>
          <a:lstStyle/>
          <a:p>
            <a:pPr algn="ctr" defTabSz="1097280">
              <a:defRPr sz="1800" b="0" i="0" u="none" strike="noStrike" kern="0" cap="none" spc="0" baseline="0">
                <a:solidFill>
                  <a:srgbClr val="000000"/>
                </a:solidFill>
                <a:uFillTx/>
              </a:defRPr>
            </a:pPr>
            <a:endParaRPr lang="en-US" sz="2160">
              <a:solidFill>
                <a:srgbClr val="FFFFFF"/>
              </a:solidFill>
              <a:latin typeface="Aptos"/>
            </a:endParaRPr>
          </a:p>
        </p:txBody>
      </p:sp>
      <p:sp>
        <p:nvSpPr>
          <p:cNvPr id="3" name="Rectangle 65">
            <a:extLst>
              <a:ext uri="{FF2B5EF4-FFF2-40B4-BE49-F238E27FC236}">
                <a16:creationId xmlns:a16="http://schemas.microsoft.com/office/drawing/2014/main" id="{B015ADA6-96B7-C12F-7EA5-903E929EC0B6}"/>
              </a:ext>
              <a:ext uri="{C183D7F6-B498-43B3-948B-1728B52AA6E4}">
                <adec:decorative xmlns:adec="http://schemas.microsoft.com/office/drawing/2017/decorative" val="1"/>
              </a:ext>
            </a:extLst>
          </p:cNvPr>
          <p:cNvSpPr>
            <a:spLocks noMove="1" noResize="1"/>
          </p:cNvSpPr>
          <p:nvPr/>
        </p:nvSpPr>
        <p:spPr>
          <a:xfrm rot="16199987" flipH="1">
            <a:off x="3199937" y="-3199422"/>
            <a:ext cx="8229600" cy="14629474"/>
          </a:xfrm>
          <a:prstGeom prst="rect">
            <a:avLst/>
          </a:prstGeom>
          <a:gradFill>
            <a:gsLst>
              <a:gs pos="0">
                <a:srgbClr val="156082"/>
              </a:gs>
              <a:gs pos="100000">
                <a:srgbClr val="0B3041"/>
              </a:gs>
            </a:gsLst>
            <a:lin ang="12000000"/>
          </a:gradFill>
          <a:ln cap="flat">
            <a:noFill/>
            <a:prstDash val="solid"/>
          </a:ln>
        </p:spPr>
        <p:txBody>
          <a:bodyPr vert="horz" wrap="square" lIns="109728" tIns="54864" rIns="109728" bIns="54864" anchor="ctr" anchorCtr="1" compatLnSpc="1">
            <a:noAutofit/>
          </a:bodyPr>
          <a:lstStyle/>
          <a:p>
            <a:pPr algn="ctr" defTabSz="1097280">
              <a:defRPr sz="1800" b="0" i="0" u="none" strike="noStrike" kern="0" cap="none" spc="0" baseline="0">
                <a:solidFill>
                  <a:srgbClr val="000000"/>
                </a:solidFill>
                <a:uFillTx/>
              </a:defRPr>
            </a:pPr>
            <a:endParaRPr lang="en-US" sz="2160">
              <a:solidFill>
                <a:srgbClr val="FFFFFF"/>
              </a:solidFill>
              <a:latin typeface="Aptos"/>
            </a:endParaRPr>
          </a:p>
        </p:txBody>
      </p:sp>
      <p:sp>
        <p:nvSpPr>
          <p:cNvPr id="4" name="Rectangle 67">
            <a:extLst>
              <a:ext uri="{FF2B5EF4-FFF2-40B4-BE49-F238E27FC236}">
                <a16:creationId xmlns:a16="http://schemas.microsoft.com/office/drawing/2014/main" id="{C10FC33F-2A5F-908E-25BE-C79AD95207C1}"/>
              </a:ext>
              <a:ext uri="{C183D7F6-B498-43B3-948B-1728B52AA6E4}">
                <adec:decorative xmlns:adec="http://schemas.microsoft.com/office/drawing/2017/decorative" val="1"/>
              </a:ext>
            </a:extLst>
          </p:cNvPr>
          <p:cNvSpPr>
            <a:spLocks noMove="1" noResize="1"/>
          </p:cNvSpPr>
          <p:nvPr/>
        </p:nvSpPr>
        <p:spPr>
          <a:xfrm rot="10800009" flipH="1">
            <a:off x="-2777" y="10"/>
            <a:ext cx="10885018" cy="8229084"/>
          </a:xfrm>
          <a:prstGeom prst="rect">
            <a:avLst/>
          </a:prstGeom>
          <a:gradFill>
            <a:gsLst>
              <a:gs pos="0">
                <a:srgbClr val="000000">
                  <a:alpha val="52000"/>
                </a:srgbClr>
              </a:gs>
              <a:gs pos="100000">
                <a:srgbClr val="156082"/>
              </a:gs>
            </a:gsLst>
            <a:lin ang="4800000"/>
          </a:gradFill>
          <a:ln cap="flat">
            <a:noFill/>
            <a:prstDash val="solid"/>
          </a:ln>
        </p:spPr>
        <p:txBody>
          <a:bodyPr vert="horz" wrap="square" lIns="109728" tIns="54864" rIns="109728" bIns="54864" anchor="ctr" anchorCtr="1" compatLnSpc="1">
            <a:noAutofit/>
          </a:bodyPr>
          <a:lstStyle/>
          <a:p>
            <a:pPr algn="ctr" defTabSz="1097280">
              <a:defRPr sz="1800" b="0" i="0" u="none" strike="noStrike" kern="0" cap="none" spc="0" baseline="0">
                <a:solidFill>
                  <a:srgbClr val="000000"/>
                </a:solidFill>
                <a:uFillTx/>
              </a:defRPr>
            </a:pPr>
            <a:endParaRPr lang="en-US" sz="2160" dirty="0">
              <a:solidFill>
                <a:srgbClr val="FFFFFF"/>
              </a:solidFill>
              <a:latin typeface="Aptos"/>
            </a:endParaRPr>
          </a:p>
        </p:txBody>
      </p:sp>
      <p:sp>
        <p:nvSpPr>
          <p:cNvPr id="5" name="Rectangle 69">
            <a:extLst>
              <a:ext uri="{FF2B5EF4-FFF2-40B4-BE49-F238E27FC236}">
                <a16:creationId xmlns:a16="http://schemas.microsoft.com/office/drawing/2014/main" id="{7F8A8808-4C5A-AF96-B12B-7B74BA08BAB9}"/>
              </a:ext>
              <a:ext uri="{C183D7F6-B498-43B3-948B-1728B52AA6E4}">
                <adec:decorative xmlns:adec="http://schemas.microsoft.com/office/drawing/2017/decorative" val="1"/>
              </a:ext>
            </a:extLst>
          </p:cNvPr>
          <p:cNvSpPr>
            <a:spLocks noMove="1" noResize="1"/>
          </p:cNvSpPr>
          <p:nvPr/>
        </p:nvSpPr>
        <p:spPr>
          <a:xfrm rot="16199987" flipH="1">
            <a:off x="4379387" y="-2023013"/>
            <a:ext cx="5873476" cy="14632250"/>
          </a:xfrm>
          <a:prstGeom prst="rect">
            <a:avLst/>
          </a:prstGeom>
          <a:gradFill>
            <a:gsLst>
              <a:gs pos="0">
                <a:srgbClr val="D86ECC">
                  <a:alpha val="0"/>
                </a:srgbClr>
              </a:gs>
              <a:gs pos="100000">
                <a:srgbClr val="000000">
                  <a:alpha val="46000"/>
                </a:srgbClr>
              </a:gs>
            </a:gsLst>
            <a:lin ang="1200000"/>
          </a:gradFill>
          <a:ln cap="flat">
            <a:noFill/>
            <a:prstDash val="solid"/>
          </a:ln>
        </p:spPr>
        <p:txBody>
          <a:bodyPr vert="horz" wrap="square" lIns="109728" tIns="54864" rIns="109728" bIns="54864" anchor="ctr" anchorCtr="1" compatLnSpc="1">
            <a:noAutofit/>
          </a:bodyPr>
          <a:lstStyle/>
          <a:p>
            <a:pPr algn="ctr" defTabSz="1097280">
              <a:defRPr sz="1800" b="0" i="0" u="none" strike="noStrike" kern="0" cap="none" spc="0" baseline="0">
                <a:solidFill>
                  <a:srgbClr val="000000"/>
                </a:solidFill>
                <a:uFillTx/>
              </a:defRPr>
            </a:pPr>
            <a:endParaRPr lang="en-US" sz="2160">
              <a:solidFill>
                <a:srgbClr val="FFFFFF"/>
              </a:solidFill>
              <a:latin typeface="Aptos"/>
            </a:endParaRPr>
          </a:p>
        </p:txBody>
      </p:sp>
      <p:pic>
        <p:nvPicPr>
          <p:cNvPr id="6" name="Content Placeholder 4">
            <a:extLst>
              <a:ext uri="{FF2B5EF4-FFF2-40B4-BE49-F238E27FC236}">
                <a16:creationId xmlns:a16="http://schemas.microsoft.com/office/drawing/2014/main" id="{8FFE5C2C-8FB9-E6DD-7A7C-9DE9A9BBEFD4}"/>
              </a:ext>
            </a:extLst>
          </p:cNvPr>
          <p:cNvPicPr>
            <a:picLocks noChangeAspect="1"/>
          </p:cNvPicPr>
          <p:nvPr/>
        </p:nvPicPr>
        <p:blipFill>
          <a:blip r:embed="rId2"/>
          <a:srcRect r="-1" b="53"/>
          <a:stretch>
            <a:fillRect/>
          </a:stretch>
        </p:blipFill>
        <p:spPr>
          <a:xfrm>
            <a:off x="36078" y="1933769"/>
            <a:ext cx="14632250" cy="4716350"/>
          </a:xfrm>
          <a:prstGeom prst="rect">
            <a:avLst/>
          </a:prstGeom>
          <a:noFill/>
          <a:ln cap="flat">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C29F5921-3689-2263-A349-1CFEC104DFEE}"/>
              </a:ext>
              <a:ext uri="{C183D7F6-B498-43B3-948B-1728B52AA6E4}">
                <adec:decorative xmlns:adec="http://schemas.microsoft.com/office/drawing/2017/decorative" val="1"/>
              </a:ext>
            </a:extLst>
          </p:cNvPr>
          <p:cNvSpPr>
            <a:spLocks noMove="1" noResize="1"/>
          </p:cNvSpPr>
          <p:nvPr/>
        </p:nvSpPr>
        <p:spPr>
          <a:xfrm>
            <a:off x="0" y="0"/>
            <a:ext cx="14630395" cy="8229600"/>
          </a:xfrm>
          <a:prstGeom prst="rect">
            <a:avLst/>
          </a:prstGeom>
          <a:solidFill>
            <a:srgbClr val="FFFFFF"/>
          </a:solidFill>
          <a:ln cap="flat">
            <a:noFill/>
            <a:prstDash val="solid"/>
          </a:ln>
        </p:spPr>
        <p:txBody>
          <a:bodyPr vert="horz" wrap="square" lIns="109728" tIns="54864" rIns="109728" bIns="54864" anchor="ctr" anchorCtr="1" compatLnSpc="1">
            <a:noAutofit/>
          </a:bodyPr>
          <a:lstStyle/>
          <a:p>
            <a:pPr algn="ctr" defTabSz="1097280">
              <a:defRPr sz="1800" b="0" i="0" u="none" strike="noStrike" kern="0" cap="none" spc="0" baseline="0">
                <a:solidFill>
                  <a:srgbClr val="000000"/>
                </a:solidFill>
                <a:uFillTx/>
              </a:defRPr>
            </a:pPr>
            <a:endParaRPr lang="en-US" sz="2160">
              <a:solidFill>
                <a:srgbClr val="FFFFFF"/>
              </a:solidFill>
              <a:latin typeface="Aptos"/>
            </a:endParaRPr>
          </a:p>
        </p:txBody>
      </p:sp>
      <p:sp>
        <p:nvSpPr>
          <p:cNvPr id="3" name="Rectangle 11">
            <a:extLst>
              <a:ext uri="{FF2B5EF4-FFF2-40B4-BE49-F238E27FC236}">
                <a16:creationId xmlns:a16="http://schemas.microsoft.com/office/drawing/2014/main" id="{C9CBC835-87B7-F87C-18F5-4C7470E432F0}"/>
              </a:ext>
              <a:ext uri="{C183D7F6-B498-43B3-948B-1728B52AA6E4}">
                <adec:decorative xmlns:adec="http://schemas.microsoft.com/office/drawing/2017/decorative" val="1"/>
              </a:ext>
            </a:extLst>
          </p:cNvPr>
          <p:cNvSpPr>
            <a:spLocks noMove="1" noResize="1"/>
          </p:cNvSpPr>
          <p:nvPr/>
        </p:nvSpPr>
        <p:spPr>
          <a:xfrm rot="10800009" flipH="1">
            <a:off x="12" y="-10"/>
            <a:ext cx="14630395" cy="1891151"/>
          </a:xfrm>
          <a:prstGeom prst="rect">
            <a:avLst/>
          </a:prstGeom>
          <a:gradFill>
            <a:gsLst>
              <a:gs pos="0">
                <a:srgbClr val="000000">
                  <a:alpha val="96000"/>
                </a:srgbClr>
              </a:gs>
              <a:gs pos="100000">
                <a:srgbClr val="104862"/>
              </a:gs>
            </a:gsLst>
            <a:lin ang="6000000"/>
          </a:gradFill>
          <a:ln cap="flat">
            <a:noFill/>
            <a:prstDash val="solid"/>
          </a:ln>
        </p:spPr>
        <p:txBody>
          <a:bodyPr vert="horz" wrap="square" lIns="109728" tIns="54864" rIns="109728" bIns="54864" anchor="ctr" anchorCtr="1" compatLnSpc="1">
            <a:noAutofit/>
          </a:bodyPr>
          <a:lstStyle/>
          <a:p>
            <a:pPr algn="ctr" defTabSz="1097280">
              <a:defRPr sz="1800" b="0" i="0" u="none" strike="noStrike" kern="0" cap="none" spc="0" baseline="0">
                <a:solidFill>
                  <a:srgbClr val="000000"/>
                </a:solidFill>
                <a:uFillTx/>
              </a:defRPr>
            </a:pPr>
            <a:endParaRPr lang="en-US" sz="2160">
              <a:solidFill>
                <a:srgbClr val="FFFFFF"/>
              </a:solidFill>
              <a:latin typeface="Aptos"/>
            </a:endParaRPr>
          </a:p>
        </p:txBody>
      </p:sp>
      <p:sp>
        <p:nvSpPr>
          <p:cNvPr id="4" name="Rectangle 13">
            <a:extLst>
              <a:ext uri="{FF2B5EF4-FFF2-40B4-BE49-F238E27FC236}">
                <a16:creationId xmlns:a16="http://schemas.microsoft.com/office/drawing/2014/main" id="{7CBE49D1-AC93-17EE-AFA0-836359012536}"/>
              </a:ext>
              <a:ext uri="{C183D7F6-B498-43B3-948B-1728B52AA6E4}">
                <adec:decorative xmlns:adec="http://schemas.microsoft.com/office/drawing/2017/decorative" val="1"/>
              </a:ext>
            </a:extLst>
          </p:cNvPr>
          <p:cNvSpPr>
            <a:spLocks noMove="1" noResize="1"/>
          </p:cNvSpPr>
          <p:nvPr/>
        </p:nvSpPr>
        <p:spPr>
          <a:xfrm>
            <a:off x="0" y="1"/>
            <a:ext cx="9754632" cy="1890558"/>
          </a:xfrm>
          <a:prstGeom prst="rect">
            <a:avLst/>
          </a:prstGeom>
          <a:gradFill>
            <a:gsLst>
              <a:gs pos="0">
                <a:srgbClr val="156082">
                  <a:alpha val="41000"/>
                </a:srgbClr>
              </a:gs>
              <a:gs pos="100000">
                <a:srgbClr val="46B1E1">
                  <a:alpha val="0"/>
                </a:srgbClr>
              </a:gs>
            </a:gsLst>
            <a:lin ang="8400000"/>
          </a:gradFill>
          <a:ln cap="flat">
            <a:noFill/>
            <a:prstDash val="solid"/>
          </a:ln>
        </p:spPr>
        <p:txBody>
          <a:bodyPr vert="horz" wrap="square" lIns="109728" tIns="54864" rIns="109728" bIns="54864" anchor="ctr" anchorCtr="1" compatLnSpc="1">
            <a:noAutofit/>
          </a:bodyPr>
          <a:lstStyle/>
          <a:p>
            <a:pPr algn="ctr" defTabSz="1097280">
              <a:defRPr sz="1800" b="0" i="0" u="none" strike="noStrike" kern="0" cap="none" spc="0" baseline="0">
                <a:solidFill>
                  <a:srgbClr val="000000"/>
                </a:solidFill>
                <a:uFillTx/>
              </a:defRPr>
            </a:pPr>
            <a:endParaRPr lang="en-US" sz="2160">
              <a:solidFill>
                <a:srgbClr val="FFFFFF"/>
              </a:solidFill>
              <a:latin typeface="Aptos"/>
            </a:endParaRPr>
          </a:p>
        </p:txBody>
      </p:sp>
      <p:sp>
        <p:nvSpPr>
          <p:cNvPr id="5" name="Rectangle 15">
            <a:extLst>
              <a:ext uri="{FF2B5EF4-FFF2-40B4-BE49-F238E27FC236}">
                <a16:creationId xmlns:a16="http://schemas.microsoft.com/office/drawing/2014/main" id="{04508F09-4668-7AFB-6074-30D8444FE775}"/>
              </a:ext>
              <a:ext uri="{C183D7F6-B498-43B3-948B-1728B52AA6E4}">
                <adec:decorative xmlns:adec="http://schemas.microsoft.com/office/drawing/2017/decorative" val="1"/>
              </a:ext>
            </a:extLst>
          </p:cNvPr>
          <p:cNvSpPr>
            <a:spLocks noMove="1" noResize="1"/>
          </p:cNvSpPr>
          <p:nvPr/>
        </p:nvSpPr>
        <p:spPr>
          <a:xfrm flipH="1">
            <a:off x="0" y="0"/>
            <a:ext cx="14630407" cy="1889176"/>
          </a:xfrm>
          <a:prstGeom prst="rect">
            <a:avLst/>
          </a:prstGeom>
          <a:gradFill>
            <a:gsLst>
              <a:gs pos="0">
                <a:srgbClr val="000000">
                  <a:alpha val="63000"/>
                </a:srgbClr>
              </a:gs>
              <a:gs pos="100000">
                <a:srgbClr val="156082">
                  <a:alpha val="15000"/>
                </a:srgbClr>
              </a:gs>
            </a:gsLst>
            <a:lin ang="15600000"/>
          </a:gradFill>
          <a:ln cap="flat">
            <a:noFill/>
            <a:prstDash val="solid"/>
          </a:ln>
        </p:spPr>
        <p:txBody>
          <a:bodyPr vert="horz" wrap="square" lIns="109728" tIns="54864" rIns="109728" bIns="54864" anchor="ctr" anchorCtr="1" compatLnSpc="1">
            <a:noAutofit/>
          </a:bodyPr>
          <a:lstStyle/>
          <a:p>
            <a:pPr algn="ctr" defTabSz="1097280">
              <a:defRPr sz="1800" b="0" i="0" u="none" strike="noStrike" kern="0" cap="none" spc="0" baseline="0">
                <a:solidFill>
                  <a:srgbClr val="000000"/>
                </a:solidFill>
                <a:uFillTx/>
              </a:defRPr>
            </a:pPr>
            <a:endParaRPr lang="en-US" sz="2160" dirty="0">
              <a:solidFill>
                <a:srgbClr val="FFFFFF"/>
              </a:solidFill>
              <a:latin typeface="Aptos"/>
            </a:endParaRPr>
          </a:p>
        </p:txBody>
      </p:sp>
      <p:sp>
        <p:nvSpPr>
          <p:cNvPr id="6" name="Title 1">
            <a:extLst>
              <a:ext uri="{FF2B5EF4-FFF2-40B4-BE49-F238E27FC236}">
                <a16:creationId xmlns:a16="http://schemas.microsoft.com/office/drawing/2014/main" id="{E738CA0C-2332-9583-EFB5-371AF6A3C108}"/>
              </a:ext>
            </a:extLst>
          </p:cNvPr>
          <p:cNvSpPr txBox="1">
            <a:spLocks noGrp="1"/>
          </p:cNvSpPr>
          <p:nvPr>
            <p:ph type="title"/>
          </p:nvPr>
        </p:nvSpPr>
        <p:spPr>
          <a:xfrm>
            <a:off x="178353" y="249066"/>
            <a:ext cx="13446497" cy="1391044"/>
          </a:xfrm>
        </p:spPr>
        <p:txBody>
          <a:bodyPr/>
          <a:lstStyle/>
          <a:p>
            <a:pPr lvl="0"/>
            <a:r>
              <a:rPr lang="en-US" sz="4800" dirty="0">
                <a:solidFill>
                  <a:srgbClr val="FFFFFF"/>
                </a:solidFill>
              </a:rPr>
              <a:t>Vendor Detail History (FAIVNDH)</a:t>
            </a:r>
          </a:p>
        </p:txBody>
      </p:sp>
      <p:pic>
        <p:nvPicPr>
          <p:cNvPr id="7" name="Content Placeholder 4">
            <a:extLst>
              <a:ext uri="{FF2B5EF4-FFF2-40B4-BE49-F238E27FC236}">
                <a16:creationId xmlns:a16="http://schemas.microsoft.com/office/drawing/2014/main" id="{7BF5E929-9661-D20A-9842-65C6C66917AF}"/>
              </a:ext>
            </a:extLst>
          </p:cNvPr>
          <p:cNvPicPr>
            <a:picLocks noGrp="1" noChangeAspect="1"/>
          </p:cNvPicPr>
          <p:nvPr>
            <p:ph idx="1"/>
          </p:nvPr>
        </p:nvPicPr>
        <p:blipFill>
          <a:blip r:embed="rId2"/>
          <a:stretch>
            <a:fillRect/>
          </a:stretch>
        </p:blipFill>
        <p:spPr>
          <a:xfrm>
            <a:off x="518672" y="2431178"/>
            <a:ext cx="13593060" cy="5199340"/>
          </a:xfrm>
        </p:spPr>
      </p:pic>
    </p:spTree>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Retrospect</Template>
  <TotalTime>3581</TotalTime>
  <Words>571</Words>
  <Application>Microsoft Office PowerPoint</Application>
  <PresentationFormat>Custom</PresentationFormat>
  <Paragraphs>74</Paragraphs>
  <Slides>12</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Calibri</vt:lpstr>
      <vt:lpstr>Heebo</vt:lpstr>
      <vt:lpstr>Arial</vt:lpstr>
      <vt:lpstr>Calibri Light</vt:lpstr>
      <vt:lpstr>Aptos</vt:lpstr>
      <vt:lpstr>Retrospect</vt:lpstr>
      <vt:lpstr>PowerPoint Presentation</vt:lpstr>
      <vt:lpstr>Agenda</vt:lpstr>
      <vt:lpstr>Procurement Department Overview</vt:lpstr>
      <vt:lpstr>Accounts Payable Department Overview</vt:lpstr>
      <vt:lpstr>Accounts Payable Department Overview</vt:lpstr>
      <vt:lpstr>Understanding the Payment Process</vt:lpstr>
      <vt:lpstr>Payment Verification Document History (FOIDOCH)</vt:lpstr>
      <vt:lpstr>PowerPoint Presentation</vt:lpstr>
      <vt:lpstr>Vendor Detail History (FAIVNDH)</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Cote, Nina M.</cp:lastModifiedBy>
  <cp:revision>5</cp:revision>
  <dcterms:created xsi:type="dcterms:W3CDTF">2025-02-14T03:02:17Z</dcterms:created>
  <dcterms:modified xsi:type="dcterms:W3CDTF">2025-10-03T12:36:52Z</dcterms:modified>
</cp:coreProperties>
</file>