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ppt/tags/tag3.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handoutMasterIdLst>
    <p:handoutMasterId r:id="rId26"/>
  </p:handoutMasterIdLst>
  <p:sldIdLst>
    <p:sldId id="365" r:id="rId2"/>
    <p:sldId id="974" r:id="rId3"/>
    <p:sldId id="334" r:id="rId4"/>
    <p:sldId id="966" r:id="rId5"/>
    <p:sldId id="967" r:id="rId6"/>
    <p:sldId id="970" r:id="rId7"/>
    <p:sldId id="971" r:id="rId8"/>
    <p:sldId id="972" r:id="rId9"/>
    <p:sldId id="973" r:id="rId10"/>
    <p:sldId id="975" r:id="rId11"/>
    <p:sldId id="747" r:id="rId12"/>
    <p:sldId id="687" r:id="rId13"/>
    <p:sldId id="746" r:id="rId14"/>
    <p:sldId id="964" r:id="rId15"/>
    <p:sldId id="978" r:id="rId16"/>
    <p:sldId id="436" r:id="rId17"/>
    <p:sldId id="750" r:id="rId18"/>
    <p:sldId id="438" r:id="rId19"/>
    <p:sldId id="448" r:id="rId20"/>
    <p:sldId id="689" r:id="rId21"/>
    <p:sldId id="338" r:id="rId22"/>
    <p:sldId id="977" r:id="rId23"/>
    <p:sldId id="962" r:id="rId24"/>
  </p:sldIdLst>
  <p:sldSz cx="9144000" cy="6858000" type="screen4x3"/>
  <p:notesSz cx="7010400" cy="9296400"/>
  <p:defaultTex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FF5"/>
    <a:srgbClr val="0000FF"/>
    <a:srgbClr val="FF3300"/>
    <a:srgbClr val="FBF7F3"/>
    <a:srgbClr val="996633"/>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8964" autoAdjust="0"/>
  </p:normalViewPr>
  <p:slideViewPr>
    <p:cSldViewPr>
      <p:cViewPr varScale="1">
        <p:scale>
          <a:sx n="116" d="100"/>
          <a:sy n="116" d="100"/>
        </p:scale>
        <p:origin x="17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2272"/>
    </p:cViewPr>
  </p:sorterViewPr>
  <p:notesViewPr>
    <p:cSldViewPr>
      <p:cViewPr>
        <p:scale>
          <a:sx n="120" d="100"/>
          <a:sy n="120" d="100"/>
        </p:scale>
        <p:origin x="-1146" y="-7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3379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379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3379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85DBF276-C609-4337-BDC9-DFD07535BDA7}" type="slidenum">
              <a:rPr lang="en-US"/>
              <a:pPr>
                <a:defRPr/>
              </a:pPr>
              <a:t>‹#›</a:t>
            </a:fld>
            <a:endParaRPr lang="en-US"/>
          </a:p>
        </p:txBody>
      </p:sp>
    </p:spTree>
    <p:extLst>
      <p:ext uri="{BB962C8B-B14F-4D97-AF65-F5344CB8AC3E}">
        <p14:creationId xmlns:p14="http://schemas.microsoft.com/office/powerpoint/2010/main" val="74664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1741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1741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51FA1ED8-32D0-4532-9542-96B8B7B7F0D2}" type="slidenum">
              <a:rPr lang="en-US"/>
              <a:pPr>
                <a:defRPr/>
              </a:pPr>
              <a:t>‹#›</a:t>
            </a:fld>
            <a:endParaRPr lang="en-US"/>
          </a:p>
        </p:txBody>
      </p:sp>
    </p:spTree>
    <p:extLst>
      <p:ext uri="{BB962C8B-B14F-4D97-AF65-F5344CB8AC3E}">
        <p14:creationId xmlns:p14="http://schemas.microsoft.com/office/powerpoint/2010/main" val="1350102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44F2AA35-F048-4999-84EA-0B6E7A4359DD}" type="slidenum">
              <a:rPr lang="en-US" sz="1200" b="0" smtClean="0"/>
              <a:pPr eaLnBrk="1" hangingPunct="1"/>
              <a:t>1</a:t>
            </a:fld>
            <a:endParaRPr lang="en-US" sz="1200" b="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701675" y="4429125"/>
            <a:ext cx="5607050" cy="4181475"/>
          </a:xfrm>
          <a:noFill/>
        </p:spPr>
        <p:txBody>
          <a:bodyPr/>
          <a:lstStyle/>
          <a:p>
            <a:pPr marL="228600" indent="-228600" eaLnBrk="1" hangingPunct="1"/>
            <a:endParaRPr lang="en-US" smtClean="0"/>
          </a:p>
          <a:p>
            <a:pPr marL="228600" indent="-228600" eaLnBrk="1" hangingPunct="1"/>
            <a:r>
              <a:rPr lang="en-US" b="1" smtClean="0"/>
              <a:t>Instructions:</a:t>
            </a:r>
          </a:p>
          <a:p>
            <a:pPr marL="228600" indent="-228600" eaLnBrk="1" hangingPunct="1"/>
            <a:r>
              <a:rPr lang="en-US" smtClean="0"/>
              <a:t>Thank your class for making the time to attend today’s class.</a:t>
            </a:r>
          </a:p>
          <a:p>
            <a:pPr marL="228600" indent="-228600" eaLnBrk="1" hangingPunct="1"/>
            <a:endParaRPr lang="en-US" b="1" smtClean="0"/>
          </a:p>
          <a:p>
            <a:pPr marL="228600" indent="-228600" eaLnBrk="1" hangingPunct="1"/>
            <a:r>
              <a:rPr lang="en-US" b="1" smtClean="0"/>
              <a:t>Next Screen:</a:t>
            </a:r>
            <a:r>
              <a:rPr lang="en-US" smtClean="0"/>
              <a:t> </a:t>
            </a:r>
          </a:p>
          <a:p>
            <a:pPr marL="228600" indent="-228600" eaLnBrk="1" hangingPunct="1"/>
            <a:r>
              <a:rPr lang="en-US" smtClean="0"/>
              <a:t>Welcome</a:t>
            </a:r>
          </a:p>
          <a:p>
            <a:pPr marL="228600" indent="-228600" eaLnBrk="1" hangingPunct="1"/>
            <a:endParaRPr lang="en-US" smtClean="0"/>
          </a:p>
        </p:txBody>
      </p:sp>
    </p:spTree>
    <p:extLst>
      <p:ext uri="{BB962C8B-B14F-4D97-AF65-F5344CB8AC3E}">
        <p14:creationId xmlns:p14="http://schemas.microsoft.com/office/powerpoint/2010/main" val="1081250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1DD2FCA-FBB2-4963-89B0-461F53278FA6}" type="slidenum">
              <a:rPr lang="en-US" sz="1200" b="0" smtClean="0"/>
              <a:pPr eaLnBrk="1" hangingPunct="1"/>
              <a:t>10</a:t>
            </a:fld>
            <a:endParaRPr lang="en-US" sz="1200" b="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701675" y="4572000"/>
            <a:ext cx="5607050" cy="4025900"/>
          </a:xfrm>
          <a:noFill/>
        </p:spPr>
        <p:txBody>
          <a:bodyPr/>
          <a:lstStyle/>
          <a:p>
            <a:pPr marL="228600" indent="-228600" eaLnBrk="1" hangingPunct="1"/>
            <a:r>
              <a:rPr lang="en-US" b="1" smtClean="0"/>
              <a:t>Next Screen:</a:t>
            </a:r>
          </a:p>
          <a:p>
            <a:pPr marL="228600" indent="-228600" eaLnBrk="1" hangingPunct="1"/>
            <a:r>
              <a:rPr lang="en-US" smtClean="0"/>
              <a:t>Process Flow</a:t>
            </a:r>
          </a:p>
          <a:p>
            <a:pPr marL="228600" indent="-228600" eaLnBrk="1" hangingPunct="1"/>
            <a:endParaRPr lang="en-US" smtClean="0"/>
          </a:p>
        </p:txBody>
      </p:sp>
    </p:spTree>
    <p:extLst>
      <p:ext uri="{BB962C8B-B14F-4D97-AF65-F5344CB8AC3E}">
        <p14:creationId xmlns:p14="http://schemas.microsoft.com/office/powerpoint/2010/main" val="4095470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2D41CA1-9B47-48D8-B202-73CD836E209D}" type="slidenum">
              <a:rPr lang="en-US" sz="1200" b="0" smtClean="0"/>
              <a:pPr eaLnBrk="1" hangingPunct="1"/>
              <a:t>11</a:t>
            </a:fld>
            <a:endParaRPr 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Employee Enters Time is blue again because we are going to look at another Time Reporter: Positive TR, instead of Exception TR.</a:t>
            </a:r>
          </a:p>
          <a:p>
            <a:pPr marL="228600" indent="-228600" eaLnBrk="1" hangingPunct="1">
              <a:buFontTx/>
              <a:buAutoNum type="arabicPeriod"/>
            </a:pPr>
            <a:endParaRPr lang="en-US" smtClean="0"/>
          </a:p>
          <a:p>
            <a:pPr marL="228600" indent="-228600" eaLnBrk="1" hangingPunct="1"/>
            <a:r>
              <a:rPr lang="en-US" b="1" smtClean="0"/>
              <a:t>Next Screen:</a:t>
            </a:r>
            <a:r>
              <a:rPr lang="en-US" smtClean="0"/>
              <a:t> </a:t>
            </a:r>
          </a:p>
          <a:p>
            <a:pPr marL="228600" indent="-228600" eaLnBrk="1" hangingPunct="1"/>
            <a:r>
              <a:rPr lang="en-US" smtClean="0"/>
              <a:t>Key Points</a:t>
            </a:r>
          </a:p>
          <a:p>
            <a:pPr marL="228600" indent="-228600" eaLnBrk="1" hangingPunct="1"/>
            <a:endParaRPr lang="en-US" smtClean="0"/>
          </a:p>
        </p:txBody>
      </p:sp>
    </p:spTree>
    <p:extLst>
      <p:ext uri="{BB962C8B-B14F-4D97-AF65-F5344CB8AC3E}">
        <p14:creationId xmlns:p14="http://schemas.microsoft.com/office/powerpoint/2010/main" val="2011449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1837FC35-56F0-4A85-BA42-3B3DC3CEC54D}" type="slidenum">
              <a:rPr lang="en-US" sz="1200" b="0" smtClean="0"/>
              <a:pPr eaLnBrk="1" hangingPunct="1"/>
              <a:t>12</a:t>
            </a:fld>
            <a:endParaRPr lang="en-US" sz="1200" b="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Time entered today won’t be visible on Payable Time pages until the next day (after Time Admin runs).</a:t>
            </a:r>
          </a:p>
          <a:p>
            <a:pPr marL="228600" indent="-228600" eaLnBrk="1" hangingPunct="1">
              <a:buFontTx/>
              <a:buAutoNum type="arabicPeriod"/>
            </a:pPr>
            <a:r>
              <a:rPr lang="en-US" smtClean="0"/>
              <a:t>Exception = Timesheet defaults schedule.</a:t>
            </a:r>
          </a:p>
          <a:p>
            <a:pPr marL="228600" indent="-228600" eaLnBrk="1" hangingPunct="1">
              <a:buFontTx/>
              <a:buAutoNum type="arabicPeriod"/>
            </a:pPr>
            <a:r>
              <a:rPr lang="en-US" smtClean="0"/>
              <a:t>Positive = Timesheet defaults blank.</a:t>
            </a:r>
          </a:p>
          <a:p>
            <a:pPr marL="228600" indent="-228600" eaLnBrk="1" hangingPunct="1">
              <a:buFontTx/>
              <a:buAutoNum type="arabicPeriod"/>
            </a:pPr>
            <a:endParaRPr lang="en-US" smtClean="0"/>
          </a:p>
          <a:p>
            <a:pPr marL="228600" indent="-228600" eaLnBrk="1" hangingPunct="1"/>
            <a:r>
              <a:rPr lang="en-US" b="1" smtClean="0"/>
              <a:t>Next Screen:</a:t>
            </a:r>
            <a:r>
              <a:rPr lang="en-US" smtClean="0"/>
              <a:t> </a:t>
            </a:r>
          </a:p>
          <a:p>
            <a:pPr marL="228600" indent="-228600" eaLnBrk="1" hangingPunct="1"/>
            <a:r>
              <a:rPr lang="en-US" smtClean="0"/>
              <a:t>Walk Through</a:t>
            </a:r>
          </a:p>
          <a:p>
            <a:pPr marL="228600" indent="-228600" eaLnBrk="1" hangingPunct="1">
              <a:buFontTx/>
              <a:buAutoNum type="arabicPeriod"/>
            </a:pPr>
            <a:endParaRPr lang="en-US" smtClean="0"/>
          </a:p>
        </p:txBody>
      </p:sp>
    </p:spTree>
    <p:extLst>
      <p:ext uri="{BB962C8B-B14F-4D97-AF65-F5344CB8AC3E}">
        <p14:creationId xmlns:p14="http://schemas.microsoft.com/office/powerpoint/2010/main" val="3464237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AF2CB62-C88C-4A9E-985B-AEB859586115}" type="slidenum">
              <a:rPr lang="en-US" sz="1200" b="0" smtClean="0"/>
              <a:pPr eaLnBrk="1" hangingPunct="1"/>
              <a:t>13</a:t>
            </a:fld>
            <a:endParaRPr 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701675" y="4416425"/>
            <a:ext cx="5997575" cy="4181475"/>
          </a:xfrm>
          <a:noFill/>
        </p:spPr>
        <p:txBody>
          <a:bodyPr/>
          <a:lstStyle/>
          <a:p>
            <a:pPr eaLnBrk="1" hangingPunct="1"/>
            <a:r>
              <a:rPr lang="en-US" b="1" smtClean="0"/>
              <a:t>SCENARIO:</a:t>
            </a:r>
          </a:p>
          <a:p>
            <a:pPr eaLnBrk="1" hangingPunct="1"/>
            <a:r>
              <a:rPr lang="en-US" smtClean="0"/>
              <a:t>Duncan Donutt is a Positive Time reporter, so he does not have a schedule that defaults.</a:t>
            </a:r>
          </a:p>
          <a:p>
            <a:pPr eaLnBrk="1" hangingPunct="1"/>
            <a:endParaRPr lang="en-US" smtClean="0"/>
          </a:p>
          <a:p>
            <a:pPr eaLnBrk="1" hangingPunct="1"/>
            <a:r>
              <a:rPr lang="en-US" smtClean="0"/>
              <a:t>He needs to enter and submit all of his time for the 2/21/13 pay period:</a:t>
            </a:r>
          </a:p>
          <a:p>
            <a:pPr eaLnBrk="1" hangingPunct="1"/>
            <a:endParaRPr lang="en-US" smtClean="0"/>
          </a:p>
          <a:p>
            <a:pPr eaLnBrk="1" hangingPunct="1"/>
            <a:r>
              <a:rPr lang="en-US" b="1" smtClean="0"/>
              <a:t>Next Screen:</a:t>
            </a:r>
            <a:r>
              <a:rPr lang="en-US" smtClean="0"/>
              <a:t> </a:t>
            </a:r>
          </a:p>
          <a:p>
            <a:pPr eaLnBrk="1" hangingPunct="1"/>
            <a:r>
              <a:rPr lang="en-US" smtClean="0"/>
              <a:t>Navigation</a:t>
            </a:r>
          </a:p>
          <a:p>
            <a:pPr eaLnBrk="1" hangingPunct="1"/>
            <a:endParaRPr lang="en-US" smtClean="0"/>
          </a:p>
        </p:txBody>
      </p:sp>
    </p:spTree>
    <p:extLst>
      <p:ext uri="{BB962C8B-B14F-4D97-AF65-F5344CB8AC3E}">
        <p14:creationId xmlns:p14="http://schemas.microsoft.com/office/powerpoint/2010/main" val="935715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31788A0-F72D-457F-B1F3-6FEBE1410340}" type="slidenum">
              <a:rPr lang="en-US" sz="1200" b="0" smtClean="0"/>
              <a:pPr eaLnBrk="1" hangingPunct="1"/>
              <a:t>14</a:t>
            </a:fld>
            <a:endParaRPr 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b="1" smtClean="0"/>
              <a:t>Navigation Path:</a:t>
            </a:r>
          </a:p>
          <a:p>
            <a:pPr eaLnBrk="1" hangingPunct="1"/>
            <a:r>
              <a:rPr lang="en-US" smtClean="0"/>
              <a:t>Main Menu &gt; </a:t>
            </a:r>
            <a:r>
              <a:rPr lang="en-US" b="1" smtClean="0"/>
              <a:t>Self Service </a:t>
            </a:r>
            <a:r>
              <a:rPr lang="en-US" smtClean="0"/>
              <a:t>&gt; Time and Labor &gt; Timesheet</a:t>
            </a:r>
          </a:p>
          <a:p>
            <a:pPr eaLnBrk="1" hangingPunct="1"/>
            <a:endParaRPr lang="en-US" smtClean="0"/>
          </a:p>
          <a:p>
            <a:pPr eaLnBrk="1" hangingPunct="1"/>
            <a:r>
              <a:rPr lang="en-US" b="1" smtClean="0"/>
              <a:t>Next Screen:</a:t>
            </a:r>
          </a:p>
          <a:p>
            <a:pPr eaLnBrk="1" hangingPunct="1"/>
            <a:r>
              <a:rPr lang="en-US" smtClean="0"/>
              <a:t>Timesheet</a:t>
            </a:r>
          </a:p>
          <a:p>
            <a:pPr eaLnBrk="1" hangingPunct="1"/>
            <a:endParaRPr lang="en-US" smtClean="0"/>
          </a:p>
        </p:txBody>
      </p:sp>
    </p:spTree>
    <p:extLst>
      <p:ext uri="{BB962C8B-B14F-4D97-AF65-F5344CB8AC3E}">
        <p14:creationId xmlns:p14="http://schemas.microsoft.com/office/powerpoint/2010/main" val="2586846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B7278BD1-806D-4766-8DB5-8DA29A0CBAB4}" type="slidenum">
              <a:rPr lang="en-US" sz="1200" b="0" smtClean="0"/>
              <a:pPr eaLnBrk="1" hangingPunct="1"/>
              <a:t>16</a:t>
            </a:fld>
            <a:endParaRPr 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01675" y="4416425"/>
            <a:ext cx="6075363" cy="4181475"/>
          </a:xfrm>
          <a:noFill/>
        </p:spPr>
        <p:txBody>
          <a:bodyPr/>
          <a:lstStyle/>
          <a:p>
            <a:pPr marL="228600" indent="-228600" eaLnBrk="1" hangingPunct="1"/>
            <a:r>
              <a:rPr lang="en-US" b="1" smtClean="0"/>
              <a:t>Information:</a:t>
            </a:r>
          </a:p>
          <a:p>
            <a:pPr marL="228600" indent="-228600" eaLnBrk="1" hangingPunct="1">
              <a:buFontTx/>
              <a:buAutoNum type="arabicPeriod"/>
            </a:pPr>
            <a:r>
              <a:rPr lang="en-US" smtClean="0"/>
              <a:t>Pay period that displays is the one that contains today’s date.</a:t>
            </a:r>
          </a:p>
          <a:p>
            <a:pPr marL="228600" indent="-228600" eaLnBrk="1" hangingPunct="1">
              <a:buFontTx/>
              <a:buAutoNum type="arabicPeriod"/>
            </a:pPr>
            <a:r>
              <a:rPr lang="en-US" smtClean="0"/>
              <a:t>Reported Hours: Entry total populates after the Submit button is clicked.</a:t>
            </a:r>
          </a:p>
          <a:p>
            <a:pPr marL="228600" indent="-228600" eaLnBrk="1" hangingPunct="1">
              <a:buFontTx/>
              <a:buAutoNum type="arabicPeriod"/>
            </a:pPr>
            <a:r>
              <a:rPr lang="en-US" smtClean="0"/>
              <a:t>Scheduled Hours = 0.00, no schedule</a:t>
            </a:r>
          </a:p>
          <a:p>
            <a:pPr marL="228600" indent="-228600" eaLnBrk="1" hangingPunct="1">
              <a:buFontTx/>
              <a:buAutoNum type="arabicPeriod"/>
            </a:pPr>
            <a:r>
              <a:rPr lang="en-US" smtClean="0"/>
              <a:t>Hours and TRC fields: Blank.</a:t>
            </a:r>
          </a:p>
          <a:p>
            <a:pPr marL="228600" indent="-228600" eaLnBrk="1" hangingPunct="1"/>
            <a:r>
              <a:rPr lang="en-US" smtClean="0"/>
              <a:t>      ***When the Timesheet entries are submitted, watch what happens to the Reported Hours, Scheduled Hours and Total information.</a:t>
            </a:r>
          </a:p>
          <a:p>
            <a:pPr marL="228600" indent="-228600" eaLnBrk="1" hangingPunct="1"/>
            <a:endParaRPr lang="en-US" smtClean="0"/>
          </a:p>
          <a:p>
            <a:pPr marL="228600" indent="-228600" eaLnBrk="1" hangingPunct="1"/>
            <a:r>
              <a:rPr lang="en-US" b="1" smtClean="0"/>
              <a:t>Next Screen:</a:t>
            </a:r>
            <a:r>
              <a:rPr lang="en-US" smtClean="0"/>
              <a:t> </a:t>
            </a:r>
          </a:p>
          <a:p>
            <a:pPr marL="228600" indent="-228600" eaLnBrk="1" hangingPunct="1"/>
            <a:r>
              <a:rPr lang="en-US" smtClean="0"/>
              <a:t>Timesheet – Enter Hours</a:t>
            </a:r>
          </a:p>
        </p:txBody>
      </p:sp>
    </p:spTree>
    <p:extLst>
      <p:ext uri="{BB962C8B-B14F-4D97-AF65-F5344CB8AC3E}">
        <p14:creationId xmlns:p14="http://schemas.microsoft.com/office/powerpoint/2010/main" val="1055558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7747208E-4B4B-4475-A328-464E31F1B8EB}" type="slidenum">
              <a:rPr lang="en-US" sz="1200" b="0" smtClean="0"/>
              <a:pPr eaLnBrk="1" hangingPunct="1"/>
              <a:t>17</a:t>
            </a:fld>
            <a:endParaRPr 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r>
              <a:rPr lang="en-US" smtClean="0"/>
              <a:t>None at this time.</a:t>
            </a:r>
          </a:p>
          <a:p>
            <a:pPr marL="228600" indent="-228600" eaLnBrk="1" hangingPunct="1"/>
            <a:endParaRPr lang="en-US" smtClean="0"/>
          </a:p>
          <a:p>
            <a:pPr marL="228600" indent="-228600" eaLnBrk="1" hangingPunct="1"/>
            <a:r>
              <a:rPr lang="en-US" b="1" smtClean="0"/>
              <a:t>Instructions:</a:t>
            </a:r>
          </a:p>
          <a:p>
            <a:pPr marL="228600" indent="-228600" eaLnBrk="1" hangingPunct="1">
              <a:buFontTx/>
              <a:buAutoNum type="arabicPeriod"/>
            </a:pPr>
            <a:r>
              <a:rPr lang="en-US" smtClean="0"/>
              <a:t>TRC: Enter reg.</a:t>
            </a:r>
          </a:p>
          <a:p>
            <a:pPr marL="228600" indent="-228600" eaLnBrk="1" hangingPunct="1"/>
            <a:endParaRPr lang="en-US" smtClean="0"/>
          </a:p>
          <a:p>
            <a:pPr marL="228600" indent="-228600" eaLnBrk="1" hangingPunct="1"/>
            <a:r>
              <a:rPr lang="en-US" b="1" smtClean="0"/>
              <a:t>Next Screen:</a:t>
            </a:r>
            <a:r>
              <a:rPr lang="en-US" smtClean="0"/>
              <a:t> </a:t>
            </a:r>
          </a:p>
          <a:p>
            <a:pPr marL="228600" indent="-228600" eaLnBrk="1" hangingPunct="1"/>
            <a:r>
              <a:rPr lang="en-US" smtClean="0"/>
              <a:t>Timesheet – Add a Row</a:t>
            </a:r>
          </a:p>
          <a:p>
            <a:pPr marL="228600" indent="-228600" eaLnBrk="1" hangingPunct="1"/>
            <a:endParaRPr lang="en-US" smtClean="0"/>
          </a:p>
        </p:txBody>
      </p:sp>
    </p:spTree>
    <p:extLst>
      <p:ext uri="{BB962C8B-B14F-4D97-AF65-F5344CB8AC3E}">
        <p14:creationId xmlns:p14="http://schemas.microsoft.com/office/powerpoint/2010/main" val="3982139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EEAA1F0D-E4F5-41BF-83E3-CA646D969B66}" type="slidenum">
              <a:rPr lang="en-US" sz="1200" b="0" smtClean="0"/>
              <a:pPr eaLnBrk="1" hangingPunct="1"/>
              <a:t>18</a:t>
            </a:fld>
            <a:endParaRPr lang="en-US" sz="1200" b="0" smtClean="0"/>
          </a:p>
        </p:txBody>
      </p:sp>
      <p:sp>
        <p:nvSpPr>
          <p:cNvPr id="48131"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p:txBody>
          <a:bodyPr/>
          <a:lstStyle/>
          <a:p>
            <a:pPr marL="228600" indent="-228600" eaLnBrk="1" hangingPunct="1">
              <a:defRPr/>
            </a:pPr>
            <a:r>
              <a:rPr lang="en-US" b="1" dirty="0" smtClean="0"/>
              <a:t>Information:</a:t>
            </a:r>
          </a:p>
          <a:p>
            <a:pPr marL="228600" indent="-228600" eaLnBrk="1" hangingPunct="1">
              <a:buFontTx/>
              <a:buAutoNum type="arabicPeriod"/>
              <a:defRPr/>
            </a:pPr>
            <a:r>
              <a:rPr lang="en-US" dirty="0" smtClean="0"/>
              <a:t>The Plus button (+) is to Add a Row.</a:t>
            </a:r>
          </a:p>
          <a:p>
            <a:pPr marL="228600" indent="-228600" eaLnBrk="1" hangingPunct="1">
              <a:buFontTx/>
              <a:buAutoNum type="arabicPeriod"/>
              <a:defRPr/>
            </a:pPr>
            <a:r>
              <a:rPr lang="en-US" dirty="0" smtClean="0"/>
              <a:t>The Minus button (-) is to Delete a Row. </a:t>
            </a:r>
          </a:p>
          <a:p>
            <a:pPr marL="228600" indent="-228600" eaLnBrk="1" hangingPunct="1">
              <a:defRPr/>
            </a:pPr>
            <a:r>
              <a:rPr lang="en-US" dirty="0" smtClean="0"/>
              <a:t>      </a:t>
            </a:r>
          </a:p>
          <a:p>
            <a:pPr eaLnBrk="1" hangingPunct="1">
              <a:defRPr/>
            </a:pPr>
            <a:r>
              <a:rPr lang="en-US" dirty="0" smtClean="0"/>
              <a:t>3.  Overrides tab: Where you can enter or view Worker’s Comp Claim Number</a:t>
            </a:r>
          </a:p>
          <a:p>
            <a:pPr marL="228600" indent="-228600" eaLnBrk="1" hangingPunct="1">
              <a:defRPr/>
            </a:pPr>
            <a:r>
              <a:rPr lang="en-US" dirty="0" smtClean="0"/>
              <a:t>      and/or Combo Code information.</a:t>
            </a:r>
          </a:p>
          <a:p>
            <a:pPr marL="228600" indent="-228600" eaLnBrk="1" hangingPunct="1">
              <a:defRPr/>
            </a:pPr>
            <a:endParaRPr lang="en-US" dirty="0" smtClean="0"/>
          </a:p>
          <a:p>
            <a:pPr marL="228600" indent="-228600" eaLnBrk="1" hangingPunct="1">
              <a:defRPr/>
            </a:pPr>
            <a:endParaRPr lang="en-US" b="1" dirty="0" smtClean="0"/>
          </a:p>
          <a:p>
            <a:pPr marL="228600" indent="-228600" eaLnBrk="1" hangingPunct="1">
              <a:defRPr/>
            </a:pPr>
            <a:r>
              <a:rPr lang="en-US" b="1" dirty="0" smtClean="0"/>
              <a:t>Instructions:</a:t>
            </a:r>
          </a:p>
          <a:p>
            <a:pPr marL="228600" indent="-228600" eaLnBrk="1" hangingPunct="1">
              <a:buFontTx/>
              <a:buAutoNum type="arabicPeriod"/>
              <a:defRPr/>
            </a:pPr>
            <a:r>
              <a:rPr lang="en-US" dirty="0" smtClean="0"/>
              <a:t>Click Add a Row button (+).</a:t>
            </a:r>
          </a:p>
          <a:p>
            <a:pPr marL="228600" indent="-228600" eaLnBrk="1" hangingPunct="1">
              <a:buFontTx/>
              <a:buAutoNum type="arabicPeriod"/>
              <a:defRPr/>
            </a:pPr>
            <a:endParaRPr lang="en-US" dirty="0" smtClean="0"/>
          </a:p>
          <a:p>
            <a:pPr marL="228600" indent="-228600" eaLnBrk="1" hangingPunct="1">
              <a:defRPr/>
            </a:pPr>
            <a:r>
              <a:rPr lang="en-US" b="1" dirty="0" smtClean="0"/>
              <a:t>Next Screen:</a:t>
            </a:r>
            <a:r>
              <a:rPr lang="en-US" dirty="0" smtClean="0"/>
              <a:t> </a:t>
            </a:r>
          </a:p>
          <a:p>
            <a:pPr marL="228600" indent="-228600" eaLnBrk="1" hangingPunct="1">
              <a:defRPr/>
            </a:pPr>
            <a:r>
              <a:rPr lang="en-US" dirty="0" smtClean="0"/>
              <a:t>Timesheet - Enter Hours</a:t>
            </a:r>
          </a:p>
          <a:p>
            <a:pPr marL="228600" indent="-228600" eaLnBrk="1" hangingPunct="1">
              <a:buFontTx/>
              <a:buAutoNum type="arabicPeriod"/>
              <a:defRPr/>
            </a:pPr>
            <a:endParaRPr lang="en-US" dirty="0" smtClean="0"/>
          </a:p>
          <a:p>
            <a:pPr marL="228600" indent="-228600" eaLnBrk="1" hangingPunct="1">
              <a:buFontTx/>
              <a:buAutoNum type="arabicPeriod"/>
              <a:defRPr/>
            </a:pPr>
            <a:endParaRPr lang="en-US" dirty="0" smtClean="0"/>
          </a:p>
          <a:p>
            <a:pPr marL="228600" indent="-228600" eaLnBrk="1" hangingPunct="1">
              <a:defRPr/>
            </a:pPr>
            <a:endParaRPr lang="en-US" dirty="0" smtClean="0"/>
          </a:p>
          <a:p>
            <a:pPr marL="228600" indent="-228600" eaLnBrk="1" hangingPunct="1">
              <a:defRPr/>
            </a:pPr>
            <a:endParaRPr lang="en-US" dirty="0" smtClean="0"/>
          </a:p>
        </p:txBody>
      </p:sp>
    </p:spTree>
    <p:extLst>
      <p:ext uri="{BB962C8B-B14F-4D97-AF65-F5344CB8AC3E}">
        <p14:creationId xmlns:p14="http://schemas.microsoft.com/office/powerpoint/2010/main" val="2577337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676FDB78-9844-4ADD-9FE4-7A6CBE72207B}" type="slidenum">
              <a:rPr lang="en-US" sz="1200" b="0" smtClean="0"/>
              <a:pPr eaLnBrk="1" hangingPunct="1"/>
              <a:t>19</a:t>
            </a:fld>
            <a:endParaRPr 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You’re automatically returned to the Timesheet tab.</a:t>
            </a:r>
          </a:p>
          <a:p>
            <a:pPr marL="228600" indent="-228600" eaLnBrk="1" hangingPunct="1">
              <a:buFontTx/>
              <a:buAutoNum type="arabicPeriod"/>
            </a:pPr>
            <a:r>
              <a:rPr lang="en-US" smtClean="0"/>
              <a:t>Reported Hours: Updated from 0 to 70.</a:t>
            </a:r>
          </a:p>
          <a:p>
            <a:pPr marL="228600" indent="-228600" eaLnBrk="1" hangingPunct="1">
              <a:buFontTx/>
              <a:buAutoNum type="arabicPeriod"/>
            </a:pPr>
            <a:r>
              <a:rPr lang="en-US" smtClean="0"/>
              <a:t>TRC Total: Updated from blank to REG 56 and HOL 14.</a:t>
            </a:r>
          </a:p>
          <a:p>
            <a:pPr marL="228600" indent="-228600" eaLnBrk="1" hangingPunct="1">
              <a:buFontTx/>
              <a:buAutoNum type="arabicPeriod"/>
            </a:pPr>
            <a:r>
              <a:rPr lang="en-US" smtClean="0"/>
              <a:t>Saved message appears.</a:t>
            </a:r>
          </a:p>
          <a:p>
            <a:pPr marL="228600" indent="-228600" eaLnBrk="1" hangingPunct="1"/>
            <a:endParaRPr lang="en-US" smtClean="0"/>
          </a:p>
          <a:p>
            <a:pPr marL="228600" indent="-228600" eaLnBrk="1" hangingPunct="1"/>
            <a:r>
              <a:rPr lang="en-US" b="1" smtClean="0"/>
              <a:t>Next Screen:</a:t>
            </a:r>
            <a:r>
              <a:rPr lang="en-US" smtClean="0"/>
              <a:t> </a:t>
            </a:r>
          </a:p>
          <a:p>
            <a:pPr marL="228600" indent="-228600" eaLnBrk="1" hangingPunct="1">
              <a:spcBef>
                <a:spcPct val="0"/>
              </a:spcBef>
            </a:pPr>
            <a:r>
              <a:rPr lang="en-US" smtClean="0"/>
              <a:t>Review</a:t>
            </a:r>
          </a:p>
          <a:p>
            <a:pPr marL="228600" indent="-228600" eaLnBrk="1" hangingPunct="1"/>
            <a:endParaRPr lang="en-US" smtClean="0"/>
          </a:p>
        </p:txBody>
      </p:sp>
    </p:spTree>
    <p:extLst>
      <p:ext uri="{BB962C8B-B14F-4D97-AF65-F5344CB8AC3E}">
        <p14:creationId xmlns:p14="http://schemas.microsoft.com/office/powerpoint/2010/main" val="419512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C3CC29B-0C30-4D04-9BD4-6FE1CABD44F0}" type="slidenum">
              <a:rPr lang="en-US" sz="1200" b="0" smtClean="0"/>
              <a:pPr eaLnBrk="1" hangingPunct="1"/>
              <a:t>20</a:t>
            </a:fld>
            <a:endParaRPr 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marL="228600" indent="-228600" eaLnBrk="1" hangingPunct="1"/>
            <a:r>
              <a:rPr lang="en-US" b="1" smtClean="0"/>
              <a:t>Next Screen:</a:t>
            </a:r>
            <a:r>
              <a:rPr lang="en-US" smtClean="0"/>
              <a:t> </a:t>
            </a:r>
          </a:p>
          <a:p>
            <a:pPr marL="228600" indent="-228600" eaLnBrk="1" hangingPunct="1">
              <a:spcBef>
                <a:spcPct val="0"/>
              </a:spcBef>
            </a:pPr>
            <a:r>
              <a:rPr lang="en-US" smtClean="0"/>
              <a:t>Knowledge Check</a:t>
            </a:r>
            <a:r>
              <a:rPr lang="en-US" b="1" smtClean="0"/>
              <a:t> </a:t>
            </a:r>
          </a:p>
          <a:p>
            <a:pPr marL="228600" indent="-228600" eaLnBrk="1" hangingPunct="1">
              <a:spcBef>
                <a:spcPct val="0"/>
              </a:spcBef>
            </a:pPr>
            <a:endParaRPr lang="en-US" b="1" smtClean="0"/>
          </a:p>
          <a:p>
            <a:pPr marL="228600" indent="-228600" eaLnBrk="1" hangingPunct="1">
              <a:buFontTx/>
              <a:buAutoNum type="arabicPeriod"/>
            </a:pPr>
            <a:endParaRPr lang="en-US" smtClean="0"/>
          </a:p>
          <a:p>
            <a:pPr marL="228600" indent="-228600" eaLnBrk="1" hangingPunct="1"/>
            <a:endParaRPr lang="en-US" smtClean="0"/>
          </a:p>
          <a:p>
            <a:pPr marL="228600" indent="-228600" eaLnBrk="1" hangingPunct="1">
              <a:buFontTx/>
              <a:buAutoNum type="arabicPeriod"/>
            </a:pPr>
            <a:endParaRPr lang="en-US" smtClean="0"/>
          </a:p>
        </p:txBody>
      </p:sp>
    </p:spTree>
    <p:extLst>
      <p:ext uri="{BB962C8B-B14F-4D97-AF65-F5344CB8AC3E}">
        <p14:creationId xmlns:p14="http://schemas.microsoft.com/office/powerpoint/2010/main" val="18281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DC5AF7C6-82EA-47F4-AF2B-E4C1118DC047}" type="slidenum">
              <a:rPr lang="en-US" sz="1200" b="0" smtClean="0"/>
              <a:pPr eaLnBrk="1" hangingPunct="1"/>
              <a:t>2</a:t>
            </a:fld>
            <a:endParaRPr 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701675" y="4572000"/>
            <a:ext cx="5607050" cy="4025900"/>
          </a:xfrm>
          <a:noFill/>
        </p:spPr>
        <p:txBody>
          <a:bodyPr/>
          <a:lstStyle/>
          <a:p>
            <a:pPr marL="228600" indent="-228600" eaLnBrk="1" hangingPunct="1"/>
            <a:r>
              <a:rPr lang="en-US" b="1" smtClean="0"/>
              <a:t>Next Screen:</a:t>
            </a:r>
          </a:p>
          <a:p>
            <a:pPr marL="228600" indent="-228600" eaLnBrk="1" hangingPunct="1"/>
            <a:r>
              <a:rPr lang="en-US" smtClean="0"/>
              <a:t>Overview – Entering Time</a:t>
            </a:r>
          </a:p>
          <a:p>
            <a:pPr marL="228600" indent="-228600" eaLnBrk="1" hangingPunct="1"/>
            <a:endParaRPr lang="en-US" smtClean="0"/>
          </a:p>
        </p:txBody>
      </p:sp>
    </p:spTree>
    <p:extLst>
      <p:ext uri="{BB962C8B-B14F-4D97-AF65-F5344CB8AC3E}">
        <p14:creationId xmlns:p14="http://schemas.microsoft.com/office/powerpoint/2010/main" val="994357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48693C43-B9C0-4C7C-BF4E-945653B2ED48}" type="slidenum">
              <a:rPr lang="en-US" sz="1200" b="0" smtClean="0"/>
              <a:pPr eaLnBrk="1" hangingPunct="1"/>
              <a:t>21</a:t>
            </a:fld>
            <a:endParaRPr 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701675" y="4416425"/>
            <a:ext cx="5997575" cy="4181475"/>
          </a:xfrm>
          <a:noFill/>
        </p:spPr>
        <p:txBody>
          <a:bodyPr/>
          <a:lstStyle/>
          <a:p>
            <a:pPr eaLnBrk="1" hangingPunct="1"/>
            <a:r>
              <a:rPr lang="en-US" b="1" smtClean="0"/>
              <a:t>Information:</a:t>
            </a:r>
          </a:p>
          <a:p>
            <a:pPr eaLnBrk="1" hangingPunct="1"/>
            <a:r>
              <a:rPr lang="en-US" smtClean="0"/>
              <a:t>1. A. Submit Time</a:t>
            </a:r>
          </a:p>
          <a:p>
            <a:pPr eaLnBrk="1" hangingPunct="1"/>
            <a:r>
              <a:rPr lang="en-US" smtClean="0"/>
              <a:t>    B. Time Admin Process</a:t>
            </a:r>
          </a:p>
          <a:p>
            <a:pPr eaLnBrk="1" hangingPunct="1"/>
            <a:r>
              <a:rPr lang="en-US" smtClean="0"/>
              <a:t>    C. Clear Exceptions</a:t>
            </a:r>
          </a:p>
          <a:p>
            <a:pPr eaLnBrk="1" hangingPunct="1"/>
            <a:r>
              <a:rPr lang="en-US" smtClean="0"/>
              <a:t>    D. Approve Time</a:t>
            </a:r>
          </a:p>
          <a:p>
            <a:pPr eaLnBrk="1" hangingPunct="1"/>
            <a:r>
              <a:rPr lang="en-US" smtClean="0"/>
              <a:t>2. A. Positive TR positively must enter all time.</a:t>
            </a:r>
          </a:p>
          <a:p>
            <a:pPr eaLnBrk="1" hangingPunct="1"/>
            <a:r>
              <a:rPr lang="en-US" smtClean="0"/>
              <a:t>    B. Exception TR only enters updates. </a:t>
            </a:r>
          </a:p>
          <a:p>
            <a:pPr eaLnBrk="1" hangingPunct="1"/>
            <a:r>
              <a:rPr lang="en-US" smtClean="0"/>
              <a:t>3. Submit Timesheet.</a:t>
            </a:r>
          </a:p>
          <a:p>
            <a:pPr eaLnBrk="1" hangingPunct="1"/>
            <a:endParaRPr lang="en-US" smtClean="0"/>
          </a:p>
          <a:p>
            <a:pPr eaLnBrk="1" hangingPunct="1"/>
            <a:r>
              <a:rPr lang="en-US" b="1" smtClean="0"/>
              <a:t>Next Screen:</a:t>
            </a:r>
            <a:r>
              <a:rPr lang="en-US" smtClean="0"/>
              <a:t> </a:t>
            </a:r>
          </a:p>
          <a:p>
            <a:pPr eaLnBrk="1" hangingPunct="1">
              <a:spcBef>
                <a:spcPct val="0"/>
              </a:spcBef>
            </a:pPr>
            <a:r>
              <a:rPr lang="en-US" smtClean="0"/>
              <a:t>Practice</a:t>
            </a:r>
          </a:p>
          <a:p>
            <a:pPr eaLnBrk="1" hangingPunct="1"/>
            <a:endParaRPr lang="en-US" smtClean="0"/>
          </a:p>
        </p:txBody>
      </p:sp>
    </p:spTree>
    <p:extLst>
      <p:ext uri="{BB962C8B-B14F-4D97-AF65-F5344CB8AC3E}">
        <p14:creationId xmlns:p14="http://schemas.microsoft.com/office/powerpoint/2010/main" val="3290779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A9FCFCFF-87F3-4944-9381-A60E1EFC3871}" type="slidenum">
              <a:rPr lang="en-US" sz="1200" b="0" smtClean="0"/>
              <a:pPr eaLnBrk="1" hangingPunct="1"/>
              <a:t>22</a:t>
            </a:fld>
            <a:endParaRPr 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701675" y="4416425"/>
            <a:ext cx="5997575" cy="4181475"/>
          </a:xfrm>
          <a:noFill/>
        </p:spPr>
        <p:txBody>
          <a:bodyPr/>
          <a:lstStyle/>
          <a:p>
            <a:pPr eaLnBrk="1" hangingPunct="1"/>
            <a:r>
              <a:rPr lang="en-US" b="1" smtClean="0"/>
              <a:t>Information:</a:t>
            </a:r>
          </a:p>
          <a:p>
            <a:pPr eaLnBrk="1" hangingPunct="1"/>
            <a:r>
              <a:rPr lang="en-US" smtClean="0"/>
              <a:t>1. A. Submit Time</a:t>
            </a:r>
          </a:p>
          <a:p>
            <a:pPr eaLnBrk="1" hangingPunct="1"/>
            <a:r>
              <a:rPr lang="en-US" smtClean="0"/>
              <a:t>    B. Time Admin Process</a:t>
            </a:r>
          </a:p>
          <a:p>
            <a:pPr eaLnBrk="1" hangingPunct="1"/>
            <a:r>
              <a:rPr lang="en-US" smtClean="0"/>
              <a:t>    C. Clear Exceptions</a:t>
            </a:r>
          </a:p>
          <a:p>
            <a:pPr eaLnBrk="1" hangingPunct="1"/>
            <a:r>
              <a:rPr lang="en-US" smtClean="0"/>
              <a:t>    D. Approve Time</a:t>
            </a:r>
          </a:p>
          <a:p>
            <a:pPr eaLnBrk="1" hangingPunct="1"/>
            <a:r>
              <a:rPr lang="en-US" smtClean="0"/>
              <a:t>2. A. Positive TR positively must enter all time.</a:t>
            </a:r>
          </a:p>
          <a:p>
            <a:pPr eaLnBrk="1" hangingPunct="1"/>
            <a:r>
              <a:rPr lang="en-US" smtClean="0"/>
              <a:t>    B. Exception TR only enters updates. </a:t>
            </a:r>
          </a:p>
          <a:p>
            <a:pPr eaLnBrk="1" hangingPunct="1"/>
            <a:r>
              <a:rPr lang="en-US" smtClean="0"/>
              <a:t>3. Submit Timesheet.</a:t>
            </a:r>
          </a:p>
          <a:p>
            <a:pPr eaLnBrk="1" hangingPunct="1"/>
            <a:endParaRPr lang="en-US" smtClean="0"/>
          </a:p>
          <a:p>
            <a:pPr eaLnBrk="1" hangingPunct="1"/>
            <a:r>
              <a:rPr lang="en-US" b="1" smtClean="0"/>
              <a:t>Next Screen:</a:t>
            </a:r>
            <a:r>
              <a:rPr lang="en-US" smtClean="0"/>
              <a:t> </a:t>
            </a:r>
          </a:p>
          <a:p>
            <a:pPr eaLnBrk="1" hangingPunct="1">
              <a:spcBef>
                <a:spcPct val="0"/>
              </a:spcBef>
            </a:pPr>
            <a:r>
              <a:rPr lang="en-US" smtClean="0"/>
              <a:t>Practice</a:t>
            </a:r>
          </a:p>
          <a:p>
            <a:pPr eaLnBrk="1" hangingPunct="1"/>
            <a:endParaRPr lang="en-US" smtClean="0"/>
          </a:p>
        </p:txBody>
      </p:sp>
    </p:spTree>
    <p:extLst>
      <p:ext uri="{BB962C8B-B14F-4D97-AF65-F5344CB8AC3E}">
        <p14:creationId xmlns:p14="http://schemas.microsoft.com/office/powerpoint/2010/main" val="1588902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3CBF771-F521-4C8C-B419-95C71E7FD1E6}" type="slidenum">
              <a:rPr lang="en-US" sz="1200" b="0" smtClean="0"/>
              <a:pPr eaLnBrk="1" hangingPunct="1"/>
              <a:t>23</a:t>
            </a:fld>
            <a:endParaRPr 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endParaRPr lang="en-US" b="1" smtClean="0"/>
          </a:p>
          <a:p>
            <a:pPr marL="228600" indent="-228600" eaLnBrk="1" hangingPunct="1"/>
            <a:endParaRPr lang="en-US" b="1" smtClean="0"/>
          </a:p>
          <a:p>
            <a:pPr marL="228600" indent="-228600" eaLnBrk="1" hangingPunct="1"/>
            <a:r>
              <a:rPr lang="en-US" b="1" smtClean="0"/>
              <a:t>Instructions:</a:t>
            </a:r>
          </a:p>
          <a:p>
            <a:pPr marL="228600" indent="-228600" eaLnBrk="1" hangingPunct="1"/>
            <a:endParaRPr lang="en-US" smtClean="0"/>
          </a:p>
          <a:p>
            <a:pPr marL="228600" indent="-228600" eaLnBrk="1" hangingPunct="1"/>
            <a:endParaRPr lang="en-US" smtClean="0"/>
          </a:p>
          <a:p>
            <a:pPr marL="228600" indent="-228600" eaLnBrk="1" hangingPunct="1"/>
            <a:r>
              <a:rPr lang="en-US" b="1" smtClean="0"/>
              <a:t>Next Screen:</a:t>
            </a:r>
          </a:p>
          <a:p>
            <a:pPr marL="228600" indent="-228600" eaLnBrk="1" hangingPunct="1"/>
            <a:r>
              <a:rPr lang="en-US" smtClean="0"/>
              <a:t>None – End of presentation</a:t>
            </a:r>
          </a:p>
        </p:txBody>
      </p:sp>
    </p:spTree>
    <p:extLst>
      <p:ext uri="{BB962C8B-B14F-4D97-AF65-F5344CB8AC3E}">
        <p14:creationId xmlns:p14="http://schemas.microsoft.com/office/powerpoint/2010/main" val="365460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6053B9F7-8BDC-43C2-9F9D-3362B97D08DD}" type="slidenum">
              <a:rPr lang="en-US" sz="1200" b="0" smtClean="0"/>
              <a:pPr eaLnBrk="1" hangingPunct="1"/>
              <a:t>3</a:t>
            </a:fld>
            <a:endParaRPr lang="en-US" sz="1200" b="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701675" y="4572000"/>
            <a:ext cx="5607050" cy="4025900"/>
          </a:xfrm>
          <a:noFill/>
        </p:spPr>
        <p:txBody>
          <a:bodyPr/>
          <a:lstStyle/>
          <a:p>
            <a:pPr marL="228600" indent="-228600" eaLnBrk="1" hangingPunct="1"/>
            <a:r>
              <a:rPr lang="en-US" b="1" smtClean="0"/>
              <a:t>Next Screen:</a:t>
            </a:r>
          </a:p>
          <a:p>
            <a:pPr marL="228600" indent="-228600" eaLnBrk="1" hangingPunct="1"/>
            <a:r>
              <a:rPr lang="en-US" smtClean="0"/>
              <a:t>Overview – SCSU Employee Presentations</a:t>
            </a:r>
          </a:p>
          <a:p>
            <a:pPr marL="228600" indent="-228600" eaLnBrk="1" hangingPunct="1"/>
            <a:endParaRPr lang="en-US" smtClean="0"/>
          </a:p>
        </p:txBody>
      </p:sp>
    </p:spTree>
    <p:extLst>
      <p:ext uri="{BB962C8B-B14F-4D97-AF65-F5344CB8AC3E}">
        <p14:creationId xmlns:p14="http://schemas.microsoft.com/office/powerpoint/2010/main" val="3643782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BB1A2B7B-67C2-43EE-90E8-C6159AD95003}" type="slidenum">
              <a:rPr lang="en-US" sz="1200" b="0" smtClean="0"/>
              <a:pPr eaLnBrk="1" hangingPunct="1"/>
              <a:t>4</a:t>
            </a:fld>
            <a:endParaRPr lang="en-US" sz="1200" b="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701675" y="4416425"/>
            <a:ext cx="5684838" cy="4545013"/>
          </a:xfrm>
          <a:noFill/>
        </p:spPr>
        <p:txBody>
          <a:bodyPr/>
          <a:lstStyle/>
          <a:p>
            <a:pPr marL="228600" indent="-228600" eaLnBrk="1" hangingPunct="1"/>
            <a:r>
              <a:rPr lang="en-US" b="1" smtClean="0"/>
              <a:t>Information:</a:t>
            </a:r>
          </a:p>
          <a:p>
            <a:pPr marL="228600" indent="-228600" eaLnBrk="1" hangingPunct="1"/>
            <a:r>
              <a:rPr lang="en-US" smtClean="0"/>
              <a:t>1. Presentations (on SAGE and the Payroll Dept website): </a:t>
            </a:r>
          </a:p>
          <a:p>
            <a:pPr marL="228600" indent="-228600" eaLnBrk="1" hangingPunct="1"/>
            <a:r>
              <a:rPr lang="en-US" smtClean="0"/>
              <a:t>    A. Step-by-Step Screenshots with highlights.</a:t>
            </a:r>
          </a:p>
          <a:p>
            <a:pPr marL="228600" indent="-228600" eaLnBrk="1" hangingPunct="1"/>
            <a:r>
              <a:rPr lang="en-US" smtClean="0"/>
              <a:t>    B. Navigation Paths, Key Points, Overall Info, etc.</a:t>
            </a:r>
            <a:br>
              <a:rPr lang="en-US" smtClean="0"/>
            </a:br>
            <a:endParaRPr lang="en-US" smtClean="0"/>
          </a:p>
          <a:p>
            <a:pPr marL="228600" indent="-228600" eaLnBrk="1" hangingPunct="1"/>
            <a:r>
              <a:rPr lang="en-US" smtClean="0"/>
              <a:t>2. UPK exercises (See It!, Try It!, Know It?, Do It!):</a:t>
            </a:r>
          </a:p>
          <a:p>
            <a:pPr marL="228600" indent="-228600" eaLnBrk="1" hangingPunct="1"/>
            <a:r>
              <a:rPr lang="en-US" smtClean="0"/>
              <a:t>    A. Entering Time (Positive Time Reporters)</a:t>
            </a:r>
          </a:p>
          <a:p>
            <a:pPr marL="228600" indent="-228600" eaLnBrk="1" hangingPunct="1"/>
            <a:r>
              <a:rPr lang="en-US" smtClean="0"/>
              <a:t>    B. Entering Comments - Employee</a:t>
            </a:r>
          </a:p>
          <a:p>
            <a:pPr marL="228600" indent="-228600" eaLnBrk="1" hangingPunct="1"/>
            <a:r>
              <a:rPr lang="en-US" smtClean="0"/>
              <a:t>    C. Entering Comments - Supervisor</a:t>
            </a:r>
          </a:p>
          <a:p>
            <a:pPr marL="228600" indent="-228600" eaLnBrk="1" hangingPunct="1"/>
            <a:r>
              <a:rPr lang="en-US" smtClean="0"/>
              <a:t>    D. Viewing Payable Time</a:t>
            </a:r>
          </a:p>
          <a:p>
            <a:pPr marL="228600" indent="-228600" eaLnBrk="1" hangingPunct="1"/>
            <a:r>
              <a:rPr lang="en-US" smtClean="0"/>
              <a:t>    E. Reviewing and Clearing Exceptions</a:t>
            </a:r>
          </a:p>
          <a:p>
            <a:pPr marL="228600" indent="-228600" eaLnBrk="1" hangingPunct="1"/>
            <a:r>
              <a:rPr lang="en-US" smtClean="0"/>
              <a:t>    F. Approving Time (Supervisors)</a:t>
            </a:r>
          </a:p>
          <a:p>
            <a:pPr marL="228600" indent="-228600" eaLnBrk="1" hangingPunct="1"/>
            <a:r>
              <a:rPr lang="en-US" smtClean="0"/>
              <a:t>    G. Reports for Approvers (Supervisors)</a:t>
            </a:r>
            <a:br>
              <a:rPr lang="en-US" smtClean="0"/>
            </a:br>
            <a:endParaRPr lang="en-US" smtClean="0"/>
          </a:p>
          <a:p>
            <a:pPr marL="228600" indent="-228600" eaLnBrk="1" hangingPunct="1"/>
            <a:r>
              <a:rPr lang="en-US" smtClean="0"/>
              <a:t>3. Go-Live Labs:</a:t>
            </a:r>
          </a:p>
          <a:p>
            <a:pPr marL="228600" indent="-228600" eaLnBrk="1" hangingPunct="1"/>
            <a:r>
              <a:rPr lang="en-US" smtClean="0"/>
              <a:t>    A. Agency sponsored Go-Live Core-CT entry/view assistance. </a:t>
            </a:r>
          </a:p>
          <a:p>
            <a:pPr marL="228600" indent="-228600" eaLnBrk="1" hangingPunct="1"/>
            <a:endParaRPr lang="en-US" smtClean="0"/>
          </a:p>
          <a:p>
            <a:pPr marL="228600" indent="-228600" eaLnBrk="1" hangingPunct="1"/>
            <a:r>
              <a:rPr lang="en-US" b="1" smtClean="0"/>
              <a:t>Next Screen:</a:t>
            </a:r>
          </a:p>
          <a:p>
            <a:pPr marL="228600" indent="-228600" eaLnBrk="1" hangingPunct="1"/>
            <a:r>
              <a:rPr lang="en-US" smtClean="0"/>
              <a:t>Navigation Path</a:t>
            </a:r>
          </a:p>
          <a:p>
            <a:pPr marL="228600" indent="-228600" eaLnBrk="1" hangingPunct="1"/>
            <a:endParaRPr lang="en-US" smtClean="0"/>
          </a:p>
        </p:txBody>
      </p:sp>
    </p:spTree>
    <p:extLst>
      <p:ext uri="{BB962C8B-B14F-4D97-AF65-F5344CB8AC3E}">
        <p14:creationId xmlns:p14="http://schemas.microsoft.com/office/powerpoint/2010/main" val="4183246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EC66C972-9C58-45B9-A004-1167858522E1}" type="slidenum">
              <a:rPr lang="en-US" sz="1200" b="0" smtClean="0"/>
              <a:pPr eaLnBrk="1" hangingPunct="1"/>
              <a:t>5</a:t>
            </a:fld>
            <a:endParaRPr lang="en-US" sz="1200" b="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b="1" smtClean="0"/>
              <a:t>Information:</a:t>
            </a:r>
          </a:p>
          <a:p>
            <a:pPr eaLnBrk="1" hangingPunct="1"/>
            <a:r>
              <a:rPr lang="en-US" smtClean="0"/>
              <a:t>1. Navigation can be found under Main Menu</a:t>
            </a:r>
          </a:p>
          <a:p>
            <a:pPr eaLnBrk="1" hangingPunct="1"/>
            <a:r>
              <a:rPr lang="en-US" smtClean="0"/>
              <a:t>    Or</a:t>
            </a:r>
          </a:p>
          <a:p>
            <a:pPr eaLnBrk="1" hangingPunct="1"/>
            <a:r>
              <a:rPr lang="en-US" smtClean="0"/>
              <a:t>    Bread Crumbs across the top of the page can be used.</a:t>
            </a:r>
          </a:p>
          <a:p>
            <a:pPr eaLnBrk="1" hangingPunct="1"/>
            <a:r>
              <a:rPr lang="en-US" smtClean="0"/>
              <a:t>2. The Navigation paths above and the ones used in our presentation examples are from the Main Menu.</a:t>
            </a:r>
          </a:p>
          <a:p>
            <a:pPr eaLnBrk="1" hangingPunct="1"/>
            <a:endParaRPr lang="en-US" smtClean="0"/>
          </a:p>
          <a:p>
            <a:pPr eaLnBrk="1" hangingPunct="1"/>
            <a:r>
              <a:rPr lang="en-US" b="1" smtClean="0"/>
              <a:t>Next Screen:</a:t>
            </a:r>
          </a:p>
          <a:p>
            <a:pPr eaLnBrk="1" hangingPunct="1"/>
            <a:r>
              <a:rPr lang="en-US" smtClean="0"/>
              <a:t>Words to Know</a:t>
            </a:r>
          </a:p>
        </p:txBody>
      </p:sp>
    </p:spTree>
    <p:extLst>
      <p:ext uri="{BB962C8B-B14F-4D97-AF65-F5344CB8AC3E}">
        <p14:creationId xmlns:p14="http://schemas.microsoft.com/office/powerpoint/2010/main" val="488218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C461E4B6-D3D2-4B68-B517-E885BC679914}" type="slidenum">
              <a:rPr lang="en-US" sz="1200" b="0" smtClean="0"/>
              <a:pPr eaLnBrk="1" hangingPunct="1"/>
              <a:t>6</a:t>
            </a:fld>
            <a:endParaRPr lang="en-US" sz="1200" b="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701675" y="4416425"/>
            <a:ext cx="5919788" cy="4181475"/>
          </a:xfrm>
          <a:noFill/>
        </p:spPr>
        <p:txBody>
          <a:bodyPr/>
          <a:lstStyle/>
          <a:p>
            <a:pPr marL="228600" indent="-228600" eaLnBrk="1" hangingPunct="1"/>
            <a:r>
              <a:rPr lang="en-US" b="1" smtClean="0"/>
              <a:t>Information:</a:t>
            </a:r>
          </a:p>
          <a:p>
            <a:pPr marL="228600" indent="-228600" eaLnBrk="1" hangingPunct="1"/>
            <a:r>
              <a:rPr lang="en-US" smtClean="0"/>
              <a:t>1. Time Reporter = Employee who enters their time.</a:t>
            </a:r>
          </a:p>
          <a:p>
            <a:pPr marL="228600" indent="-228600" eaLnBrk="1" hangingPunct="1"/>
            <a:endParaRPr lang="en-US" smtClean="0"/>
          </a:p>
          <a:p>
            <a:pPr marL="228600" indent="-228600" eaLnBrk="1" hangingPunct="1"/>
            <a:r>
              <a:rPr lang="en-US" smtClean="0"/>
              <a:t>2. Exception Time Reporter = Employee who has a defaulted schedule on their</a:t>
            </a:r>
          </a:p>
          <a:p>
            <a:pPr marL="228600" indent="-228600" eaLnBrk="1" hangingPunct="1"/>
            <a:r>
              <a:rPr lang="en-US" smtClean="0"/>
              <a:t>    Timesheet and only enters time like Leave Plan usage (VAC), OVT, etc. but </a:t>
            </a:r>
          </a:p>
          <a:p>
            <a:pPr marL="228600" indent="-228600" eaLnBrk="1" hangingPunct="1"/>
            <a:r>
              <a:rPr lang="en-US" smtClean="0"/>
              <a:t>    still needs to verify and submit ALL time for every pay period.</a:t>
            </a:r>
          </a:p>
          <a:p>
            <a:pPr marL="228600" indent="-228600" eaLnBrk="1" hangingPunct="1"/>
            <a:endParaRPr lang="en-US" smtClean="0"/>
          </a:p>
          <a:p>
            <a:pPr marL="228600" indent="-228600" eaLnBrk="1" hangingPunct="1"/>
            <a:r>
              <a:rPr lang="en-US" smtClean="0"/>
              <a:t>3. Positive Time Reporter = Employee who does not have a defaulted schedule on</a:t>
            </a:r>
          </a:p>
          <a:p>
            <a:pPr marL="228600" indent="-228600" eaLnBrk="1" hangingPunct="1"/>
            <a:r>
              <a:rPr lang="en-US" smtClean="0"/>
              <a:t>    their Timesheet and must enter all time in order to be paid.</a:t>
            </a:r>
          </a:p>
          <a:p>
            <a:pPr marL="228600" indent="-228600" eaLnBrk="1" hangingPunct="1"/>
            <a:endParaRPr lang="en-US" b="1" smtClean="0"/>
          </a:p>
          <a:p>
            <a:pPr marL="228600" indent="-228600" eaLnBrk="1" hangingPunct="1"/>
            <a:r>
              <a:rPr lang="en-US" b="1" smtClean="0"/>
              <a:t>Next Screen:</a:t>
            </a:r>
          </a:p>
          <a:p>
            <a:pPr marL="228600" indent="-228600" eaLnBrk="1" hangingPunct="1"/>
            <a:r>
              <a:rPr lang="en-US" smtClean="0"/>
              <a:t>Words to Know (cont.)</a:t>
            </a:r>
          </a:p>
          <a:p>
            <a:pPr marL="228600" indent="-228600" eaLnBrk="1" hangingPunct="1"/>
            <a:endParaRPr lang="en-US" smtClean="0"/>
          </a:p>
        </p:txBody>
      </p:sp>
    </p:spTree>
    <p:extLst>
      <p:ext uri="{BB962C8B-B14F-4D97-AF65-F5344CB8AC3E}">
        <p14:creationId xmlns:p14="http://schemas.microsoft.com/office/powerpoint/2010/main" val="667895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57E9B632-71DE-4E7E-8E82-42965CFA4C62}" type="slidenum">
              <a:rPr lang="en-US" sz="1200" b="0" smtClean="0"/>
              <a:pPr eaLnBrk="1" hangingPunct="1"/>
              <a:t>7</a:t>
            </a:fld>
            <a:endParaRPr lang="en-US" sz="1200" b="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701675" y="4416425"/>
            <a:ext cx="6308725" cy="4181475"/>
          </a:xfrm>
          <a:noFill/>
        </p:spPr>
        <p:txBody>
          <a:bodyPr/>
          <a:lstStyle/>
          <a:p>
            <a:pPr marL="228600" indent="-228600" eaLnBrk="1" hangingPunct="1"/>
            <a:r>
              <a:rPr lang="en-US" b="1" smtClean="0"/>
              <a:t>Information:</a:t>
            </a:r>
            <a:r>
              <a:rPr lang="en-US" smtClean="0"/>
              <a:t> </a:t>
            </a:r>
          </a:p>
          <a:p>
            <a:pPr marL="228600" indent="-228600" eaLnBrk="1" hangingPunct="1"/>
            <a:r>
              <a:rPr lang="en-US" smtClean="0"/>
              <a:t>1. TRC: The type of time.</a:t>
            </a:r>
          </a:p>
          <a:p>
            <a:pPr marL="228600" indent="-228600" eaLnBrk="1" hangingPunct="1"/>
            <a:endParaRPr lang="en-US" smtClean="0"/>
          </a:p>
          <a:p>
            <a:pPr marL="228600" indent="-228600" eaLnBrk="1" hangingPunct="1"/>
            <a:r>
              <a:rPr lang="en-US" smtClean="0"/>
              <a:t>2. Time Admin: Either validates (accepts) or rejects entries.</a:t>
            </a:r>
          </a:p>
          <a:p>
            <a:pPr marL="228600" indent="-228600" eaLnBrk="1" hangingPunct="1"/>
            <a:endParaRPr lang="en-US" smtClean="0"/>
          </a:p>
          <a:p>
            <a:pPr marL="228600" indent="-228600" eaLnBrk="1" hangingPunct="1"/>
            <a:r>
              <a:rPr lang="en-US" smtClean="0"/>
              <a:t>3. Payable Time: If a Timesheet entry is NOT on the Payable Time pages, </a:t>
            </a:r>
          </a:p>
          <a:p>
            <a:pPr marL="228600" indent="-228600" eaLnBrk="1" hangingPunct="1"/>
            <a:r>
              <a:rPr lang="en-US" smtClean="0"/>
              <a:t>    it has NOT run through the Time Admin process.</a:t>
            </a:r>
          </a:p>
          <a:p>
            <a:pPr marL="228600" indent="-228600" eaLnBrk="1" hangingPunct="1"/>
            <a:endParaRPr lang="en-US" smtClean="0"/>
          </a:p>
          <a:p>
            <a:pPr marL="228600" indent="-228600" eaLnBrk="1" hangingPunct="1"/>
            <a:r>
              <a:rPr lang="en-US" smtClean="0"/>
              <a:t>4. Exception: A Timesheet entry error that must be deleted or corrected.</a:t>
            </a:r>
          </a:p>
          <a:p>
            <a:pPr marL="228600" indent="-228600" eaLnBrk="1" hangingPunct="1"/>
            <a:endParaRPr lang="en-US" b="1" smtClean="0"/>
          </a:p>
          <a:p>
            <a:pPr marL="228600" indent="-228600" eaLnBrk="1" hangingPunct="1"/>
            <a:r>
              <a:rPr lang="en-US" b="1" smtClean="0"/>
              <a:t>Next Screen:</a:t>
            </a:r>
          </a:p>
          <a:p>
            <a:pPr marL="228600" indent="-228600" eaLnBrk="1" hangingPunct="1"/>
            <a:r>
              <a:rPr lang="en-US" smtClean="0"/>
              <a:t>SCSU Training Links</a:t>
            </a:r>
          </a:p>
          <a:p>
            <a:pPr marL="228600" indent="-228600" eaLnBrk="1" hangingPunct="1">
              <a:buFontTx/>
              <a:buAutoNum type="arabicPeriod"/>
            </a:pPr>
            <a:endParaRPr lang="en-US" smtClean="0"/>
          </a:p>
          <a:p>
            <a:pPr marL="228600" indent="-228600" eaLnBrk="1" hangingPunct="1">
              <a:buFontTx/>
              <a:buAutoNum type="arabicPeriod"/>
            </a:pPr>
            <a:endParaRPr lang="en-US" smtClean="0"/>
          </a:p>
        </p:txBody>
      </p:sp>
    </p:spTree>
    <p:extLst>
      <p:ext uri="{BB962C8B-B14F-4D97-AF65-F5344CB8AC3E}">
        <p14:creationId xmlns:p14="http://schemas.microsoft.com/office/powerpoint/2010/main" val="640939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1ECCAA28-2B96-4924-9DB1-1900E3BB4A98}" type="slidenum">
              <a:rPr lang="en-US" sz="1200" b="0" smtClean="0">
                <a:solidFill>
                  <a:srgbClr val="000000"/>
                </a:solidFill>
              </a:rPr>
              <a:pPr eaLnBrk="1" hangingPunct="1"/>
              <a:t>8</a:t>
            </a:fld>
            <a:endParaRPr lang="en-US" sz="1200" b="0" smtClean="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701675" y="4416425"/>
            <a:ext cx="6308725" cy="4181475"/>
          </a:xfrm>
          <a:noFill/>
        </p:spPr>
        <p:txBody>
          <a:bodyPr/>
          <a:lstStyle/>
          <a:p>
            <a:pPr marL="228600" indent="-228600" eaLnBrk="1" hangingPunct="1"/>
            <a:r>
              <a:rPr lang="en-US" b="1" smtClean="0"/>
              <a:t>Information:</a:t>
            </a:r>
            <a:r>
              <a:rPr lang="en-US" smtClean="0"/>
              <a:t> </a:t>
            </a:r>
          </a:p>
          <a:p>
            <a:pPr marL="228600" indent="-228600" eaLnBrk="1" hangingPunct="1"/>
            <a:r>
              <a:rPr lang="en-US" smtClean="0"/>
              <a:t>1. TRC: The type of time.</a:t>
            </a:r>
          </a:p>
          <a:p>
            <a:pPr marL="228600" indent="-228600" eaLnBrk="1" hangingPunct="1"/>
            <a:endParaRPr lang="en-US" smtClean="0"/>
          </a:p>
          <a:p>
            <a:pPr marL="228600" indent="-228600" eaLnBrk="1" hangingPunct="1"/>
            <a:r>
              <a:rPr lang="en-US" smtClean="0"/>
              <a:t>2. Time Admin: Either validates (accepts) or rejects entries.</a:t>
            </a:r>
          </a:p>
          <a:p>
            <a:pPr marL="228600" indent="-228600" eaLnBrk="1" hangingPunct="1"/>
            <a:endParaRPr lang="en-US" smtClean="0"/>
          </a:p>
          <a:p>
            <a:pPr marL="228600" indent="-228600" eaLnBrk="1" hangingPunct="1"/>
            <a:r>
              <a:rPr lang="en-US" smtClean="0"/>
              <a:t>3. Payable Time: If a Timesheet entry is NOT on the Payable Time pages, </a:t>
            </a:r>
          </a:p>
          <a:p>
            <a:pPr marL="228600" indent="-228600" eaLnBrk="1" hangingPunct="1"/>
            <a:r>
              <a:rPr lang="en-US" smtClean="0"/>
              <a:t>    it has NOT run through the Time Admin process.</a:t>
            </a:r>
          </a:p>
          <a:p>
            <a:pPr marL="228600" indent="-228600" eaLnBrk="1" hangingPunct="1"/>
            <a:endParaRPr lang="en-US" smtClean="0"/>
          </a:p>
          <a:p>
            <a:pPr marL="228600" indent="-228600" eaLnBrk="1" hangingPunct="1"/>
            <a:r>
              <a:rPr lang="en-US" smtClean="0"/>
              <a:t>4. Exception: A Timesheet entry error that must be deleted or corrected.</a:t>
            </a:r>
          </a:p>
          <a:p>
            <a:pPr marL="228600" indent="-228600" eaLnBrk="1" hangingPunct="1"/>
            <a:endParaRPr lang="en-US" b="1" smtClean="0"/>
          </a:p>
          <a:p>
            <a:pPr marL="228600" indent="-228600" eaLnBrk="1" hangingPunct="1"/>
            <a:r>
              <a:rPr lang="en-US" b="1" smtClean="0"/>
              <a:t>Next Screen:</a:t>
            </a:r>
          </a:p>
          <a:p>
            <a:pPr marL="228600" indent="-228600" eaLnBrk="1" hangingPunct="1"/>
            <a:r>
              <a:rPr lang="en-US" smtClean="0"/>
              <a:t>Overview – Password Reset</a:t>
            </a:r>
          </a:p>
          <a:p>
            <a:pPr marL="228600" indent="-228600" eaLnBrk="1" hangingPunct="1">
              <a:buFontTx/>
              <a:buAutoNum type="arabicPeriod"/>
            </a:pPr>
            <a:endParaRPr lang="en-US" smtClean="0"/>
          </a:p>
          <a:p>
            <a:pPr marL="228600" indent="-228600" eaLnBrk="1" hangingPunct="1">
              <a:buFontTx/>
              <a:buAutoNum type="arabicPeriod"/>
            </a:pPr>
            <a:endParaRPr lang="en-US" smtClean="0"/>
          </a:p>
        </p:txBody>
      </p:sp>
    </p:spTree>
    <p:extLst>
      <p:ext uri="{BB962C8B-B14F-4D97-AF65-F5344CB8AC3E}">
        <p14:creationId xmlns:p14="http://schemas.microsoft.com/office/powerpoint/2010/main" val="229855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AD7A92F4-CC84-4594-A5AB-5FDB8B91EA36}" type="slidenum">
              <a:rPr lang="en-US" sz="1200" b="0" smtClean="0"/>
              <a:pPr eaLnBrk="1" hangingPunct="1"/>
              <a:t>9</a:t>
            </a:fld>
            <a:endParaRPr lang="en-US" sz="1200" b="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701675" y="4572000"/>
            <a:ext cx="5607050" cy="4025900"/>
          </a:xfrm>
          <a:noFill/>
        </p:spPr>
        <p:txBody>
          <a:bodyPr/>
          <a:lstStyle/>
          <a:p>
            <a:pPr marL="228600" indent="-228600" eaLnBrk="1" hangingPunct="1"/>
            <a:r>
              <a:rPr lang="en-US" b="1" smtClean="0"/>
              <a:t>Next Screen:</a:t>
            </a:r>
          </a:p>
          <a:p>
            <a:pPr marL="228600" indent="-228600" eaLnBrk="1" hangingPunct="1"/>
            <a:r>
              <a:rPr lang="en-US" smtClean="0"/>
              <a:t>Feature Presentation</a:t>
            </a:r>
          </a:p>
        </p:txBody>
      </p:sp>
    </p:spTree>
    <p:extLst>
      <p:ext uri="{BB962C8B-B14F-4D97-AF65-F5344CB8AC3E}">
        <p14:creationId xmlns:p14="http://schemas.microsoft.com/office/powerpoint/2010/main" val="1877359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2" name="Object 8"/>
          <p:cNvGraphicFramePr>
            <a:graphicFrameLocks noChangeAspect="1"/>
          </p:cNvGraphicFramePr>
          <p:nvPr/>
        </p:nvGraphicFramePr>
        <p:xfrm>
          <a:off x="0" y="0"/>
          <a:ext cx="9144000" cy="2859088"/>
        </p:xfrm>
        <a:graphic>
          <a:graphicData uri="http://schemas.openxmlformats.org/presentationml/2006/ole">
            <mc:AlternateContent xmlns:mc="http://schemas.openxmlformats.org/markup-compatibility/2006">
              <mc:Choice xmlns:v="urn:schemas-microsoft-com:vml" Requires="v">
                <p:oleObj spid="_x0000_s69649" name="Photo Editor Photo" r:id="rId3" imgW="6171429" imgH="1905266" progId="MSPhotoEd.3">
                  <p:embed/>
                </p:oleObj>
              </mc:Choice>
              <mc:Fallback>
                <p:oleObj name="Photo Editor Photo" r:id="rId3" imgW="6171429" imgH="1905266"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2859088"/>
                      </a:xfrm>
                      <a:prstGeom prst="rect">
                        <a:avLst/>
                      </a:prstGeom>
                      <a:noFill/>
                      <a:ln>
                        <a:noFill/>
                      </a:ln>
                      <a:extLst>
                        <a:ext uri="{909E8E84-426E-40DD-AFC4-6F175D3DCCD1}">
                          <a14:hiddenFill xmlns:a14="http://schemas.microsoft.com/office/drawing/2010/main">
                            <a:solidFill>
                              <a:srgbClr val="DADADA"/>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7"/>
          <p:cNvSpPr>
            <a:spLocks noChangeArrowheads="1"/>
          </p:cNvSpPr>
          <p:nvPr/>
        </p:nvSpPr>
        <p:spPr bwMode="auto">
          <a:xfrm>
            <a:off x="0" y="3062288"/>
            <a:ext cx="9144000" cy="381000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solidFill>
                <a:schemeClr val="bg1"/>
              </a:solidFill>
              <a:latin typeface="Times New Roman" pitchFamily="18" charset="0"/>
            </a:endParaRPr>
          </a:p>
        </p:txBody>
      </p:sp>
    </p:spTree>
    <p:extLst>
      <p:ext uri="{BB962C8B-B14F-4D97-AF65-F5344CB8AC3E}">
        <p14:creationId xmlns:p14="http://schemas.microsoft.com/office/powerpoint/2010/main" val="230842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D019BE62-D61B-4130-B6B1-F61F98E91589}" type="slidenum">
              <a:rPr lang="en-US"/>
              <a:pPr>
                <a:defRPr/>
              </a:pPr>
              <a:t>‹#›</a:t>
            </a:fld>
            <a:endParaRPr lang="en-US"/>
          </a:p>
        </p:txBody>
      </p:sp>
    </p:spTree>
    <p:extLst>
      <p:ext uri="{BB962C8B-B14F-4D97-AF65-F5344CB8AC3E}">
        <p14:creationId xmlns:p14="http://schemas.microsoft.com/office/powerpoint/2010/main" val="239265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EB92EFF5-C124-4D2F-9090-24FB73D21080}" type="slidenum">
              <a:rPr lang="en-US"/>
              <a:pPr>
                <a:defRPr/>
              </a:pPr>
              <a:t>‹#›</a:t>
            </a:fld>
            <a:endParaRPr lang="en-US"/>
          </a:p>
        </p:txBody>
      </p:sp>
    </p:spTree>
    <p:extLst>
      <p:ext uri="{BB962C8B-B14F-4D97-AF65-F5344CB8AC3E}">
        <p14:creationId xmlns:p14="http://schemas.microsoft.com/office/powerpoint/2010/main" val="4000917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579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96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8EC8086B-68CC-4760-B72E-DB4D46212DA3}" type="slidenum">
              <a:rPr lang="en-US"/>
              <a:pPr>
                <a:defRPr/>
              </a:pPr>
              <a:t>‹#›</a:t>
            </a:fld>
            <a:endParaRPr lang="en-US"/>
          </a:p>
        </p:txBody>
      </p:sp>
    </p:spTree>
    <p:extLst>
      <p:ext uri="{BB962C8B-B14F-4D97-AF65-F5344CB8AC3E}">
        <p14:creationId xmlns:p14="http://schemas.microsoft.com/office/powerpoint/2010/main" val="310717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838200"/>
            <a:ext cx="8229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AAE2A108-F844-4B6E-9A10-9AD8D3D508CB}" type="slidenum">
              <a:rPr lang="en-US"/>
              <a:pPr>
                <a:defRPr/>
              </a:pPr>
              <a:t>‹#›</a:t>
            </a:fld>
            <a:endParaRPr lang="en-US"/>
          </a:p>
        </p:txBody>
      </p:sp>
    </p:spTree>
    <p:extLst>
      <p:ext uri="{BB962C8B-B14F-4D97-AF65-F5344CB8AC3E}">
        <p14:creationId xmlns:p14="http://schemas.microsoft.com/office/powerpoint/2010/main" val="1645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6087EAD1-C192-4709-BDC6-5A85FA6985D5}" type="slidenum">
              <a:rPr lang="en-US"/>
              <a:pPr>
                <a:defRPr/>
              </a:pPr>
              <a:t>‹#›</a:t>
            </a:fld>
            <a:endParaRPr lang="en-US"/>
          </a:p>
        </p:txBody>
      </p:sp>
    </p:spTree>
    <p:extLst>
      <p:ext uri="{BB962C8B-B14F-4D97-AF65-F5344CB8AC3E}">
        <p14:creationId xmlns:p14="http://schemas.microsoft.com/office/powerpoint/2010/main" val="184766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0FFE0368-321E-41C0-A7C7-484A2B9D72EB}" type="slidenum">
              <a:rPr lang="en-US"/>
              <a:pPr>
                <a:defRPr/>
              </a:pPr>
              <a:t>‹#›</a:t>
            </a:fld>
            <a:endParaRPr lang="en-US"/>
          </a:p>
        </p:txBody>
      </p:sp>
    </p:spTree>
    <p:extLst>
      <p:ext uri="{BB962C8B-B14F-4D97-AF65-F5344CB8AC3E}">
        <p14:creationId xmlns:p14="http://schemas.microsoft.com/office/powerpoint/2010/main" val="217919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96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17A18354-7B75-41CA-8C50-65A85BAB7DD5}" type="slidenum">
              <a:rPr lang="en-US"/>
              <a:pPr>
                <a:defRPr/>
              </a:pPr>
              <a:t>‹#›</a:t>
            </a:fld>
            <a:endParaRPr lang="en-US"/>
          </a:p>
        </p:txBody>
      </p:sp>
    </p:spTree>
    <p:extLst>
      <p:ext uri="{BB962C8B-B14F-4D97-AF65-F5344CB8AC3E}">
        <p14:creationId xmlns:p14="http://schemas.microsoft.com/office/powerpoint/2010/main" val="376618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BE94AC47-75AE-49A7-AD9C-FDFD03D82C2C}" type="slidenum">
              <a:rPr lang="en-US"/>
              <a:pPr>
                <a:defRPr/>
              </a:pPr>
              <a:t>‹#›</a:t>
            </a:fld>
            <a:endParaRPr lang="en-US"/>
          </a:p>
        </p:txBody>
      </p:sp>
    </p:spTree>
    <p:extLst>
      <p:ext uri="{BB962C8B-B14F-4D97-AF65-F5344CB8AC3E}">
        <p14:creationId xmlns:p14="http://schemas.microsoft.com/office/powerpoint/2010/main" val="304592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B10F48BD-50CA-4743-8F3B-43E800D43B33}" type="slidenum">
              <a:rPr lang="en-US"/>
              <a:pPr>
                <a:defRPr/>
              </a:pPr>
              <a:t>‹#›</a:t>
            </a:fld>
            <a:endParaRPr lang="en-US"/>
          </a:p>
        </p:txBody>
      </p:sp>
    </p:spTree>
    <p:extLst>
      <p:ext uri="{BB962C8B-B14F-4D97-AF65-F5344CB8AC3E}">
        <p14:creationId xmlns:p14="http://schemas.microsoft.com/office/powerpoint/2010/main" val="174716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E5677CAF-61F9-4DB0-B3BE-A2B8CF890F6B}" type="slidenum">
              <a:rPr lang="en-US"/>
              <a:pPr>
                <a:defRPr/>
              </a:pPr>
              <a:t>‹#›</a:t>
            </a:fld>
            <a:endParaRPr lang="en-US"/>
          </a:p>
        </p:txBody>
      </p:sp>
    </p:spTree>
    <p:extLst>
      <p:ext uri="{BB962C8B-B14F-4D97-AF65-F5344CB8AC3E}">
        <p14:creationId xmlns:p14="http://schemas.microsoft.com/office/powerpoint/2010/main" val="267931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76699985-E00F-40C5-B8FC-8AE782CDABFA}" type="slidenum">
              <a:rPr lang="en-US"/>
              <a:pPr>
                <a:defRPr/>
              </a:pPr>
              <a:t>‹#›</a:t>
            </a:fld>
            <a:endParaRPr lang="en-US"/>
          </a:p>
        </p:txBody>
      </p:sp>
    </p:spTree>
    <p:extLst>
      <p:ext uri="{BB962C8B-B14F-4D97-AF65-F5344CB8AC3E}">
        <p14:creationId xmlns:p14="http://schemas.microsoft.com/office/powerpoint/2010/main" val="428047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AEE09528-1162-4C38-8159-73BC4737E517}" type="slidenum">
              <a:rPr lang="en-US"/>
              <a:pPr>
                <a:defRPr/>
              </a:pPr>
              <a:t>‹#›</a:t>
            </a:fld>
            <a:endParaRPr lang="en-US"/>
          </a:p>
        </p:txBody>
      </p:sp>
    </p:spTree>
    <p:extLst>
      <p:ext uri="{BB962C8B-B14F-4D97-AF65-F5344CB8AC3E}">
        <p14:creationId xmlns:p14="http://schemas.microsoft.com/office/powerpoint/2010/main" val="145165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9144000" cy="144780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Times New Roman" pitchFamily="18" charset="0"/>
            </a:endParaRPr>
          </a:p>
        </p:txBody>
      </p:sp>
      <p:sp>
        <p:nvSpPr>
          <p:cNvPr id="1027" name="Rectangle 2"/>
          <p:cNvSpPr>
            <a:spLocks noGrp="1" noChangeArrowheads="1"/>
          </p:cNvSpPr>
          <p:nvPr>
            <p:ph type="title"/>
          </p:nvPr>
        </p:nvSpPr>
        <p:spPr bwMode="auto">
          <a:xfrm>
            <a:off x="228600" y="8382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286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aphicFrame>
        <p:nvGraphicFramePr>
          <p:cNvPr id="1029" name="Object 8"/>
          <p:cNvGraphicFramePr>
            <a:graphicFrameLocks noChangeAspect="1"/>
          </p:cNvGraphicFramePr>
          <p:nvPr/>
        </p:nvGraphicFramePr>
        <p:xfrm>
          <a:off x="77788" y="6497638"/>
          <a:ext cx="982662" cy="303212"/>
        </p:xfrm>
        <a:graphic>
          <a:graphicData uri="http://schemas.openxmlformats.org/presentationml/2006/ole">
            <mc:AlternateContent xmlns:mc="http://schemas.openxmlformats.org/markup-compatibility/2006">
              <mc:Choice xmlns:v="urn:schemas-microsoft-com:vml" Requires="v">
                <p:oleObj spid="_x0000_s1046" name="Photo Editor Photo" r:id="rId16" imgW="6171429" imgH="1905266" progId="MSPhotoEd.3">
                  <p:embed/>
                </p:oleObj>
              </mc:Choice>
              <mc:Fallback>
                <p:oleObj name="Photo Editor Photo" r:id="rId16" imgW="6171429" imgH="1905266" progId="MSPhotoEd.3">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788" y="6497638"/>
                        <a:ext cx="982662" cy="303212"/>
                      </a:xfrm>
                      <a:prstGeom prst="rect">
                        <a:avLst/>
                      </a:prstGeom>
                      <a:noFill/>
                      <a:ln>
                        <a:noFill/>
                      </a:ln>
                      <a:extLst>
                        <a:ext uri="{909E8E84-426E-40DD-AFC4-6F175D3DCCD1}">
                          <a14:hiddenFill xmlns:a14="http://schemas.microsoft.com/office/drawing/2010/main">
                            <a:solidFill>
                              <a:srgbClr val="DADADA"/>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35" name="Rectangle 11"/>
          <p:cNvSpPr>
            <a:spLocks noGrp="1" noChangeArrowheads="1"/>
          </p:cNvSpPr>
          <p:nvPr>
            <p:ph type="sldNum" sz="quarter" idx="4"/>
          </p:nvPr>
        </p:nvSpPr>
        <p:spPr bwMode="auto">
          <a:xfrm>
            <a:off x="6934200" y="64579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a:defRPr/>
            </a:pPr>
            <a:fld id="{91A9EAA8-29CF-4791-BB8D-A2789047CD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5"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Lst>
  <p:hf hdr="0" ft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charset="0"/>
        </a:defRPr>
      </a:lvl2pPr>
      <a:lvl3pPr algn="l" rtl="0" eaLnBrk="0" fontAlgn="base" hangingPunct="0">
        <a:spcBef>
          <a:spcPct val="0"/>
        </a:spcBef>
        <a:spcAft>
          <a:spcPct val="0"/>
        </a:spcAft>
        <a:defRPr sz="2400" b="1">
          <a:solidFill>
            <a:schemeClr val="bg1"/>
          </a:solidFill>
          <a:latin typeface="Arial" charset="0"/>
        </a:defRPr>
      </a:lvl3pPr>
      <a:lvl4pPr algn="l" rtl="0" eaLnBrk="0" fontAlgn="base" hangingPunct="0">
        <a:spcBef>
          <a:spcPct val="0"/>
        </a:spcBef>
        <a:spcAft>
          <a:spcPct val="0"/>
        </a:spcAft>
        <a:defRPr sz="2400" b="1">
          <a:solidFill>
            <a:schemeClr val="bg1"/>
          </a:solidFill>
          <a:latin typeface="Arial" charset="0"/>
        </a:defRPr>
      </a:lvl4pPr>
      <a:lvl5pPr algn="l" rtl="0" eaLnBrk="0" fontAlgn="base" hangingPunct="0">
        <a:spcBef>
          <a:spcPct val="0"/>
        </a:spcBef>
        <a:spcAft>
          <a:spcPct val="0"/>
        </a:spcAft>
        <a:defRPr sz="2400" b="1">
          <a:solidFill>
            <a:schemeClr val="bg1"/>
          </a:solidFill>
          <a:latin typeface="Arial" charset="0"/>
        </a:defRPr>
      </a:lvl5pPr>
      <a:lvl6pPr marL="457200" algn="l" rtl="0" fontAlgn="base">
        <a:spcBef>
          <a:spcPct val="0"/>
        </a:spcBef>
        <a:spcAft>
          <a:spcPct val="0"/>
        </a:spcAft>
        <a:defRPr sz="2400" b="1">
          <a:solidFill>
            <a:schemeClr val="bg1"/>
          </a:solidFill>
          <a:latin typeface="Arial" charset="0"/>
        </a:defRPr>
      </a:lvl6pPr>
      <a:lvl7pPr marL="914400" algn="l" rtl="0" fontAlgn="base">
        <a:spcBef>
          <a:spcPct val="0"/>
        </a:spcBef>
        <a:spcAft>
          <a:spcPct val="0"/>
        </a:spcAft>
        <a:defRPr sz="2400" b="1">
          <a:solidFill>
            <a:schemeClr val="bg1"/>
          </a:solidFill>
          <a:latin typeface="Arial" charset="0"/>
        </a:defRPr>
      </a:lvl7pPr>
      <a:lvl8pPr marL="1371600" algn="l" rtl="0" fontAlgn="base">
        <a:spcBef>
          <a:spcPct val="0"/>
        </a:spcBef>
        <a:spcAft>
          <a:spcPct val="0"/>
        </a:spcAft>
        <a:defRPr sz="2400" b="1">
          <a:solidFill>
            <a:schemeClr val="bg1"/>
          </a:solidFill>
          <a:latin typeface="Arial" charset="0"/>
        </a:defRPr>
      </a:lvl8pPr>
      <a:lvl9pPr marL="1828800" algn="l" rtl="0" fontAlgn="base">
        <a:spcBef>
          <a:spcPct val="0"/>
        </a:spcBef>
        <a:spcAft>
          <a:spcPct val="0"/>
        </a:spcAft>
        <a:defRPr sz="2400" b="1">
          <a:solidFill>
            <a:schemeClr val="bg1"/>
          </a:solidFill>
          <a:latin typeface="Arial" charset="0"/>
        </a:defRPr>
      </a:lvl9pPr>
    </p:titleStyle>
    <p:bodyStyle>
      <a:lvl1pPr marL="342900" indent="-342900" algn="l" rtl="0" eaLnBrk="0" fontAlgn="base" hangingPunct="0">
        <a:spcBef>
          <a:spcPct val="20000"/>
        </a:spcBef>
        <a:spcAft>
          <a:spcPct val="20000"/>
        </a:spcAft>
        <a:defRPr sz="2000" b="1">
          <a:solidFill>
            <a:schemeClr val="tx1"/>
          </a:solidFill>
          <a:latin typeface="+mn-lt"/>
          <a:ea typeface="+mn-ea"/>
          <a:cs typeface="+mn-cs"/>
        </a:defRPr>
      </a:lvl1pPr>
      <a:lvl2pPr marL="571500" indent="-227013" algn="l" rtl="0" eaLnBrk="0" fontAlgn="base" hangingPunct="0">
        <a:spcBef>
          <a:spcPct val="50000"/>
        </a:spcBef>
        <a:spcAft>
          <a:spcPct val="20000"/>
        </a:spcAft>
        <a:buClr>
          <a:srgbClr val="003399"/>
        </a:buClr>
        <a:buSzPct val="115000"/>
        <a:buChar char="•"/>
        <a:defRPr b="1">
          <a:solidFill>
            <a:schemeClr val="tx1"/>
          </a:solidFill>
          <a:latin typeface="+mn-lt"/>
        </a:defRPr>
      </a:lvl2pPr>
      <a:lvl3pPr marL="914400" indent="-228600" algn="l" rtl="0" eaLnBrk="0" fontAlgn="base" hangingPunct="0">
        <a:spcBef>
          <a:spcPct val="20000"/>
        </a:spcBef>
        <a:spcAft>
          <a:spcPct val="20000"/>
        </a:spcAft>
        <a:buClr>
          <a:srgbClr val="003399"/>
        </a:buClr>
        <a:buSzPct val="75000"/>
        <a:buFont typeface="Wingdings" pitchFamily="2" charset="2"/>
        <a:buChar char="Ø"/>
        <a:defRPr b="1">
          <a:solidFill>
            <a:schemeClr val="tx1"/>
          </a:solidFill>
          <a:latin typeface="+mn-lt"/>
        </a:defRPr>
      </a:lvl3pPr>
      <a:lvl4pPr marL="1257300" indent="-228600" algn="l" rtl="0" eaLnBrk="0" fontAlgn="base" hangingPunct="0">
        <a:spcBef>
          <a:spcPct val="20000"/>
        </a:spcBef>
        <a:spcAft>
          <a:spcPct val="20000"/>
        </a:spcAft>
        <a:buClr>
          <a:srgbClr val="003399"/>
        </a:buClr>
        <a:buFont typeface="Arial" charset="0"/>
        <a:buChar char="–"/>
        <a:defRPr b="1">
          <a:solidFill>
            <a:schemeClr val="tx1"/>
          </a:solidFill>
          <a:latin typeface="+mn-lt"/>
        </a:defRPr>
      </a:lvl4pPr>
      <a:lvl5pPr marL="1600200" indent="-228600" algn="l" rtl="0" eaLnBrk="0" fontAlgn="base" hangingPunct="0">
        <a:spcBef>
          <a:spcPct val="20000"/>
        </a:spcBef>
        <a:spcAft>
          <a:spcPct val="20000"/>
        </a:spcAft>
        <a:buClr>
          <a:srgbClr val="003399"/>
        </a:buClr>
        <a:buFont typeface="Arial" charset="0"/>
        <a:buChar char="»"/>
        <a:defRPr b="1">
          <a:solidFill>
            <a:schemeClr val="tx1"/>
          </a:solidFill>
          <a:latin typeface="+mn-lt"/>
        </a:defRPr>
      </a:lvl5pPr>
      <a:lvl6pPr marL="2057400" indent="-228600" algn="l" rtl="0" fontAlgn="base">
        <a:spcBef>
          <a:spcPct val="20000"/>
        </a:spcBef>
        <a:spcAft>
          <a:spcPct val="20000"/>
        </a:spcAft>
        <a:buClr>
          <a:srgbClr val="003399"/>
        </a:buClr>
        <a:buFont typeface="Arial" charset="0"/>
        <a:buChar char="»"/>
        <a:defRPr b="1">
          <a:solidFill>
            <a:schemeClr val="tx1"/>
          </a:solidFill>
          <a:latin typeface="+mn-lt"/>
        </a:defRPr>
      </a:lvl6pPr>
      <a:lvl7pPr marL="2514600" indent="-228600" algn="l" rtl="0" fontAlgn="base">
        <a:spcBef>
          <a:spcPct val="20000"/>
        </a:spcBef>
        <a:spcAft>
          <a:spcPct val="20000"/>
        </a:spcAft>
        <a:buClr>
          <a:srgbClr val="003399"/>
        </a:buClr>
        <a:buFont typeface="Arial" charset="0"/>
        <a:buChar char="»"/>
        <a:defRPr b="1">
          <a:solidFill>
            <a:schemeClr val="tx1"/>
          </a:solidFill>
          <a:latin typeface="+mn-lt"/>
        </a:defRPr>
      </a:lvl7pPr>
      <a:lvl8pPr marL="2971800" indent="-228600" algn="l" rtl="0" fontAlgn="base">
        <a:spcBef>
          <a:spcPct val="20000"/>
        </a:spcBef>
        <a:spcAft>
          <a:spcPct val="20000"/>
        </a:spcAft>
        <a:buClr>
          <a:srgbClr val="003399"/>
        </a:buClr>
        <a:buFont typeface="Arial" charset="0"/>
        <a:buChar char="»"/>
        <a:defRPr b="1">
          <a:solidFill>
            <a:schemeClr val="tx1"/>
          </a:solidFill>
          <a:latin typeface="+mn-lt"/>
        </a:defRPr>
      </a:lvl8pPr>
      <a:lvl9pPr marL="3429000" indent="-228600" algn="l" rtl="0" fontAlgn="base">
        <a:spcBef>
          <a:spcPct val="20000"/>
        </a:spcBef>
        <a:spcAft>
          <a:spcPct val="20000"/>
        </a:spcAft>
        <a:buClr>
          <a:srgbClr val="003399"/>
        </a:buClr>
        <a:buFont typeface="Arial" charset="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3.xml.rels><?xml version="1.0" encoding="UTF-8" standalone="yes"?>
<Relationships xmlns="http://schemas.openxmlformats.org/package/2006/relationships"><Relationship Id="rId3" Type="http://schemas.openxmlformats.org/officeDocument/2006/relationships/hyperlink" Target="mailto:winiarskib1@southernct.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daddiol1@southernct.edu?subject=Payroll%20Question" TargetMode="External"/><Relationship Id="rId5" Type="http://schemas.openxmlformats.org/officeDocument/2006/relationships/hyperlink" Target="mailto:xayasonek1@southernct.edu?subject=From%20Payroll%20Website" TargetMode="External"/><Relationship Id="rId4" Type="http://schemas.openxmlformats.org/officeDocument/2006/relationships/hyperlink" Target="mailto:Pereirak1@southernct.edu?subject=From%20Payroll%20Websit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orect.ct.gov:10000/psp/PEPRD/?cmd=login&amp;languageCd=E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outhernct.edu/offices/payrol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outhernct.edu/offices/payroll/SCSU%20ePay%20%20Presentat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43000" y="3082925"/>
            <a:ext cx="6858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4000">
                <a:solidFill>
                  <a:schemeClr val="bg1"/>
                </a:solidFill>
              </a:rPr>
              <a:t>Southern Connecticut State University</a:t>
            </a:r>
            <a:br>
              <a:rPr lang="en-US" sz="4000">
                <a:solidFill>
                  <a:schemeClr val="bg1"/>
                </a:solidFill>
              </a:rPr>
            </a:br>
            <a:r>
              <a:rPr lang="en-US" sz="3200">
                <a:solidFill>
                  <a:schemeClr val="bg1"/>
                </a:solidFill>
              </a:rPr>
              <a:t>Core-CT </a:t>
            </a:r>
            <a:br>
              <a:rPr lang="en-US" sz="3200">
                <a:solidFill>
                  <a:schemeClr val="bg1"/>
                </a:solidFill>
              </a:rPr>
            </a:br>
            <a:endParaRPr lang="en-US" sz="1400">
              <a:solidFill>
                <a:schemeClr val="bg1"/>
              </a:solidFill>
            </a:endParaRPr>
          </a:p>
          <a:p>
            <a:pPr eaLnBrk="1" hangingPunct="1">
              <a:spcBef>
                <a:spcPct val="50000"/>
              </a:spcBef>
            </a:pPr>
            <a:r>
              <a:rPr lang="en-US" sz="2800">
                <a:solidFill>
                  <a:schemeClr val="bg1"/>
                </a:solidFill>
              </a:rPr>
              <a:t>Time and Labor Employee Self Service:</a:t>
            </a:r>
          </a:p>
          <a:p>
            <a:pPr eaLnBrk="1" hangingPunct="1">
              <a:spcBef>
                <a:spcPct val="50000"/>
              </a:spcBef>
            </a:pPr>
            <a:r>
              <a:rPr lang="en-US" sz="2800">
                <a:solidFill>
                  <a:schemeClr val="bg1"/>
                </a:solidFill>
              </a:rPr>
              <a:t>Enter Time – Positive Pay Reporters</a:t>
            </a:r>
          </a:p>
          <a:p>
            <a:pPr eaLnBrk="1" hangingPunct="1">
              <a:spcBef>
                <a:spcPct val="50000"/>
              </a:spcBef>
            </a:pPr>
            <a:endParaRPr lang="en-US" sz="2000" b="0" i="1">
              <a:solidFill>
                <a:schemeClr val="bg1"/>
              </a:solidFill>
            </a:endParaRPr>
          </a:p>
        </p:txBody>
      </p:sp>
    </p:spTree>
  </p:cSld>
  <p:clrMapOvr>
    <a:masterClrMapping/>
  </p:clrMapOvr>
  <p:transition spd="slow" advTm="2517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675660F2-E9AB-4633-A9DC-D6BB56DEAD69}" type="slidenum">
              <a:rPr lang="en-US" sz="1400" b="0" smtClean="0"/>
              <a:pPr eaLnBrk="1" hangingPunct="1"/>
              <a:t>10</a:t>
            </a:fld>
            <a:endParaRPr lang="en-US" sz="1400" b="0" smtClean="0"/>
          </a:p>
        </p:txBody>
      </p:sp>
      <p:sp>
        <p:nvSpPr>
          <p:cNvPr id="13315" name="Rectangle 2"/>
          <p:cNvSpPr>
            <a:spLocks noGrp="1" noChangeArrowheads="1"/>
          </p:cNvSpPr>
          <p:nvPr>
            <p:ph type="title"/>
          </p:nvPr>
        </p:nvSpPr>
        <p:spPr/>
        <p:txBody>
          <a:bodyPr/>
          <a:lstStyle/>
          <a:p>
            <a:pPr eaLnBrk="1" hangingPunct="1"/>
            <a:r>
              <a:rPr lang="en-US" smtClean="0"/>
              <a:t>Entering Time</a:t>
            </a:r>
          </a:p>
        </p:txBody>
      </p:sp>
      <p:sp>
        <p:nvSpPr>
          <p:cNvPr id="13316" name="Rectangle 3"/>
          <p:cNvSpPr>
            <a:spLocks noGrp="1" noChangeArrowheads="1"/>
          </p:cNvSpPr>
          <p:nvPr>
            <p:ph type="body" idx="1"/>
          </p:nvPr>
        </p:nvSpPr>
        <p:spPr>
          <a:xfrm rot="20005038">
            <a:off x="1136650" y="3622675"/>
            <a:ext cx="7620000" cy="1204913"/>
          </a:xfrm>
        </p:spPr>
        <p:txBody>
          <a:bodyPr/>
          <a:lstStyle/>
          <a:p>
            <a:pPr marL="0" indent="0" eaLnBrk="1" hangingPunct="1">
              <a:spcBef>
                <a:spcPct val="0"/>
              </a:spcBef>
              <a:spcAft>
                <a:spcPct val="0"/>
              </a:spcAft>
            </a:pPr>
            <a:r>
              <a:rPr lang="en-US" sz="4000" smtClean="0">
                <a:solidFill>
                  <a:srgbClr val="FF0000"/>
                </a:solidFill>
              </a:rPr>
              <a:t>Now, the feature presentation!</a:t>
            </a:r>
            <a:endParaRPr lang="en-US" sz="4000" b="0" smtClean="0">
              <a:solidFill>
                <a:srgbClr val="FF0000"/>
              </a:solidFill>
            </a:endParaRPr>
          </a:p>
        </p:txBody>
      </p:sp>
      <p:pic>
        <p:nvPicPr>
          <p:cNvPr id="13317" name="Picture 6" descr="C:\Users\krausst1\AppData\Local\Microsoft\Windows\Temporary Internet Files\Content.IE5\WISBYFIN\MP90030586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548063"/>
            <a:ext cx="2179638" cy="330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0" descr="C:\Users\krausst1\AppData\Local\Microsoft\Windows\Temporary Internet Files\Content.IE5\03KBN8B9\MP90043101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031972">
            <a:off x="908844" y="1527969"/>
            <a:ext cx="2363788"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896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EEDA6176-F774-40A3-87B4-3A57E73BA9BF}" type="slidenum">
              <a:rPr lang="en-US" sz="1400" b="0" smtClean="0"/>
              <a:pPr eaLnBrk="1" hangingPunct="1"/>
              <a:t>11</a:t>
            </a:fld>
            <a:endParaRPr lang="en-US" sz="1400" b="0" smtClean="0"/>
          </a:p>
        </p:txBody>
      </p:sp>
      <p:sp>
        <p:nvSpPr>
          <p:cNvPr id="14339" name="Rectangle 2"/>
          <p:cNvSpPr>
            <a:spLocks noGrp="1" noChangeArrowheads="1"/>
          </p:cNvSpPr>
          <p:nvPr>
            <p:ph type="title"/>
          </p:nvPr>
        </p:nvSpPr>
        <p:spPr/>
        <p:txBody>
          <a:bodyPr/>
          <a:lstStyle/>
          <a:p>
            <a:pPr eaLnBrk="1" hangingPunct="1"/>
            <a:r>
              <a:rPr lang="en-US" smtClean="0"/>
              <a:t>Process Flow - Employee – Entering Time</a:t>
            </a:r>
          </a:p>
        </p:txBody>
      </p:sp>
      <p:grpSp>
        <p:nvGrpSpPr>
          <p:cNvPr id="14340" name="Group 55"/>
          <p:cNvGrpSpPr>
            <a:grpSpLocks/>
          </p:cNvGrpSpPr>
          <p:nvPr/>
        </p:nvGrpSpPr>
        <p:grpSpPr bwMode="auto">
          <a:xfrm>
            <a:off x="254000" y="1562100"/>
            <a:ext cx="8305800" cy="4051300"/>
            <a:chOff x="160" y="984"/>
            <a:chExt cx="5232" cy="2552"/>
          </a:xfrm>
        </p:grpSpPr>
        <p:sp>
          <p:nvSpPr>
            <p:cNvPr id="14342" name="Rectangle 56"/>
            <p:cNvSpPr>
              <a:spLocks noChangeArrowheads="1"/>
            </p:cNvSpPr>
            <p:nvPr/>
          </p:nvSpPr>
          <p:spPr bwMode="auto">
            <a:xfrm>
              <a:off x="1264" y="1800"/>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0"/>
                <a:t>Time Admin </a:t>
              </a:r>
            </a:p>
            <a:p>
              <a:r>
                <a:rPr lang="en-US" sz="1600" b="0"/>
                <a:t>Validates </a:t>
              </a:r>
            </a:p>
            <a:p>
              <a:r>
                <a:rPr lang="en-US" sz="1600" b="0"/>
                <a:t>Time</a:t>
              </a:r>
            </a:p>
          </p:txBody>
        </p:sp>
        <p:sp>
          <p:nvSpPr>
            <p:cNvPr id="14343" name="Rectangle 57"/>
            <p:cNvSpPr>
              <a:spLocks noChangeArrowheads="1"/>
            </p:cNvSpPr>
            <p:nvPr/>
          </p:nvSpPr>
          <p:spPr bwMode="auto">
            <a:xfrm>
              <a:off x="160" y="1800"/>
              <a:ext cx="816"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Employee</a:t>
              </a:r>
            </a:p>
            <a:p>
              <a:r>
                <a:rPr lang="en-US" sz="1600"/>
                <a:t>Enters</a:t>
              </a:r>
            </a:p>
            <a:p>
              <a:r>
                <a:rPr lang="en-US" sz="1600"/>
                <a:t>Time</a:t>
              </a:r>
            </a:p>
          </p:txBody>
        </p:sp>
        <p:sp>
          <p:nvSpPr>
            <p:cNvPr id="14344" name="Rectangle 58"/>
            <p:cNvSpPr>
              <a:spLocks noChangeArrowheads="1"/>
            </p:cNvSpPr>
            <p:nvPr/>
          </p:nvSpPr>
          <p:spPr bwMode="auto">
            <a:xfrm>
              <a:off x="3808" y="1800"/>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0"/>
                <a:t>Manage</a:t>
              </a:r>
            </a:p>
            <a:p>
              <a:r>
                <a:rPr lang="en-US" sz="1600" b="0"/>
                <a:t>Exceptions</a:t>
              </a:r>
            </a:p>
          </p:txBody>
        </p:sp>
        <p:sp>
          <p:nvSpPr>
            <p:cNvPr id="14345" name="AutoShape 59"/>
            <p:cNvSpPr>
              <a:spLocks noChangeArrowheads="1"/>
            </p:cNvSpPr>
            <p:nvPr/>
          </p:nvSpPr>
          <p:spPr bwMode="auto">
            <a:xfrm>
              <a:off x="2368" y="1704"/>
              <a:ext cx="864" cy="672"/>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0"/>
                <a:t>Errors?</a:t>
              </a:r>
            </a:p>
          </p:txBody>
        </p:sp>
        <p:sp>
          <p:nvSpPr>
            <p:cNvPr id="14346" name="Rectangle 60"/>
            <p:cNvSpPr>
              <a:spLocks noChangeArrowheads="1"/>
            </p:cNvSpPr>
            <p:nvPr/>
          </p:nvSpPr>
          <p:spPr bwMode="auto">
            <a:xfrm>
              <a:off x="3376" y="3056"/>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0"/>
                <a:t>Approve </a:t>
              </a:r>
            </a:p>
            <a:p>
              <a:r>
                <a:rPr lang="en-US" sz="1600" b="0"/>
                <a:t>Time</a:t>
              </a:r>
            </a:p>
          </p:txBody>
        </p:sp>
        <p:sp>
          <p:nvSpPr>
            <p:cNvPr id="14347" name="Rectangle 61"/>
            <p:cNvSpPr>
              <a:spLocks noChangeArrowheads="1"/>
            </p:cNvSpPr>
            <p:nvPr/>
          </p:nvSpPr>
          <p:spPr bwMode="auto">
            <a:xfrm>
              <a:off x="4576" y="3056"/>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0"/>
                <a:t>Time </a:t>
              </a:r>
            </a:p>
            <a:p>
              <a:r>
                <a:rPr lang="en-US" sz="1600" b="0"/>
                <a:t>Ready for</a:t>
              </a:r>
            </a:p>
            <a:p>
              <a:r>
                <a:rPr lang="en-US" sz="1600" b="0"/>
                <a:t>Payroll</a:t>
              </a:r>
            </a:p>
          </p:txBody>
        </p:sp>
        <p:sp>
          <p:nvSpPr>
            <p:cNvPr id="14348" name="Line 62"/>
            <p:cNvSpPr>
              <a:spLocks noChangeShapeType="1"/>
            </p:cNvSpPr>
            <p:nvPr/>
          </p:nvSpPr>
          <p:spPr bwMode="auto">
            <a:xfrm>
              <a:off x="976" y="2040"/>
              <a:ext cx="2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9" name="Line 63"/>
            <p:cNvSpPr>
              <a:spLocks noChangeShapeType="1"/>
            </p:cNvSpPr>
            <p:nvPr/>
          </p:nvSpPr>
          <p:spPr bwMode="auto">
            <a:xfrm>
              <a:off x="2080" y="2040"/>
              <a:ext cx="2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0" name="Line 64"/>
            <p:cNvSpPr>
              <a:spLocks noChangeShapeType="1"/>
            </p:cNvSpPr>
            <p:nvPr/>
          </p:nvSpPr>
          <p:spPr bwMode="auto">
            <a:xfrm>
              <a:off x="3232" y="2032"/>
              <a:ext cx="576" cy="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1" name="Line 65"/>
            <p:cNvSpPr>
              <a:spLocks noChangeShapeType="1"/>
            </p:cNvSpPr>
            <p:nvPr/>
          </p:nvSpPr>
          <p:spPr bwMode="auto">
            <a:xfrm>
              <a:off x="2800" y="2376"/>
              <a:ext cx="0" cy="9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2" name="Line 66"/>
            <p:cNvSpPr>
              <a:spLocks noChangeShapeType="1"/>
            </p:cNvSpPr>
            <p:nvPr/>
          </p:nvSpPr>
          <p:spPr bwMode="auto">
            <a:xfrm>
              <a:off x="4192" y="3336"/>
              <a:ext cx="38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3" name="Line 67"/>
            <p:cNvSpPr>
              <a:spLocks noChangeShapeType="1"/>
            </p:cNvSpPr>
            <p:nvPr/>
          </p:nvSpPr>
          <p:spPr bwMode="auto">
            <a:xfrm>
              <a:off x="2800" y="3336"/>
              <a:ext cx="57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4" name="Text Box 68"/>
            <p:cNvSpPr txBox="1">
              <a:spLocks noChangeArrowheads="1"/>
            </p:cNvSpPr>
            <p:nvPr/>
          </p:nvSpPr>
          <p:spPr bwMode="auto">
            <a:xfrm>
              <a:off x="3351" y="1943"/>
              <a:ext cx="308"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algn="l" eaLnBrk="1" hangingPunct="1"/>
              <a:r>
                <a:rPr lang="en-US" sz="1400" b="0">
                  <a:solidFill>
                    <a:srgbClr val="003399"/>
                  </a:solidFill>
                </a:rPr>
                <a:t>Yes</a:t>
              </a:r>
            </a:p>
          </p:txBody>
        </p:sp>
        <p:grpSp>
          <p:nvGrpSpPr>
            <p:cNvPr id="14355" name="Group 69"/>
            <p:cNvGrpSpPr>
              <a:grpSpLocks/>
            </p:cNvGrpSpPr>
            <p:nvPr/>
          </p:nvGrpSpPr>
          <p:grpSpPr bwMode="auto">
            <a:xfrm>
              <a:off x="1744" y="984"/>
              <a:ext cx="2448" cy="816"/>
              <a:chOff x="2304" y="1776"/>
              <a:chExt cx="2448" cy="816"/>
            </a:xfrm>
          </p:grpSpPr>
          <p:sp>
            <p:nvSpPr>
              <p:cNvPr id="14357" name="Line 70"/>
              <p:cNvSpPr>
                <a:spLocks noChangeShapeType="1"/>
              </p:cNvSpPr>
              <p:nvPr/>
            </p:nvSpPr>
            <p:spPr bwMode="auto">
              <a:xfrm flipV="1">
                <a:off x="4752" y="1872"/>
                <a:ext cx="0" cy="72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8" name="Line 71"/>
              <p:cNvSpPr>
                <a:spLocks noChangeShapeType="1"/>
              </p:cNvSpPr>
              <p:nvPr/>
            </p:nvSpPr>
            <p:spPr bwMode="auto">
              <a:xfrm flipH="1">
                <a:off x="2304" y="1872"/>
                <a:ext cx="244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9" name="Line 72"/>
              <p:cNvSpPr>
                <a:spLocks noChangeShapeType="1"/>
              </p:cNvSpPr>
              <p:nvPr/>
            </p:nvSpPr>
            <p:spPr bwMode="auto">
              <a:xfrm>
                <a:off x="2304" y="1872"/>
                <a:ext cx="0" cy="72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0" name="Text Box 73"/>
              <p:cNvSpPr txBox="1">
                <a:spLocks noChangeArrowheads="1"/>
              </p:cNvSpPr>
              <p:nvPr/>
            </p:nvSpPr>
            <p:spPr bwMode="auto">
              <a:xfrm>
                <a:off x="2688" y="1776"/>
                <a:ext cx="1632"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algn="l" eaLnBrk="1" hangingPunct="1">
                  <a:spcBef>
                    <a:spcPct val="50000"/>
                  </a:spcBef>
                </a:pPr>
                <a:r>
                  <a:rPr lang="en-US" sz="1400" b="0"/>
                  <a:t>Time needs to be revalidated</a:t>
                </a:r>
              </a:p>
            </p:txBody>
          </p:sp>
        </p:grpSp>
        <p:sp>
          <p:nvSpPr>
            <p:cNvPr id="14356" name="Text Box 74"/>
            <p:cNvSpPr txBox="1">
              <a:spLocks noChangeArrowheads="1"/>
            </p:cNvSpPr>
            <p:nvPr/>
          </p:nvSpPr>
          <p:spPr bwMode="auto">
            <a:xfrm>
              <a:off x="2656" y="2712"/>
              <a:ext cx="288"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algn="l" eaLnBrk="1" hangingPunct="1">
                <a:spcBef>
                  <a:spcPct val="50000"/>
                </a:spcBef>
              </a:pPr>
              <a:r>
                <a:rPr lang="en-US" sz="1400" b="0">
                  <a:solidFill>
                    <a:srgbClr val="003399"/>
                  </a:solidFill>
                </a:rPr>
                <a:t>No</a:t>
              </a:r>
            </a:p>
          </p:txBody>
        </p:sp>
      </p:grpSp>
      <p:sp>
        <p:nvSpPr>
          <p:cNvPr id="2" name="Rectangle 1"/>
          <p:cNvSpPr/>
          <p:nvPr/>
        </p:nvSpPr>
        <p:spPr bwMode="auto">
          <a:xfrm>
            <a:off x="901700" y="4533900"/>
            <a:ext cx="2400300" cy="495300"/>
          </a:xfrm>
          <a:prstGeom prst="rect">
            <a:avLst/>
          </a:prstGeom>
          <a:solidFill>
            <a:srgbClr val="FFFF00"/>
          </a:solidFill>
          <a:ln w="158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Entering time</a:t>
            </a:r>
            <a:r>
              <a:rPr kumimoji="0" lang="en-US" sz="1200" b="1" i="0" u="none" strike="noStrike" cap="none" normalizeH="0" dirty="0" smtClean="0">
                <a:ln>
                  <a:noFill/>
                </a:ln>
                <a:solidFill>
                  <a:schemeClr val="tx1"/>
                </a:solidFill>
                <a:effectLst/>
                <a:latin typeface="Arial" charset="0"/>
              </a:rPr>
              <a:t> is the first step of the self-service process</a:t>
            </a:r>
            <a:endParaRPr kumimoji="0" lang="en-US" sz="1200" b="1" i="0" u="none" strike="noStrike" cap="none" normalizeH="0" baseline="0" dirty="0" smtClean="0">
              <a:ln>
                <a:noFill/>
              </a:ln>
              <a:solidFill>
                <a:schemeClr val="tx1"/>
              </a:solidFill>
              <a:effectLst/>
              <a:latin typeface="Arial" charset="0"/>
            </a:endParaRPr>
          </a:p>
        </p:txBody>
      </p:sp>
      <p:cxnSp>
        <p:nvCxnSpPr>
          <p:cNvPr id="4" name="Straight Arrow Connector 3"/>
          <p:cNvCxnSpPr>
            <a:stCxn id="2" idx="0"/>
            <a:endCxn id="14343" idx="2"/>
          </p:cNvCxnSpPr>
          <p:nvPr/>
        </p:nvCxnSpPr>
        <p:spPr bwMode="auto">
          <a:xfrm flipH="1" flipV="1">
            <a:off x="901700" y="3619500"/>
            <a:ext cx="1200150" cy="9144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5339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73B5DC2A-9D78-4F75-B4BD-45A101FB49B0}" type="slidenum">
              <a:rPr lang="en-US" sz="1400" b="0" smtClean="0"/>
              <a:pPr eaLnBrk="1" hangingPunct="1"/>
              <a:t>12</a:t>
            </a:fld>
            <a:endParaRPr lang="en-US" sz="1400" b="0" smtClean="0"/>
          </a:p>
        </p:txBody>
      </p:sp>
      <p:sp>
        <p:nvSpPr>
          <p:cNvPr id="15363" name="Rectangle 2"/>
          <p:cNvSpPr>
            <a:spLocks noGrp="1" noChangeArrowheads="1"/>
          </p:cNvSpPr>
          <p:nvPr>
            <p:ph type="title"/>
          </p:nvPr>
        </p:nvSpPr>
        <p:spPr/>
        <p:txBody>
          <a:bodyPr/>
          <a:lstStyle/>
          <a:p>
            <a:pPr eaLnBrk="1" hangingPunct="1"/>
            <a:r>
              <a:rPr lang="en-US" smtClean="0"/>
              <a:t>Key Points - Entering Time – Positive Employee </a:t>
            </a:r>
          </a:p>
        </p:txBody>
      </p:sp>
      <p:sp>
        <p:nvSpPr>
          <p:cNvPr id="15364" name="Rectangle 3"/>
          <p:cNvSpPr>
            <a:spLocks noGrp="1" noChangeArrowheads="1"/>
          </p:cNvSpPr>
          <p:nvPr>
            <p:ph type="body" idx="1"/>
          </p:nvPr>
        </p:nvSpPr>
        <p:spPr/>
        <p:txBody>
          <a:bodyPr/>
          <a:lstStyle/>
          <a:p>
            <a:pPr marL="0" indent="0" eaLnBrk="1" hangingPunct="1">
              <a:spcBef>
                <a:spcPct val="0"/>
              </a:spcBef>
              <a:spcAft>
                <a:spcPct val="0"/>
              </a:spcAft>
            </a:pPr>
            <a:r>
              <a:rPr lang="en-US" dirty="0" smtClean="0"/>
              <a:t>When entering time, remember the following:</a:t>
            </a:r>
          </a:p>
          <a:p>
            <a:pPr lvl="1" eaLnBrk="1" hangingPunct="1"/>
            <a:r>
              <a:rPr lang="en-US" b="0" dirty="0" smtClean="0"/>
              <a:t>Positive time reporting: No schedules are assigned; Positively must report all time to in order to get paid </a:t>
            </a:r>
          </a:p>
          <a:p>
            <a:pPr lvl="1" eaLnBrk="1" hangingPunct="1"/>
            <a:r>
              <a:rPr lang="en-US" b="0" dirty="0" smtClean="0"/>
              <a:t>Time needs to be reported, validated, cleared from exceptions, and approved before it can be processed by Payroll</a:t>
            </a:r>
          </a:p>
          <a:p>
            <a:pPr lvl="1" eaLnBrk="1" hangingPunct="1"/>
            <a:r>
              <a:rPr lang="en-US" sz="2000" i="1" dirty="0" smtClean="0">
                <a:solidFill>
                  <a:srgbClr val="FF0000"/>
                </a:solidFill>
              </a:rPr>
              <a:t>All time must be submitted by Friday afternoon in order to allow your supervisor time to review and approve time.  Time submitted </a:t>
            </a:r>
            <a:r>
              <a:rPr lang="en-US" sz="2000" i="1" smtClean="0">
                <a:solidFill>
                  <a:srgbClr val="FF0000"/>
                </a:solidFill>
              </a:rPr>
              <a:t>after Friday </a:t>
            </a:r>
            <a:r>
              <a:rPr lang="en-US" sz="2000" i="1" dirty="0" smtClean="0">
                <a:solidFill>
                  <a:srgbClr val="FF0000"/>
                </a:solidFill>
              </a:rPr>
              <a:t>may not be processed until the following pay period.</a:t>
            </a:r>
          </a:p>
          <a:p>
            <a:pPr marL="0" indent="0" eaLnBrk="1" hangingPunct="1">
              <a:spcBef>
                <a:spcPct val="0"/>
              </a:spcBef>
              <a:spcAft>
                <a:spcPct val="0"/>
              </a:spcAft>
            </a:pPr>
            <a:endParaRPr lang="en-US" dirty="0" smtClean="0"/>
          </a:p>
          <a:p>
            <a:pPr marL="0" indent="0" eaLnBrk="1" hangingPunct="1"/>
            <a:endParaRPr lang="en-US" dirty="0" smtClean="0"/>
          </a:p>
        </p:txBody>
      </p:sp>
    </p:spTree>
  </p:cSld>
  <p:clrMapOvr>
    <a:masterClrMapping/>
  </p:clrMapOvr>
  <p:transition spd="slow" advTm="6071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AE76545D-A3E2-458F-8E05-DBC251BCB650}" type="slidenum">
              <a:rPr lang="en-US" sz="1400" b="0" smtClean="0"/>
              <a:pPr eaLnBrk="1" hangingPunct="1"/>
              <a:t>13</a:t>
            </a:fld>
            <a:endParaRPr lang="en-US" sz="1400" b="0" smtClean="0"/>
          </a:p>
        </p:txBody>
      </p:sp>
      <p:sp>
        <p:nvSpPr>
          <p:cNvPr id="16387" name="Rectangle 2"/>
          <p:cNvSpPr>
            <a:spLocks noGrp="1" noChangeArrowheads="1"/>
          </p:cNvSpPr>
          <p:nvPr>
            <p:ph type="title"/>
          </p:nvPr>
        </p:nvSpPr>
        <p:spPr/>
        <p:txBody>
          <a:bodyPr/>
          <a:lstStyle/>
          <a:p>
            <a:pPr eaLnBrk="1" hangingPunct="1"/>
            <a:r>
              <a:rPr lang="en-US" sz="2000" smtClean="0"/>
              <a:t>Walk-through and Exercise – Positive Employee – Enter Time</a:t>
            </a:r>
          </a:p>
        </p:txBody>
      </p:sp>
      <p:sp>
        <p:nvSpPr>
          <p:cNvPr id="16388" name="Rectangle 3"/>
          <p:cNvSpPr>
            <a:spLocks noGrp="1" noChangeArrowheads="1"/>
          </p:cNvSpPr>
          <p:nvPr>
            <p:ph type="body" idx="1"/>
          </p:nvPr>
        </p:nvSpPr>
        <p:spPr/>
        <p:txBody>
          <a:bodyPr/>
          <a:lstStyle/>
          <a:p>
            <a:pPr marL="0" indent="0" eaLnBrk="1" hangingPunct="1">
              <a:spcBef>
                <a:spcPct val="0"/>
              </a:spcBef>
              <a:spcAft>
                <a:spcPct val="0"/>
              </a:spcAft>
            </a:pPr>
            <a:r>
              <a:rPr lang="en-US" smtClean="0"/>
              <a:t>Step-by-Step Demonstration.</a:t>
            </a:r>
          </a:p>
          <a:p>
            <a:pPr lvl="1" eaLnBrk="1" hangingPunct="1"/>
            <a:r>
              <a:rPr lang="en-US" b="0" smtClean="0"/>
              <a:t>First, we will walk-through the process together</a:t>
            </a:r>
          </a:p>
          <a:p>
            <a:pPr lvl="2" eaLnBrk="1" hangingPunct="1"/>
            <a:r>
              <a:rPr lang="en-US" b="0" u="sng" smtClean="0"/>
              <a:t>Scenario:</a:t>
            </a:r>
            <a:r>
              <a:rPr lang="en-US" b="0" smtClean="0"/>
              <a:t>  Enter Time as a positive self service employee</a:t>
            </a:r>
          </a:p>
          <a:p>
            <a:pPr lvl="1" eaLnBrk="1" hangingPunct="1"/>
            <a:r>
              <a:rPr lang="en-US" b="0" smtClean="0"/>
              <a:t>Remember the path: Time &amp; Labor Pagelet &gt; Timesheet </a:t>
            </a:r>
          </a:p>
          <a:p>
            <a:pPr lvl="2" eaLnBrk="1" hangingPunct="1"/>
            <a:endParaRPr lang="en-US" b="0" smtClean="0"/>
          </a:p>
          <a:p>
            <a:pPr lvl="2" eaLnBrk="1" hangingPunct="1"/>
            <a:endParaRPr lang="en-US" b="0" smtClean="0"/>
          </a:p>
        </p:txBody>
      </p:sp>
    </p:spTree>
  </p:cSld>
  <p:clrMapOvr>
    <a:masterClrMapping/>
  </p:clrMapOvr>
  <p:transition spd="slow" advTm="1414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B69DD8E-1D26-4E2C-B674-B54C53EB17B0}" type="slidenum">
              <a:rPr lang="en-US" sz="1400" b="0" smtClean="0"/>
              <a:pPr eaLnBrk="1" hangingPunct="1"/>
              <a:t>14</a:t>
            </a:fld>
            <a:endParaRPr lang="en-US" sz="1400" b="0" smtClean="0"/>
          </a:p>
        </p:txBody>
      </p:sp>
      <p:sp>
        <p:nvSpPr>
          <p:cNvPr id="17411" name="Rectangle 5"/>
          <p:cNvSpPr>
            <a:spLocks noGrp="1" noChangeArrowheads="1"/>
          </p:cNvSpPr>
          <p:nvPr>
            <p:ph type="title"/>
          </p:nvPr>
        </p:nvSpPr>
        <p:spPr>
          <a:noFill/>
        </p:spPr>
        <p:txBody>
          <a:bodyPr/>
          <a:lstStyle/>
          <a:p>
            <a:pPr eaLnBrk="1" hangingPunct="1"/>
            <a:r>
              <a:rPr lang="en-US" smtClean="0"/>
              <a:t>Navigation - Entering Time</a:t>
            </a:r>
          </a:p>
        </p:txBody>
      </p:sp>
      <p:pic>
        <p:nvPicPr>
          <p:cNvPr id="1741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49400"/>
            <a:ext cx="6324600" cy="46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49400"/>
            <a:ext cx="8458200"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6553200" y="2209800"/>
            <a:ext cx="1905000" cy="8382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t>Click on Timesheet link on the CORE-CT homepage to access the timesheet</a:t>
            </a:r>
          </a:p>
        </p:txBody>
      </p:sp>
      <p:cxnSp>
        <p:nvCxnSpPr>
          <p:cNvPr id="4" name="Straight Arrow Connector 3"/>
          <p:cNvCxnSpPr>
            <a:stCxn id="2" idx="1"/>
          </p:cNvCxnSpPr>
          <p:nvPr/>
        </p:nvCxnSpPr>
        <p:spPr bwMode="auto">
          <a:xfrm flipH="1">
            <a:off x="5334000" y="2628900"/>
            <a:ext cx="1219200" cy="11049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934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Entering Time </a:t>
            </a:r>
            <a:r>
              <a:rPr lang="en-US" dirty="0" smtClean="0"/>
              <a:t>(Positive Pay </a:t>
            </a:r>
            <a:r>
              <a:rPr lang="en-US" dirty="0"/>
              <a:t>Employee)</a:t>
            </a:r>
          </a:p>
        </p:txBody>
      </p:sp>
      <p:sp>
        <p:nvSpPr>
          <p:cNvPr id="4" name="Slide Number Placeholder 3"/>
          <p:cNvSpPr>
            <a:spLocks noGrp="1"/>
          </p:cNvSpPr>
          <p:nvPr>
            <p:ph type="sldNum" sz="quarter" idx="10"/>
          </p:nvPr>
        </p:nvSpPr>
        <p:spPr/>
        <p:txBody>
          <a:bodyPr/>
          <a:lstStyle/>
          <a:p>
            <a:pPr>
              <a:defRPr/>
            </a:pPr>
            <a:fld id="{6087EAD1-C192-4709-BDC6-5A85FA6985D5}" type="slidenum">
              <a:rPr lang="en-US" smtClean="0"/>
              <a:pPr>
                <a:defRPr/>
              </a:pPr>
              <a:t>15</a:t>
            </a:fld>
            <a:endParaRPr lang="en-US"/>
          </a:p>
        </p:txBody>
      </p:sp>
      <p:pic>
        <p:nvPicPr>
          <p:cNvPr id="5" name="Picture 10"/>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2464" y="1600200"/>
            <a:ext cx="8420536"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bwMode="auto">
          <a:xfrm>
            <a:off x="6172200" y="2057400"/>
            <a:ext cx="2438400" cy="12192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t>If you have multiple jobs you will be able to choose the job you wish to key time for one this screen by clicking the Job Description of appropriate Employment Record </a:t>
            </a:r>
          </a:p>
        </p:txBody>
      </p:sp>
      <p:cxnSp>
        <p:nvCxnSpPr>
          <p:cNvPr id="8" name="Straight Arrow Connector 7"/>
          <p:cNvCxnSpPr/>
          <p:nvPr/>
        </p:nvCxnSpPr>
        <p:spPr bwMode="auto">
          <a:xfrm flipH="1">
            <a:off x="2057400" y="2667000"/>
            <a:ext cx="4114800" cy="25908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18401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C28EF7F6-04AD-4189-9247-B9BA9320A6F4}" type="slidenum">
              <a:rPr lang="en-US" sz="1400" b="0" smtClean="0"/>
              <a:pPr eaLnBrk="1" hangingPunct="1"/>
              <a:t>16</a:t>
            </a:fld>
            <a:endParaRPr lang="en-US" sz="1400" b="0" smtClean="0"/>
          </a:p>
        </p:txBody>
      </p:sp>
      <p:sp>
        <p:nvSpPr>
          <p:cNvPr id="18435" name="Rectangle 11"/>
          <p:cNvSpPr>
            <a:spLocks noGrp="1" noChangeArrowheads="1"/>
          </p:cNvSpPr>
          <p:nvPr>
            <p:ph type="title"/>
          </p:nvPr>
        </p:nvSpPr>
        <p:spPr>
          <a:noFill/>
        </p:spPr>
        <p:txBody>
          <a:bodyPr/>
          <a:lstStyle/>
          <a:p>
            <a:pPr eaLnBrk="1" hangingPunct="1"/>
            <a:r>
              <a:rPr lang="en-US" smtClean="0"/>
              <a:t>Entering Time (Positive Employee)</a:t>
            </a:r>
          </a:p>
        </p:txBody>
      </p:sp>
      <p:sp>
        <p:nvSpPr>
          <p:cNvPr id="18436" name="Rectangle 15"/>
          <p:cNvSpPr>
            <a:spLocks noChangeArrowheads="1"/>
          </p:cNvSpPr>
          <p:nvPr/>
        </p:nvSpPr>
        <p:spPr bwMode="auto">
          <a:xfrm>
            <a:off x="1524000" y="3886200"/>
            <a:ext cx="34290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43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 y="1646238"/>
            <a:ext cx="8801100" cy="425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8" name="Rectangle 3"/>
          <p:cNvSpPr>
            <a:spLocks noChangeArrowheads="1"/>
          </p:cNvSpPr>
          <p:nvPr/>
        </p:nvSpPr>
        <p:spPr bwMode="auto">
          <a:xfrm>
            <a:off x="165100" y="4724400"/>
            <a:ext cx="8801100" cy="1181100"/>
          </a:xfrm>
          <a:prstGeom prst="rect">
            <a:avLst/>
          </a:prstGeom>
          <a:solidFill>
            <a:schemeClr val="bg1"/>
          </a:solidFill>
          <a:ln>
            <a:noFill/>
          </a:ln>
          <a:extLst>
            <a:ext uri="{91240B29-F687-4F45-9708-019B960494DF}">
              <a14:hiddenLine xmlns:a14="http://schemas.microsoft.com/office/drawing/2010/main" w="15875" algn="ctr">
                <a:solidFill>
                  <a:srgbClr val="000000"/>
                </a:solidFill>
                <a:round/>
                <a:headEnd/>
                <a:tailEnd/>
              </a14:hiddenLine>
            </a:ext>
          </a:extLst>
        </p:spPr>
        <p:txBody>
          <a:bodyPr/>
          <a:lstStyle/>
          <a:p>
            <a:endParaRPr lang="en-US"/>
          </a:p>
        </p:txBody>
      </p:sp>
      <p:sp>
        <p:nvSpPr>
          <p:cNvPr id="2" name="Rectangle 1"/>
          <p:cNvSpPr/>
          <p:nvPr/>
        </p:nvSpPr>
        <p:spPr bwMode="auto">
          <a:xfrm>
            <a:off x="6324600" y="1295400"/>
            <a:ext cx="2743200" cy="6858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sz="1200" dirty="0"/>
              <a:t>Navigate to prior or future pay periods by clicking on “Previous Period” and “Next Period”</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p:txBody>
      </p:sp>
      <p:sp>
        <p:nvSpPr>
          <p:cNvPr id="4" name="Rectangle 3"/>
          <p:cNvSpPr/>
          <p:nvPr/>
        </p:nvSpPr>
        <p:spPr bwMode="auto">
          <a:xfrm>
            <a:off x="4038600" y="2438400"/>
            <a:ext cx="1600200" cy="30480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cxnSp>
        <p:nvCxnSpPr>
          <p:cNvPr id="6" name="Straight Arrow Connector 5"/>
          <p:cNvCxnSpPr>
            <a:stCxn id="2" idx="1"/>
          </p:cNvCxnSpPr>
          <p:nvPr/>
        </p:nvCxnSpPr>
        <p:spPr bwMode="auto">
          <a:xfrm flipH="1">
            <a:off x="4838700" y="1638300"/>
            <a:ext cx="1485900" cy="6477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p:cNvSpPr/>
          <p:nvPr/>
        </p:nvSpPr>
        <p:spPr bwMode="auto">
          <a:xfrm>
            <a:off x="609600" y="3352800"/>
            <a:ext cx="4972050" cy="64770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2965450" y="5029200"/>
            <a:ext cx="1600200" cy="6096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dirty="0" smtClean="0"/>
              <a:t>Number of hours worked is keyed in boxes.</a:t>
            </a:r>
            <a:endParaRPr kumimoji="0" lang="en-US" sz="1200" b="1"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6705600" y="4876800"/>
            <a:ext cx="1371600" cy="4572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Enter TRC</a:t>
            </a:r>
            <a:r>
              <a:rPr kumimoji="0" lang="en-US" sz="1200" b="1" i="0" u="none" strike="noStrike" cap="none" normalizeH="0" dirty="0" smtClean="0">
                <a:ln>
                  <a:noFill/>
                </a:ln>
                <a:solidFill>
                  <a:schemeClr val="tx1"/>
                </a:solidFill>
                <a:effectLst/>
                <a:latin typeface="Arial" charset="0"/>
              </a:rPr>
              <a:t> code here (REG)</a:t>
            </a:r>
            <a:endParaRPr kumimoji="0" lang="en-US" sz="1200" b="1"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5867400" y="3352800"/>
            <a:ext cx="609600" cy="64770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cxnSp>
        <p:nvCxnSpPr>
          <p:cNvPr id="12" name="Straight Arrow Connector 11"/>
          <p:cNvCxnSpPr/>
          <p:nvPr/>
        </p:nvCxnSpPr>
        <p:spPr bwMode="auto">
          <a:xfrm flipH="1" flipV="1">
            <a:off x="3238500" y="4000500"/>
            <a:ext cx="527050" cy="10287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flipV="1">
            <a:off x="6172200" y="4000500"/>
            <a:ext cx="1219200" cy="8763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62604"/>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0D6A236-CB34-4E5E-B9CB-30564289305E}" type="slidenum">
              <a:rPr lang="en-US" sz="1400" b="0" smtClean="0"/>
              <a:pPr eaLnBrk="1" hangingPunct="1"/>
              <a:t>17</a:t>
            </a:fld>
            <a:endParaRPr lang="en-US" sz="1400" b="0" smtClean="0"/>
          </a:p>
        </p:txBody>
      </p:sp>
      <p:sp>
        <p:nvSpPr>
          <p:cNvPr id="20483" name="Rectangle 6"/>
          <p:cNvSpPr>
            <a:spLocks noGrp="1" noChangeArrowheads="1"/>
          </p:cNvSpPr>
          <p:nvPr>
            <p:ph type="title"/>
          </p:nvPr>
        </p:nvSpPr>
        <p:spPr>
          <a:noFill/>
        </p:spPr>
        <p:txBody>
          <a:bodyPr/>
          <a:lstStyle/>
          <a:p>
            <a:pPr eaLnBrk="1" hangingPunct="1"/>
            <a:r>
              <a:rPr lang="en-US" smtClean="0"/>
              <a:t>Entering Time (Positive Employee)</a:t>
            </a:r>
          </a:p>
        </p:txBody>
      </p:sp>
      <p:sp>
        <p:nvSpPr>
          <p:cNvPr id="20484" name="Rectangle 10"/>
          <p:cNvSpPr>
            <a:spLocks noChangeArrowheads="1"/>
          </p:cNvSpPr>
          <p:nvPr/>
        </p:nvSpPr>
        <p:spPr bwMode="auto">
          <a:xfrm>
            <a:off x="228600" y="3886200"/>
            <a:ext cx="34290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48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800" y="1595438"/>
            <a:ext cx="8770938"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7" name="Rectangle 7"/>
          <p:cNvSpPr>
            <a:spLocks noChangeArrowheads="1"/>
          </p:cNvSpPr>
          <p:nvPr/>
        </p:nvSpPr>
        <p:spPr bwMode="auto">
          <a:xfrm>
            <a:off x="165100" y="4660900"/>
            <a:ext cx="8801100" cy="1181100"/>
          </a:xfrm>
          <a:prstGeom prst="rect">
            <a:avLst/>
          </a:prstGeom>
          <a:solidFill>
            <a:schemeClr val="bg1"/>
          </a:solidFill>
          <a:ln>
            <a:noFill/>
          </a:ln>
          <a:extLst>
            <a:ext uri="{91240B29-F687-4F45-9708-019B960494DF}">
              <a14:hiddenLine xmlns:a14="http://schemas.microsoft.com/office/drawing/2010/main" w="15875" algn="ctr">
                <a:solidFill>
                  <a:srgbClr val="000000"/>
                </a:solidFill>
                <a:round/>
                <a:headEnd/>
                <a:tailEnd/>
              </a14:hiddenLine>
            </a:ext>
          </a:extLst>
        </p:spPr>
        <p:txBody>
          <a:bodyPr/>
          <a:lstStyle/>
          <a:p>
            <a:endParaRPr lang="en-US"/>
          </a:p>
        </p:txBody>
      </p:sp>
    </p:spTree>
  </p:cSld>
  <p:clrMapOvr>
    <a:masterClrMapping/>
  </p:clrMapOvr>
  <p:transition spd="slow" advTm="54044"/>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BEAE46B5-DEF4-4D16-814C-7A350D3D2A8E}" type="slidenum">
              <a:rPr lang="en-US" sz="1400" b="0" smtClean="0"/>
              <a:pPr eaLnBrk="1" hangingPunct="1"/>
              <a:t>18</a:t>
            </a:fld>
            <a:endParaRPr lang="en-US" sz="1400" b="0" smtClean="0"/>
          </a:p>
        </p:txBody>
      </p:sp>
      <p:sp>
        <p:nvSpPr>
          <p:cNvPr id="21507" name="Rectangle 16"/>
          <p:cNvSpPr>
            <a:spLocks noGrp="1" noChangeArrowheads="1"/>
          </p:cNvSpPr>
          <p:nvPr>
            <p:ph type="title"/>
          </p:nvPr>
        </p:nvSpPr>
        <p:spPr>
          <a:noFill/>
        </p:spPr>
        <p:txBody>
          <a:bodyPr/>
          <a:lstStyle/>
          <a:p>
            <a:pPr eaLnBrk="1" hangingPunct="1"/>
            <a:r>
              <a:rPr lang="en-US" smtClean="0"/>
              <a:t>Entering Time (Positive Employee)</a:t>
            </a:r>
          </a:p>
        </p:txBody>
      </p:sp>
      <p:sp>
        <p:nvSpPr>
          <p:cNvPr id="21508" name="Rectangle 21"/>
          <p:cNvSpPr>
            <a:spLocks noChangeArrowheads="1"/>
          </p:cNvSpPr>
          <p:nvPr/>
        </p:nvSpPr>
        <p:spPr bwMode="auto">
          <a:xfrm>
            <a:off x="228600" y="3886200"/>
            <a:ext cx="34290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150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606550"/>
            <a:ext cx="8867775" cy="429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a:spLocks noChangeArrowheads="1"/>
          </p:cNvSpPr>
          <p:nvPr/>
        </p:nvSpPr>
        <p:spPr bwMode="auto">
          <a:xfrm>
            <a:off x="762000" y="3200400"/>
            <a:ext cx="533400" cy="228600"/>
          </a:xfrm>
          <a:prstGeom prst="rect">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9"/>
          <p:cNvSpPr>
            <a:spLocks noChangeArrowheads="1"/>
          </p:cNvSpPr>
          <p:nvPr/>
        </p:nvSpPr>
        <p:spPr bwMode="auto">
          <a:xfrm>
            <a:off x="228600" y="3987800"/>
            <a:ext cx="1066800" cy="228600"/>
          </a:xfrm>
          <a:prstGeom prst="rect">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2" name="Rectangle 10"/>
          <p:cNvSpPr>
            <a:spLocks noChangeArrowheads="1"/>
          </p:cNvSpPr>
          <p:nvPr/>
        </p:nvSpPr>
        <p:spPr bwMode="auto">
          <a:xfrm>
            <a:off x="165100" y="4724400"/>
            <a:ext cx="8801100" cy="1181100"/>
          </a:xfrm>
          <a:prstGeom prst="rect">
            <a:avLst/>
          </a:prstGeom>
          <a:solidFill>
            <a:schemeClr val="bg1"/>
          </a:solidFill>
          <a:ln>
            <a:noFill/>
          </a:ln>
          <a:extLst>
            <a:ext uri="{91240B29-F687-4F45-9708-019B960494DF}">
              <a14:hiddenLine xmlns:a14="http://schemas.microsoft.com/office/drawing/2010/main" w="15875" algn="ctr">
                <a:solidFill>
                  <a:srgbClr val="000000"/>
                </a:solidFill>
                <a:round/>
                <a:headEnd/>
                <a:tailEnd/>
              </a14:hiddenLine>
            </a:ext>
          </a:extLst>
        </p:spPr>
        <p:txBody>
          <a:bodyPr/>
          <a:lstStyle/>
          <a:p>
            <a:endParaRPr lang="en-US"/>
          </a:p>
        </p:txBody>
      </p:sp>
      <p:sp>
        <p:nvSpPr>
          <p:cNvPr id="2" name="Rectangle 1"/>
          <p:cNvSpPr/>
          <p:nvPr/>
        </p:nvSpPr>
        <p:spPr bwMode="auto">
          <a:xfrm>
            <a:off x="2057400" y="5029200"/>
            <a:ext cx="4495800" cy="3810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Once hours are entered click the “Submit” Button</a:t>
            </a:r>
          </a:p>
        </p:txBody>
      </p:sp>
      <p:cxnSp>
        <p:nvCxnSpPr>
          <p:cNvPr id="5" name="Straight Arrow Connector 4"/>
          <p:cNvCxnSpPr>
            <a:stCxn id="2" idx="0"/>
          </p:cNvCxnSpPr>
          <p:nvPr/>
        </p:nvCxnSpPr>
        <p:spPr bwMode="auto">
          <a:xfrm flipH="1" flipV="1">
            <a:off x="1295400" y="4216400"/>
            <a:ext cx="3009900" cy="8128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5"/>
          <p:cNvSpPr/>
          <p:nvPr/>
        </p:nvSpPr>
        <p:spPr bwMode="auto">
          <a:xfrm>
            <a:off x="762000" y="3200400"/>
            <a:ext cx="533400" cy="228600"/>
          </a:xfrm>
          <a:prstGeom prst="rect">
            <a:avLst/>
          </a:prstGeom>
          <a:noFill/>
          <a:ln w="41275" cap="flat" cmpd="sng" algn="ctr">
            <a:solidFill>
              <a:schemeClr val="accent2">
                <a:lumMod val="20000"/>
                <a:lumOff val="8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spTree>
    <p:custDataLst>
      <p:tags r:id="rId1"/>
    </p:custDataLst>
  </p:cSld>
  <p:clrMapOvr>
    <a:masterClrMapping/>
  </p:clrMapOvr>
  <p:transition spd="slow" advTm="13701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1AA7E38-9DBE-484A-BC42-3508E8EA3D84}" type="slidenum">
              <a:rPr lang="en-US" sz="1400" b="0" smtClean="0"/>
              <a:pPr eaLnBrk="1" hangingPunct="1"/>
              <a:t>19</a:t>
            </a:fld>
            <a:endParaRPr lang="en-US" sz="1400" b="0" smtClean="0"/>
          </a:p>
        </p:txBody>
      </p:sp>
      <p:sp>
        <p:nvSpPr>
          <p:cNvPr id="22531" name="Rectangle 16"/>
          <p:cNvSpPr>
            <a:spLocks noGrp="1" noChangeArrowheads="1"/>
          </p:cNvSpPr>
          <p:nvPr>
            <p:ph type="title"/>
          </p:nvPr>
        </p:nvSpPr>
        <p:spPr>
          <a:noFill/>
        </p:spPr>
        <p:txBody>
          <a:bodyPr/>
          <a:lstStyle/>
          <a:p>
            <a:pPr eaLnBrk="1" hangingPunct="1"/>
            <a:r>
              <a:rPr lang="en-US" smtClean="0"/>
              <a:t>Entering Time (Positive Employee)</a:t>
            </a:r>
          </a:p>
        </p:txBody>
      </p:sp>
      <p:sp>
        <p:nvSpPr>
          <p:cNvPr id="22532" name="Rectangle 5"/>
          <p:cNvSpPr>
            <a:spLocks noChangeArrowheads="1"/>
          </p:cNvSpPr>
          <p:nvPr/>
        </p:nvSpPr>
        <p:spPr bwMode="auto">
          <a:xfrm>
            <a:off x="88900" y="4724400"/>
            <a:ext cx="8877300" cy="1181100"/>
          </a:xfrm>
          <a:prstGeom prst="rect">
            <a:avLst/>
          </a:prstGeom>
          <a:solidFill>
            <a:schemeClr val="bg1"/>
          </a:solidFill>
          <a:ln>
            <a:noFill/>
          </a:ln>
          <a:extLst>
            <a:ext uri="{91240B29-F687-4F45-9708-019B960494DF}">
              <a14:hiddenLine xmlns:a14="http://schemas.microsoft.com/office/drawing/2010/main" w="15875" algn="ctr">
                <a:solidFill>
                  <a:srgbClr val="000000"/>
                </a:solidFill>
                <a:round/>
                <a:headEnd/>
                <a:tailEnd/>
              </a14:hiddenLine>
            </a:ext>
          </a:extLst>
        </p:spPr>
        <p:txBody>
          <a:bodyPr/>
          <a:lstStyle/>
          <a:p>
            <a:endParaRPr lang="en-US"/>
          </a:p>
        </p:txBody>
      </p:sp>
      <p:grpSp>
        <p:nvGrpSpPr>
          <p:cNvPr id="22534" name="Group 5"/>
          <p:cNvGrpSpPr>
            <a:grpSpLocks/>
          </p:cNvGrpSpPr>
          <p:nvPr/>
        </p:nvGrpSpPr>
        <p:grpSpPr bwMode="auto">
          <a:xfrm>
            <a:off x="98425" y="1541463"/>
            <a:ext cx="8905875" cy="4694237"/>
            <a:chOff x="98425" y="1541066"/>
            <a:chExt cx="8905875" cy="4694634"/>
          </a:xfrm>
        </p:grpSpPr>
        <p:grpSp>
          <p:nvGrpSpPr>
            <p:cNvPr id="22535" name="Group 2"/>
            <p:cNvGrpSpPr>
              <a:grpSpLocks/>
            </p:cNvGrpSpPr>
            <p:nvPr/>
          </p:nvGrpSpPr>
          <p:grpSpPr bwMode="auto">
            <a:xfrm>
              <a:off x="98425" y="1541066"/>
              <a:ext cx="8905875" cy="4405312"/>
              <a:chOff x="88900" y="1690688"/>
              <a:chExt cx="8905875" cy="4405312"/>
            </a:xfrm>
          </p:grpSpPr>
          <p:grpSp>
            <p:nvGrpSpPr>
              <p:cNvPr id="22537" name="Group 6"/>
              <p:cNvGrpSpPr>
                <a:grpSpLocks/>
              </p:cNvGrpSpPr>
              <p:nvPr/>
            </p:nvGrpSpPr>
            <p:grpSpPr bwMode="auto">
              <a:xfrm>
                <a:off x="88900" y="1690688"/>
                <a:ext cx="8905875" cy="4405312"/>
                <a:chOff x="88900" y="1550988"/>
                <a:chExt cx="8905875" cy="4405312"/>
              </a:xfrm>
            </p:grpSpPr>
            <p:pic>
              <p:nvPicPr>
                <p:cNvPr id="2253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 y="1550988"/>
                  <a:ext cx="8905875"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40" name="Rectangle 2"/>
                <p:cNvSpPr>
                  <a:spLocks noChangeArrowheads="1"/>
                </p:cNvSpPr>
                <p:nvPr/>
              </p:nvSpPr>
              <p:spPr bwMode="auto">
                <a:xfrm>
                  <a:off x="152400" y="3505200"/>
                  <a:ext cx="8813800" cy="248444"/>
                </a:xfrm>
                <a:prstGeom prst="rect">
                  <a:avLst/>
                </a:prstGeom>
                <a:solidFill>
                  <a:srgbClr val="DFDFF5"/>
                </a:solidFill>
                <a:ln>
                  <a:noFill/>
                </a:ln>
                <a:extLst>
                  <a:ext uri="{91240B29-F687-4F45-9708-019B960494DF}">
                    <a14:hiddenLine xmlns:a14="http://schemas.microsoft.com/office/drawing/2010/main" w="15875" algn="ctr">
                      <a:solidFill>
                        <a:srgbClr val="000000"/>
                      </a:solidFill>
                      <a:round/>
                      <a:headEnd/>
                      <a:tailEnd/>
                    </a14:hiddenLine>
                  </a:ext>
                </a:extLst>
              </p:spPr>
              <p:txBody>
                <a:bodyPr/>
                <a:lstStyle/>
                <a:p>
                  <a:endParaRPr lang="en-US"/>
                </a:p>
              </p:txBody>
            </p:sp>
            <p:sp>
              <p:nvSpPr>
                <p:cNvPr id="22541" name="Rectangle 3"/>
                <p:cNvSpPr>
                  <a:spLocks noChangeArrowheads="1"/>
                </p:cNvSpPr>
                <p:nvPr/>
              </p:nvSpPr>
              <p:spPr bwMode="auto">
                <a:xfrm>
                  <a:off x="5486400" y="3200400"/>
                  <a:ext cx="457200" cy="762000"/>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2" name="Rectangle 9"/>
                <p:cNvSpPr>
                  <a:spLocks noChangeArrowheads="1"/>
                </p:cNvSpPr>
                <p:nvPr/>
              </p:nvSpPr>
              <p:spPr bwMode="auto">
                <a:xfrm>
                  <a:off x="2133600" y="2438400"/>
                  <a:ext cx="1618488" cy="215900"/>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 name="TextBox 4"/>
              <p:cNvSpPr txBox="1"/>
              <p:nvPr/>
            </p:nvSpPr>
            <p:spPr>
              <a:xfrm>
                <a:off x="3219450" y="2578175"/>
                <a:ext cx="457200" cy="215918"/>
              </a:xfrm>
              <a:prstGeom prst="rect">
                <a:avLst/>
              </a:prstGeom>
              <a:solidFill>
                <a:schemeClr val="bg1"/>
              </a:solidFill>
            </p:spPr>
            <p:txBody>
              <a:bodyPr>
                <a:spAutoFit/>
              </a:bodyPr>
              <a:lstStyle/>
              <a:p>
                <a:pPr>
                  <a:defRPr/>
                </a:pPr>
                <a:r>
                  <a:rPr lang="en-US" sz="800" b="0" dirty="0">
                    <a:solidFill>
                      <a:schemeClr val="accent6">
                        <a:lumMod val="60000"/>
                        <a:lumOff val="40000"/>
                      </a:schemeClr>
                    </a:solidFill>
                  </a:rPr>
                  <a:t>56.00</a:t>
                </a:r>
              </a:p>
            </p:txBody>
          </p:sp>
        </p:grpSp>
        <p:sp>
          <p:nvSpPr>
            <p:cNvPr id="22536" name="Rectangle 10"/>
            <p:cNvSpPr>
              <a:spLocks noChangeArrowheads="1"/>
            </p:cNvSpPr>
            <p:nvPr/>
          </p:nvSpPr>
          <p:spPr bwMode="auto">
            <a:xfrm>
              <a:off x="127000" y="4711700"/>
              <a:ext cx="8801100" cy="1524000"/>
            </a:xfrm>
            <a:prstGeom prst="rect">
              <a:avLst/>
            </a:prstGeom>
            <a:solidFill>
              <a:schemeClr val="bg1"/>
            </a:solidFill>
            <a:ln>
              <a:noFill/>
            </a:ln>
            <a:extLst>
              <a:ext uri="{91240B29-F687-4F45-9708-019B960494DF}">
                <a14:hiddenLine xmlns:a14="http://schemas.microsoft.com/office/drawing/2010/main" w="15875" algn="ctr">
                  <a:solidFill>
                    <a:srgbClr val="000000"/>
                  </a:solidFill>
                  <a:round/>
                  <a:headEnd/>
                  <a:tailEnd/>
                </a14:hiddenLine>
              </a:ext>
            </a:extLst>
          </p:spPr>
          <p:txBody>
            <a:bodyPr/>
            <a:lstStyle/>
            <a:p>
              <a:endParaRPr lang="en-US"/>
            </a:p>
          </p:txBody>
        </p:sp>
      </p:grpSp>
      <p:sp>
        <p:nvSpPr>
          <p:cNvPr id="2" name="Rectangle 1"/>
          <p:cNvSpPr/>
          <p:nvPr/>
        </p:nvSpPr>
        <p:spPr bwMode="auto">
          <a:xfrm>
            <a:off x="2743200" y="5029200"/>
            <a:ext cx="2752725" cy="6096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Total hours update once the submit button is clicked.  Verify total hours worked.</a:t>
            </a:r>
          </a:p>
        </p:txBody>
      </p:sp>
      <p:cxnSp>
        <p:nvCxnSpPr>
          <p:cNvPr id="4" name="Straight Arrow Connector 3"/>
          <p:cNvCxnSpPr/>
          <p:nvPr/>
        </p:nvCxnSpPr>
        <p:spPr bwMode="auto">
          <a:xfrm flipH="1" flipV="1">
            <a:off x="3228975" y="2743200"/>
            <a:ext cx="890587" cy="22860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a:stCxn id="2" idx="0"/>
          </p:cNvCxnSpPr>
          <p:nvPr/>
        </p:nvCxnSpPr>
        <p:spPr bwMode="auto">
          <a:xfrm flipV="1">
            <a:off x="4119563" y="4038600"/>
            <a:ext cx="1519237" cy="9906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7"/>
          <p:cNvSpPr/>
          <p:nvPr/>
        </p:nvSpPr>
        <p:spPr bwMode="auto">
          <a:xfrm>
            <a:off x="5749925" y="990600"/>
            <a:ext cx="1524000" cy="9906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dirty="0" smtClean="0"/>
              <a:t>Saved box will appear temporarily after the submit box is clicked</a:t>
            </a:r>
            <a:endParaRPr kumimoji="0" lang="en-US" sz="1200" b="1" i="0" u="none" strike="noStrike" cap="none" normalizeH="0" baseline="0" dirty="0" smtClean="0">
              <a:ln>
                <a:noFill/>
              </a:ln>
              <a:solidFill>
                <a:schemeClr val="tx1"/>
              </a:solidFill>
              <a:effectLst/>
              <a:latin typeface="Arial" charset="0"/>
            </a:endParaRPr>
          </a:p>
        </p:txBody>
      </p:sp>
      <p:cxnSp>
        <p:nvCxnSpPr>
          <p:cNvPr id="10" name="Straight Arrow Connector 9"/>
          <p:cNvCxnSpPr/>
          <p:nvPr/>
        </p:nvCxnSpPr>
        <p:spPr bwMode="auto">
          <a:xfrm>
            <a:off x="7273925" y="1485900"/>
            <a:ext cx="879475" cy="3429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24219"/>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480CDE93-638A-46ED-9AA9-E23D980FAFB1}" type="slidenum">
              <a:rPr lang="en-US" sz="1400" b="0" smtClean="0"/>
              <a:pPr eaLnBrk="1" hangingPunct="1"/>
              <a:t>2</a:t>
            </a:fld>
            <a:endParaRPr lang="en-US" sz="1400" b="0" smtClean="0"/>
          </a:p>
        </p:txBody>
      </p:sp>
      <p:sp>
        <p:nvSpPr>
          <p:cNvPr id="4099" name="Rectangle 2"/>
          <p:cNvSpPr>
            <a:spLocks noGrp="1" noChangeArrowheads="1"/>
          </p:cNvSpPr>
          <p:nvPr>
            <p:ph type="title"/>
          </p:nvPr>
        </p:nvSpPr>
        <p:spPr/>
        <p:txBody>
          <a:bodyPr/>
          <a:lstStyle/>
          <a:p>
            <a:pPr eaLnBrk="1" hangingPunct="1"/>
            <a:r>
              <a:rPr lang="en-US" smtClean="0"/>
              <a:t>Overview</a:t>
            </a:r>
          </a:p>
        </p:txBody>
      </p:sp>
      <p:sp>
        <p:nvSpPr>
          <p:cNvPr id="4100" name="Rectangle 3"/>
          <p:cNvSpPr>
            <a:spLocks noGrp="1" noChangeArrowheads="1"/>
          </p:cNvSpPr>
          <p:nvPr>
            <p:ph type="body" idx="1"/>
          </p:nvPr>
        </p:nvSpPr>
        <p:spPr>
          <a:xfrm rot="20423791">
            <a:off x="1971675" y="3638550"/>
            <a:ext cx="6759575" cy="2019300"/>
          </a:xfrm>
        </p:spPr>
        <p:txBody>
          <a:bodyPr/>
          <a:lstStyle/>
          <a:p>
            <a:pPr marL="0" indent="0" eaLnBrk="1" hangingPunct="1">
              <a:spcBef>
                <a:spcPct val="0"/>
              </a:spcBef>
              <a:spcAft>
                <a:spcPct val="0"/>
              </a:spcAft>
            </a:pPr>
            <a:r>
              <a:rPr lang="en-US" sz="4000" smtClean="0">
                <a:solidFill>
                  <a:srgbClr val="FF0000"/>
                </a:solidFill>
              </a:rPr>
              <a:t>First, a quick overview of some important things to know before entering time</a:t>
            </a:r>
            <a:endParaRPr lang="en-US" sz="4000" b="0" smtClean="0">
              <a:solidFill>
                <a:srgbClr val="FF0000"/>
              </a:solidFill>
            </a:endParaRPr>
          </a:p>
        </p:txBody>
      </p:sp>
      <p:pic>
        <p:nvPicPr>
          <p:cNvPr id="4101" name="Picture 6" descr="C:\Users\krausst1\AppData\Local\Microsoft\Windows\Temporary Internet Files\Content.IE5\LJE2UM56\MC90043982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3280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1D2738F6-6760-4A62-94CE-610D06F91D4A}" type="slidenum">
              <a:rPr lang="en-US" sz="1400" b="0" smtClean="0"/>
              <a:pPr eaLnBrk="1" hangingPunct="1"/>
              <a:t>20</a:t>
            </a:fld>
            <a:endParaRPr lang="en-US" sz="1400" b="0" smtClean="0"/>
          </a:p>
        </p:txBody>
      </p:sp>
      <p:sp>
        <p:nvSpPr>
          <p:cNvPr id="23555" name="Rectangle 2"/>
          <p:cNvSpPr>
            <a:spLocks noGrp="1" noChangeArrowheads="1"/>
          </p:cNvSpPr>
          <p:nvPr>
            <p:ph type="title"/>
          </p:nvPr>
        </p:nvSpPr>
        <p:spPr/>
        <p:txBody>
          <a:bodyPr/>
          <a:lstStyle/>
          <a:p>
            <a:pPr eaLnBrk="1" hangingPunct="1"/>
            <a:r>
              <a:rPr lang="en-US" smtClean="0"/>
              <a:t>Review - Entering Time – Positive Employee </a:t>
            </a:r>
          </a:p>
        </p:txBody>
      </p:sp>
      <p:sp>
        <p:nvSpPr>
          <p:cNvPr id="23556" name="Rectangle 3"/>
          <p:cNvSpPr>
            <a:spLocks noGrp="1" noChangeArrowheads="1"/>
          </p:cNvSpPr>
          <p:nvPr>
            <p:ph type="body" idx="1"/>
          </p:nvPr>
        </p:nvSpPr>
        <p:spPr/>
        <p:txBody>
          <a:bodyPr/>
          <a:lstStyle/>
          <a:p>
            <a:pPr marL="0" indent="0" eaLnBrk="1" hangingPunct="1">
              <a:spcBef>
                <a:spcPct val="0"/>
              </a:spcBef>
              <a:spcAft>
                <a:spcPct val="0"/>
              </a:spcAft>
            </a:pPr>
            <a:r>
              <a:rPr lang="en-US" smtClean="0"/>
              <a:t>When entering time, remember the following:</a:t>
            </a:r>
          </a:p>
          <a:p>
            <a:pPr lvl="1" eaLnBrk="1" hangingPunct="1"/>
            <a:r>
              <a:rPr lang="en-US" b="0" smtClean="0"/>
              <a:t>Report all time on your Timesheet</a:t>
            </a:r>
          </a:p>
          <a:p>
            <a:pPr lvl="1" eaLnBrk="1" hangingPunct="1"/>
            <a:r>
              <a:rPr lang="en-US" b="0" smtClean="0"/>
              <a:t>Time needs to be reported, validated, cleared from exceptions and approved before it can be processed by Payroll</a:t>
            </a:r>
          </a:p>
          <a:p>
            <a:pPr lvl="1" eaLnBrk="1" hangingPunct="1"/>
            <a:r>
              <a:rPr lang="en-US" b="0" smtClean="0"/>
              <a:t>You can verify there are no exceptions and whether or not time has been approved by querying View Payable Time Summary or Detail on the Monday after the pay period end date</a:t>
            </a:r>
          </a:p>
          <a:p>
            <a:pPr marL="0" indent="0" eaLnBrk="1" hangingPunct="1">
              <a:spcBef>
                <a:spcPct val="0"/>
              </a:spcBef>
              <a:spcAft>
                <a:spcPct val="0"/>
              </a:spcAft>
            </a:pPr>
            <a:endParaRPr lang="en-US" smtClean="0"/>
          </a:p>
          <a:p>
            <a:pPr marL="0" indent="0" eaLnBrk="1" hangingPunct="1"/>
            <a:endParaRPr lang="en-US" smtClean="0"/>
          </a:p>
        </p:txBody>
      </p:sp>
    </p:spTree>
  </p:cSld>
  <p:clrMapOvr>
    <a:masterClrMapping/>
  </p:clrMapOvr>
  <p:transition spd="slow" advTm="64278"/>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273C89D-AADE-44ED-8B58-C2E3586F2A37}" type="slidenum">
              <a:rPr lang="en-US" sz="1400" b="0" smtClean="0"/>
              <a:pPr eaLnBrk="1" hangingPunct="1"/>
              <a:t>21</a:t>
            </a:fld>
            <a:endParaRPr lang="en-US" sz="1400" b="0" smtClean="0"/>
          </a:p>
        </p:txBody>
      </p:sp>
      <p:sp>
        <p:nvSpPr>
          <p:cNvPr id="24579" name="Rectangle 2"/>
          <p:cNvSpPr>
            <a:spLocks noGrp="1" noChangeArrowheads="1"/>
          </p:cNvSpPr>
          <p:nvPr>
            <p:ph type="title"/>
          </p:nvPr>
        </p:nvSpPr>
        <p:spPr/>
        <p:txBody>
          <a:bodyPr/>
          <a:lstStyle/>
          <a:p>
            <a:pPr eaLnBrk="1" hangingPunct="1"/>
            <a:r>
              <a:rPr lang="en-US" smtClean="0"/>
              <a:t>Entering Time - Knowledge Check</a:t>
            </a:r>
          </a:p>
        </p:txBody>
      </p:sp>
      <p:sp>
        <p:nvSpPr>
          <p:cNvPr id="34820" name="Rectangle 3"/>
          <p:cNvSpPr>
            <a:spLocks noGrp="1" noChangeArrowheads="1"/>
          </p:cNvSpPr>
          <p:nvPr>
            <p:ph type="body" idx="1"/>
          </p:nvPr>
        </p:nvSpPr>
        <p:spPr>
          <a:xfrm>
            <a:off x="457200" y="1600200"/>
            <a:ext cx="8229600" cy="4525963"/>
          </a:xfrm>
        </p:spPr>
        <p:txBody>
          <a:bodyPr/>
          <a:lstStyle/>
          <a:p>
            <a:pPr marL="381000" indent="-381000" eaLnBrk="1" hangingPunct="1">
              <a:spcBef>
                <a:spcPct val="0"/>
              </a:spcBef>
              <a:spcAft>
                <a:spcPct val="0"/>
              </a:spcAft>
            </a:pPr>
            <a:r>
              <a:rPr lang="en-US" smtClean="0"/>
              <a:t>Answer the following questions:</a:t>
            </a:r>
          </a:p>
          <a:p>
            <a:pPr marL="687388" lvl="1" indent="-342900" eaLnBrk="1" hangingPunct="1">
              <a:buFontTx/>
              <a:buAutoNum type="arabicPeriod"/>
            </a:pPr>
            <a:r>
              <a:rPr lang="en-US" b="0" smtClean="0"/>
              <a:t>What four steps are necessary for reported time to become payable time?</a:t>
            </a:r>
          </a:p>
          <a:p>
            <a:pPr marL="1030288" lvl="2" indent="-342900" eaLnBrk="1" hangingPunct="1">
              <a:buFont typeface="Wingdings" pitchFamily="2" charset="2"/>
              <a:buAutoNum type="alphaLcPeriod"/>
            </a:pPr>
            <a:r>
              <a:rPr lang="en-US" b="0" smtClean="0"/>
              <a:t>Submit Time</a:t>
            </a:r>
          </a:p>
          <a:p>
            <a:pPr marL="1030288" lvl="2" indent="-342900" eaLnBrk="1" hangingPunct="1">
              <a:buFont typeface="Wingdings" pitchFamily="2" charset="2"/>
              <a:buAutoNum type="alphaLcPeriod"/>
            </a:pPr>
            <a:r>
              <a:rPr lang="en-US" b="0" smtClean="0"/>
              <a:t>Time Administration Process must run overnight</a:t>
            </a:r>
          </a:p>
          <a:p>
            <a:pPr marL="1030288" lvl="2" indent="-342900" eaLnBrk="1" hangingPunct="1">
              <a:buFont typeface="Wingdings" pitchFamily="2" charset="2"/>
              <a:buAutoNum type="alphaLcPeriod"/>
            </a:pPr>
            <a:r>
              <a:rPr lang="en-US" b="0" smtClean="0"/>
              <a:t>Any exceptions (errors) must be cleared</a:t>
            </a:r>
          </a:p>
          <a:p>
            <a:pPr marL="1030288" lvl="2" indent="-342900" eaLnBrk="1" hangingPunct="1">
              <a:buFont typeface="Wingdings" pitchFamily="2" charset="2"/>
              <a:buAutoNum type="alphaLcPeriod"/>
            </a:pPr>
            <a:r>
              <a:rPr lang="en-US" b="0" smtClean="0"/>
              <a:t>Approve Time</a:t>
            </a:r>
          </a:p>
        </p:txBody>
      </p:sp>
    </p:spTree>
    <p:custDataLst>
      <p:tags r:id="rId1"/>
    </p:custDataLst>
  </p:cSld>
  <p:clrMapOvr>
    <a:masterClrMapping/>
  </p:clrMapOvr>
  <p:transition spd="slow" advTm="5439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20">
                                            <p:txEl>
                                              <p:pRg st="1" end="1"/>
                                            </p:txEl>
                                          </p:spTgt>
                                        </p:tgtEl>
                                        <p:attrNameLst>
                                          <p:attrName>style.visibility</p:attrName>
                                        </p:attrNameLst>
                                      </p:cBhvr>
                                      <p:to>
                                        <p:strVal val="visible"/>
                                      </p:to>
                                    </p:set>
                                    <p:anim calcmode="lin" valueType="num">
                                      <p:cBhvr additive="base">
                                        <p:cTn id="7" dur="500" fill="hold"/>
                                        <p:tgtEl>
                                          <p:spTgt spid="3482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20">
                                            <p:txEl>
                                              <p:pRg st="2" end="2"/>
                                            </p:txEl>
                                          </p:spTgt>
                                        </p:tgtEl>
                                        <p:attrNameLst>
                                          <p:attrName>style.visibility</p:attrName>
                                        </p:attrNameLst>
                                      </p:cBhvr>
                                      <p:to>
                                        <p:strVal val="visible"/>
                                      </p:to>
                                    </p:set>
                                    <p:anim calcmode="lin" valueType="num">
                                      <p:cBhvr additive="base">
                                        <p:cTn id="13" dur="500" fill="hold"/>
                                        <p:tgtEl>
                                          <p:spTgt spid="3482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20">
                                            <p:txEl>
                                              <p:pRg st="3" end="3"/>
                                            </p:txEl>
                                          </p:spTgt>
                                        </p:tgtEl>
                                        <p:attrNameLst>
                                          <p:attrName>style.visibility</p:attrName>
                                        </p:attrNameLst>
                                      </p:cBhvr>
                                      <p:to>
                                        <p:strVal val="visible"/>
                                      </p:to>
                                    </p:set>
                                    <p:anim calcmode="lin" valueType="num">
                                      <p:cBhvr additive="base">
                                        <p:cTn id="19" dur="500" fill="hold"/>
                                        <p:tgtEl>
                                          <p:spTgt spid="3482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4820">
                                            <p:txEl>
                                              <p:pRg st="4" end="4"/>
                                            </p:txEl>
                                          </p:spTgt>
                                        </p:tgtEl>
                                        <p:attrNameLst>
                                          <p:attrName>style.visibility</p:attrName>
                                        </p:attrNameLst>
                                      </p:cBhvr>
                                      <p:to>
                                        <p:strVal val="visible"/>
                                      </p:to>
                                    </p:set>
                                    <p:anim calcmode="lin" valueType="num">
                                      <p:cBhvr additive="base">
                                        <p:cTn id="25" dur="500" fill="hold"/>
                                        <p:tgtEl>
                                          <p:spTgt spid="3482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4820">
                                            <p:txEl>
                                              <p:pRg st="5" end="5"/>
                                            </p:txEl>
                                          </p:spTgt>
                                        </p:tgtEl>
                                        <p:attrNameLst>
                                          <p:attrName>style.visibility</p:attrName>
                                        </p:attrNameLst>
                                      </p:cBhvr>
                                      <p:to>
                                        <p:strVal val="visible"/>
                                      </p:to>
                                    </p:set>
                                    <p:anim calcmode="lin" valueType="num">
                                      <p:cBhvr additive="base">
                                        <p:cTn id="31" dur="500" fill="hold"/>
                                        <p:tgtEl>
                                          <p:spTgt spid="3482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2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B2F69FC7-3355-4686-B10F-A41B3A94E140}" type="slidenum">
              <a:rPr lang="en-US" sz="1400" b="0" smtClean="0"/>
              <a:pPr eaLnBrk="1" hangingPunct="1"/>
              <a:t>22</a:t>
            </a:fld>
            <a:endParaRPr lang="en-US" sz="1400" b="0" smtClean="0"/>
          </a:p>
        </p:txBody>
      </p:sp>
      <p:sp>
        <p:nvSpPr>
          <p:cNvPr id="25603" name="Rectangle 2"/>
          <p:cNvSpPr>
            <a:spLocks noGrp="1" noChangeArrowheads="1"/>
          </p:cNvSpPr>
          <p:nvPr>
            <p:ph type="title"/>
          </p:nvPr>
        </p:nvSpPr>
        <p:spPr/>
        <p:txBody>
          <a:bodyPr/>
          <a:lstStyle/>
          <a:p>
            <a:pPr eaLnBrk="1" hangingPunct="1"/>
            <a:r>
              <a:rPr lang="en-US" smtClean="0"/>
              <a:t>Entering Time - Knowledge Check</a:t>
            </a:r>
          </a:p>
        </p:txBody>
      </p:sp>
      <p:sp>
        <p:nvSpPr>
          <p:cNvPr id="34820" name="Rectangle 3"/>
          <p:cNvSpPr>
            <a:spLocks noGrp="1" noChangeArrowheads="1"/>
          </p:cNvSpPr>
          <p:nvPr>
            <p:ph type="body" idx="1"/>
          </p:nvPr>
        </p:nvSpPr>
        <p:spPr>
          <a:xfrm>
            <a:off x="457200" y="1600200"/>
            <a:ext cx="8229600" cy="4525963"/>
          </a:xfrm>
        </p:spPr>
        <p:txBody>
          <a:bodyPr/>
          <a:lstStyle/>
          <a:p>
            <a:pPr marL="381000" indent="-381000" eaLnBrk="1" hangingPunct="1">
              <a:spcBef>
                <a:spcPct val="0"/>
              </a:spcBef>
              <a:spcAft>
                <a:spcPct val="0"/>
              </a:spcAft>
            </a:pPr>
            <a:r>
              <a:rPr lang="en-US" smtClean="0"/>
              <a:t>Answer the following questions:</a:t>
            </a:r>
          </a:p>
          <a:p>
            <a:pPr marL="687388" lvl="1" indent="-342900" eaLnBrk="1" hangingPunct="1">
              <a:buFontTx/>
              <a:buAutoNum type="arabicPeriod" startAt="2"/>
            </a:pPr>
            <a:r>
              <a:rPr lang="en-US" b="0" smtClean="0"/>
              <a:t>What is the difference between positive time reporting and exception time reporting?</a:t>
            </a:r>
          </a:p>
          <a:p>
            <a:pPr marL="1030288" lvl="2" indent="-342900" eaLnBrk="1" hangingPunct="1">
              <a:buFont typeface="Wingdings" pitchFamily="2" charset="2"/>
              <a:buAutoNum type="alphaLcPeriod"/>
            </a:pPr>
            <a:r>
              <a:rPr lang="en-US" b="0" smtClean="0"/>
              <a:t>Positive Time Reporter must enter all hours to be paid (e.g. Students, UA’s)</a:t>
            </a:r>
          </a:p>
          <a:p>
            <a:pPr marL="1030288" lvl="2" indent="-342900" eaLnBrk="1" hangingPunct="1">
              <a:buFont typeface="Wingdings" pitchFamily="2" charset="2"/>
              <a:buAutoNum type="alphaLcPeriod"/>
            </a:pPr>
            <a:r>
              <a:rPr lang="en-US" b="0" smtClean="0"/>
              <a:t>Exception Time Reporter only makes changes to pre-populated hours (e.g. full-time and permanent part-time employees)</a:t>
            </a:r>
          </a:p>
          <a:p>
            <a:pPr marL="687388" lvl="1" indent="-342900" eaLnBrk="1" hangingPunct="1">
              <a:buFontTx/>
              <a:buAutoNum type="arabicPeriod" startAt="2"/>
            </a:pPr>
            <a:r>
              <a:rPr lang="en-US" b="0" smtClean="0"/>
              <a:t>True or False:  Both Exception and Positive time reporters must click “submit” on their Timesheet.</a:t>
            </a:r>
          </a:p>
          <a:p>
            <a:pPr marL="687388" lvl="1" indent="-342900" eaLnBrk="1" hangingPunct="1">
              <a:buFontTx/>
              <a:buNone/>
            </a:pPr>
            <a:r>
              <a:rPr lang="en-US" b="0" smtClean="0"/>
              <a:t>	TRUE!</a:t>
            </a:r>
          </a:p>
          <a:p>
            <a:pPr marL="1030288" lvl="2" indent="-342900" eaLnBrk="1" hangingPunct="1">
              <a:buFont typeface="Wingdings" pitchFamily="2" charset="2"/>
              <a:buNone/>
            </a:pPr>
            <a:endParaRPr lang="en-US" b="0" smtClean="0"/>
          </a:p>
        </p:txBody>
      </p:sp>
    </p:spTree>
    <p:custDataLst>
      <p:tags r:id="rId1"/>
    </p:custDataLst>
  </p:cSld>
  <p:clrMapOvr>
    <a:masterClrMapping/>
  </p:clrMapOvr>
  <p:transition spd="slow" advTm="5737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20">
                                            <p:txEl>
                                              <p:pRg st="1" end="1"/>
                                            </p:txEl>
                                          </p:spTgt>
                                        </p:tgtEl>
                                        <p:attrNameLst>
                                          <p:attrName>style.visibility</p:attrName>
                                        </p:attrNameLst>
                                      </p:cBhvr>
                                      <p:to>
                                        <p:strVal val="visible"/>
                                      </p:to>
                                    </p:set>
                                    <p:anim calcmode="lin" valueType="num">
                                      <p:cBhvr additive="base">
                                        <p:cTn id="7" dur="500" fill="hold"/>
                                        <p:tgtEl>
                                          <p:spTgt spid="3482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20">
                                            <p:txEl>
                                              <p:pRg st="2" end="2"/>
                                            </p:txEl>
                                          </p:spTgt>
                                        </p:tgtEl>
                                        <p:attrNameLst>
                                          <p:attrName>style.visibility</p:attrName>
                                        </p:attrNameLst>
                                      </p:cBhvr>
                                      <p:to>
                                        <p:strVal val="visible"/>
                                      </p:to>
                                    </p:set>
                                    <p:anim calcmode="lin" valueType="num">
                                      <p:cBhvr additive="base">
                                        <p:cTn id="13" dur="500" fill="hold"/>
                                        <p:tgtEl>
                                          <p:spTgt spid="3482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20">
                                            <p:txEl>
                                              <p:pRg st="3" end="3"/>
                                            </p:txEl>
                                          </p:spTgt>
                                        </p:tgtEl>
                                        <p:attrNameLst>
                                          <p:attrName>style.visibility</p:attrName>
                                        </p:attrNameLst>
                                      </p:cBhvr>
                                      <p:to>
                                        <p:strVal val="visible"/>
                                      </p:to>
                                    </p:set>
                                    <p:anim calcmode="lin" valueType="num">
                                      <p:cBhvr additive="base">
                                        <p:cTn id="19" dur="500" fill="hold"/>
                                        <p:tgtEl>
                                          <p:spTgt spid="3482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4820">
                                            <p:txEl>
                                              <p:pRg st="4" end="4"/>
                                            </p:txEl>
                                          </p:spTgt>
                                        </p:tgtEl>
                                        <p:attrNameLst>
                                          <p:attrName>style.visibility</p:attrName>
                                        </p:attrNameLst>
                                      </p:cBhvr>
                                      <p:to>
                                        <p:strVal val="visible"/>
                                      </p:to>
                                    </p:set>
                                    <p:anim calcmode="lin" valueType="num">
                                      <p:cBhvr additive="base">
                                        <p:cTn id="25" dur="500" fill="hold"/>
                                        <p:tgtEl>
                                          <p:spTgt spid="3482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4820">
                                            <p:txEl>
                                              <p:pRg st="5" end="5"/>
                                            </p:txEl>
                                          </p:spTgt>
                                        </p:tgtEl>
                                        <p:attrNameLst>
                                          <p:attrName>style.visibility</p:attrName>
                                        </p:attrNameLst>
                                      </p:cBhvr>
                                      <p:to>
                                        <p:strVal val="visible"/>
                                      </p:to>
                                    </p:set>
                                    <p:anim calcmode="lin" valueType="num">
                                      <p:cBhvr additive="base">
                                        <p:cTn id="31" dur="500" fill="hold"/>
                                        <p:tgtEl>
                                          <p:spTgt spid="3482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2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CF0B8AD-BF0D-4E41-AC92-ECC7A72C727C}" type="slidenum">
              <a:rPr lang="en-US" sz="1400" b="0" smtClean="0"/>
              <a:pPr eaLnBrk="1" hangingPunct="1"/>
              <a:t>23</a:t>
            </a:fld>
            <a:endParaRPr lang="en-US" sz="1400" b="0" smtClean="0"/>
          </a:p>
        </p:txBody>
      </p:sp>
      <p:sp>
        <p:nvSpPr>
          <p:cNvPr id="27651" name="Rectangle 2"/>
          <p:cNvSpPr>
            <a:spLocks noGrp="1" noChangeArrowheads="1"/>
          </p:cNvSpPr>
          <p:nvPr>
            <p:ph type="title"/>
          </p:nvPr>
        </p:nvSpPr>
        <p:spPr/>
        <p:txBody>
          <a:bodyPr/>
          <a:lstStyle/>
          <a:p>
            <a:pPr eaLnBrk="1" hangingPunct="1"/>
            <a:r>
              <a:rPr lang="en-US" smtClean="0"/>
              <a:t>Questions</a:t>
            </a:r>
          </a:p>
        </p:txBody>
      </p:sp>
      <p:sp>
        <p:nvSpPr>
          <p:cNvPr id="27652" name="Rectangle 3"/>
          <p:cNvSpPr>
            <a:spLocks noGrp="1" noChangeArrowheads="1"/>
          </p:cNvSpPr>
          <p:nvPr>
            <p:ph type="body" idx="1"/>
          </p:nvPr>
        </p:nvSpPr>
        <p:spPr/>
        <p:txBody>
          <a:bodyPr/>
          <a:lstStyle/>
          <a:p>
            <a:pPr marL="0" indent="0" algn="ctr" eaLnBrk="1" hangingPunct="1">
              <a:buFont typeface="Wingdings" pitchFamily="2" charset="2"/>
              <a:buNone/>
            </a:pPr>
            <a:r>
              <a:rPr lang="en-US" sz="3600" dirty="0" smtClean="0">
                <a:solidFill>
                  <a:srgbClr val="003399"/>
                </a:solidFill>
              </a:rPr>
              <a:t>Questions?</a:t>
            </a:r>
          </a:p>
          <a:p>
            <a:pPr marL="0" indent="0" eaLnBrk="1" hangingPunct="1">
              <a:buFont typeface="Wingdings" pitchFamily="2" charset="2"/>
              <a:buNone/>
            </a:pPr>
            <a:r>
              <a:rPr lang="en-US" sz="3200" dirty="0" smtClean="0">
                <a:solidFill>
                  <a:srgbClr val="003399"/>
                </a:solidFill>
              </a:rPr>
              <a:t>Payroll Department</a:t>
            </a:r>
            <a:endParaRPr lang="en-US" dirty="0" smtClean="0">
              <a:solidFill>
                <a:srgbClr val="003399"/>
              </a:solidFill>
            </a:endParaRPr>
          </a:p>
          <a:p>
            <a:pPr marL="0" indent="0" eaLnBrk="1" hangingPunct="1">
              <a:buFont typeface="Wingdings" pitchFamily="2" charset="2"/>
              <a:buNone/>
            </a:pPr>
            <a:r>
              <a:rPr lang="it-IT" dirty="0" smtClean="0">
                <a:hlinkClick r:id="rId3"/>
              </a:rPr>
              <a:t>Beata Winiarski </a:t>
            </a:r>
            <a:r>
              <a:rPr lang="it-IT" dirty="0" smtClean="0"/>
              <a:t>- </a:t>
            </a:r>
            <a:r>
              <a:rPr lang="it-IT" dirty="0" smtClean="0"/>
              <a:t>Payroll Coordinator - (203) 392-5425</a:t>
            </a:r>
          </a:p>
          <a:p>
            <a:pPr marL="0" indent="0" eaLnBrk="1" hangingPunct="1">
              <a:buFont typeface="Wingdings" pitchFamily="2" charset="2"/>
              <a:buNone/>
            </a:pPr>
            <a:r>
              <a:rPr lang="en-US" dirty="0" smtClean="0">
                <a:hlinkClick r:id="rId4"/>
              </a:rPr>
              <a:t>Ken Pereira</a:t>
            </a:r>
            <a:r>
              <a:rPr lang="en-US" dirty="0" smtClean="0"/>
              <a:t> - Payroll Officer - (203) 392-5427 </a:t>
            </a:r>
          </a:p>
          <a:p>
            <a:pPr marL="0" indent="0" eaLnBrk="1" hangingPunct="1">
              <a:buFont typeface="Wingdings" pitchFamily="2" charset="2"/>
              <a:buNone/>
            </a:pPr>
            <a:r>
              <a:rPr lang="en-US" dirty="0" err="1" smtClean="0">
                <a:hlinkClick r:id="rId5"/>
              </a:rPr>
              <a:t>Kommaly</a:t>
            </a:r>
            <a:r>
              <a:rPr lang="en-US" dirty="0" smtClean="0">
                <a:hlinkClick r:id="rId5"/>
              </a:rPr>
              <a:t> </a:t>
            </a:r>
            <a:r>
              <a:rPr lang="en-US" dirty="0" err="1" smtClean="0">
                <a:hlinkClick r:id="rId5"/>
              </a:rPr>
              <a:t>Xayasone</a:t>
            </a:r>
            <a:r>
              <a:rPr lang="en-US" dirty="0" smtClean="0"/>
              <a:t> – Payroll Clerk- (203) 392-5079 </a:t>
            </a:r>
          </a:p>
          <a:p>
            <a:pPr marL="0" indent="0" eaLnBrk="1" hangingPunct="1">
              <a:buFont typeface="Wingdings" pitchFamily="2" charset="2"/>
              <a:buNone/>
            </a:pPr>
            <a:r>
              <a:rPr lang="en-US" dirty="0" smtClean="0">
                <a:hlinkClick r:id="rId6"/>
              </a:rPr>
              <a:t>Linda </a:t>
            </a:r>
            <a:r>
              <a:rPr lang="en-US" dirty="0" err="1" smtClean="0">
                <a:hlinkClick r:id="rId6"/>
              </a:rPr>
              <a:t>D'Addio</a:t>
            </a:r>
            <a:r>
              <a:rPr lang="en-US" dirty="0" smtClean="0"/>
              <a:t> - Payroll Clerk - (203) 392-5621 </a:t>
            </a:r>
            <a:endParaRPr lang="en-US"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p:txBody>
      </p:sp>
    </p:spTree>
  </p:cSld>
  <p:clrMapOvr>
    <a:masterClrMapping/>
  </p:clrMapOvr>
  <p:transition spd="slow" advTm="3332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697D3455-23FF-4475-8041-06C5C62D8B3F}" type="slidenum">
              <a:rPr lang="en-US" sz="1400" b="0" smtClean="0"/>
              <a:pPr eaLnBrk="1" hangingPunct="1"/>
              <a:t>3</a:t>
            </a:fld>
            <a:endParaRPr lang="en-US" sz="1400" b="0" smtClean="0"/>
          </a:p>
        </p:txBody>
      </p:sp>
      <p:sp>
        <p:nvSpPr>
          <p:cNvPr id="5123" name="Rectangle 2"/>
          <p:cNvSpPr>
            <a:spLocks noGrp="1" noChangeArrowheads="1"/>
          </p:cNvSpPr>
          <p:nvPr>
            <p:ph type="title"/>
          </p:nvPr>
        </p:nvSpPr>
        <p:spPr/>
        <p:txBody>
          <a:bodyPr/>
          <a:lstStyle/>
          <a:p>
            <a:pPr eaLnBrk="1" hangingPunct="1"/>
            <a:r>
              <a:rPr lang="en-US" smtClean="0"/>
              <a:t>Overview - Employee – Entering Time</a:t>
            </a:r>
          </a:p>
        </p:txBody>
      </p:sp>
      <p:sp>
        <p:nvSpPr>
          <p:cNvPr id="5124" name="Rectangle 3"/>
          <p:cNvSpPr>
            <a:spLocks noGrp="1" noChangeArrowheads="1"/>
          </p:cNvSpPr>
          <p:nvPr>
            <p:ph type="body" idx="1"/>
          </p:nvPr>
        </p:nvSpPr>
        <p:spPr/>
        <p:txBody>
          <a:bodyPr/>
          <a:lstStyle/>
          <a:p>
            <a:pPr marL="0" indent="0" eaLnBrk="1" hangingPunct="1">
              <a:spcBef>
                <a:spcPct val="0"/>
              </a:spcBef>
              <a:spcAft>
                <a:spcPct val="0"/>
              </a:spcAft>
            </a:pPr>
            <a:r>
              <a:rPr lang="en-US" dirty="0" smtClean="0">
                <a:solidFill>
                  <a:schemeClr val="tx2"/>
                </a:solidFill>
              </a:rPr>
              <a:t>Time &amp; Labor Self Service allows employees to enter their own time into Core-CT.</a:t>
            </a:r>
          </a:p>
          <a:p>
            <a:pPr lvl="1" eaLnBrk="1" hangingPunct="1"/>
            <a:r>
              <a:rPr lang="en-US" b="0" dirty="0" smtClean="0"/>
              <a:t>Employees access Core-CT via their own login and password </a:t>
            </a:r>
          </a:p>
          <a:p>
            <a:pPr lvl="1" eaLnBrk="1" hangingPunct="1"/>
            <a:r>
              <a:rPr lang="en-US" b="0" dirty="0" smtClean="0"/>
              <a:t>Employees enter their time either on a Positive or Exception basis</a:t>
            </a:r>
          </a:p>
          <a:p>
            <a:pPr lvl="1" eaLnBrk="1" hangingPunct="1"/>
            <a:endParaRPr lang="en-US" b="0" dirty="0"/>
          </a:p>
          <a:p>
            <a:pPr eaLnBrk="1" hangingPunct="1">
              <a:buFont typeface="Arial" pitchFamily="34" charset="0"/>
              <a:buChar char="•"/>
            </a:pPr>
            <a:r>
              <a:rPr lang="en-US" dirty="0">
                <a:solidFill>
                  <a:srgbClr val="FF0000"/>
                </a:solidFill>
              </a:rPr>
              <a:t>The CORE-CT website can be accessed by using the following link:</a:t>
            </a:r>
          </a:p>
          <a:p>
            <a:pPr eaLnBrk="1" hangingPunct="1"/>
            <a:r>
              <a:rPr lang="en-US" b="0" dirty="0">
                <a:hlinkClick r:id="rId3"/>
              </a:rPr>
              <a:t>https://corect.ct.gov:10000/psp/PEPRD/?cmd=login&amp;languageCd=ENG</a:t>
            </a:r>
            <a:r>
              <a:rPr lang="en-US" b="0" dirty="0"/>
              <a:t> </a:t>
            </a:r>
            <a:endParaRPr lang="en-US" dirty="0"/>
          </a:p>
          <a:p>
            <a:pPr lvl="1" eaLnBrk="1" hangingPunct="1">
              <a:buFontTx/>
              <a:buNone/>
            </a:pPr>
            <a:endParaRPr lang="en-US" b="0" dirty="0" smtClean="0"/>
          </a:p>
          <a:p>
            <a:pPr lvl="1" eaLnBrk="1" hangingPunct="1">
              <a:buFontTx/>
              <a:buNone/>
            </a:pPr>
            <a:endParaRPr lang="en-US" b="0" dirty="0" smtClean="0"/>
          </a:p>
          <a:p>
            <a:pPr lvl="1" eaLnBrk="1" hangingPunct="1"/>
            <a:endParaRPr lang="en-US" b="0" dirty="0" smtClean="0"/>
          </a:p>
          <a:p>
            <a:pPr lvl="1" eaLnBrk="1" hangingPunct="1"/>
            <a:endParaRPr lang="en-US" b="0" dirty="0" smtClean="0"/>
          </a:p>
        </p:txBody>
      </p:sp>
    </p:spTree>
  </p:cSld>
  <p:clrMapOvr>
    <a:masterClrMapping/>
  </p:clrMapOvr>
  <p:transition spd="slow" advTm="9681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C6BF43C0-F881-4850-A2D4-9CF155F30795}" type="slidenum">
              <a:rPr lang="en-US" sz="1400" b="0" smtClean="0"/>
              <a:pPr eaLnBrk="1" hangingPunct="1"/>
              <a:t>4</a:t>
            </a:fld>
            <a:endParaRPr lang="en-US" sz="1400" b="0" smtClean="0"/>
          </a:p>
        </p:txBody>
      </p:sp>
      <p:sp>
        <p:nvSpPr>
          <p:cNvPr id="7171" name="Rectangle 2"/>
          <p:cNvSpPr>
            <a:spLocks noGrp="1" noChangeArrowheads="1"/>
          </p:cNvSpPr>
          <p:nvPr>
            <p:ph type="title"/>
          </p:nvPr>
        </p:nvSpPr>
        <p:spPr/>
        <p:txBody>
          <a:bodyPr/>
          <a:lstStyle/>
          <a:p>
            <a:pPr eaLnBrk="1" hangingPunct="1"/>
            <a:r>
              <a:rPr lang="en-US" smtClean="0"/>
              <a:t>Overview - Training Tools</a:t>
            </a:r>
          </a:p>
        </p:txBody>
      </p:sp>
      <p:sp>
        <p:nvSpPr>
          <p:cNvPr id="7172" name="Rectangle 3"/>
          <p:cNvSpPr>
            <a:spLocks noGrp="1" noChangeArrowheads="1"/>
          </p:cNvSpPr>
          <p:nvPr>
            <p:ph type="body" idx="1"/>
          </p:nvPr>
        </p:nvSpPr>
        <p:spPr>
          <a:xfrm>
            <a:off x="457200" y="1600200"/>
            <a:ext cx="8458200" cy="4800600"/>
          </a:xfrm>
        </p:spPr>
        <p:txBody>
          <a:bodyPr/>
          <a:lstStyle/>
          <a:p>
            <a:pPr marL="0" indent="0" eaLnBrk="1" hangingPunct="1">
              <a:spcBef>
                <a:spcPct val="0"/>
              </a:spcBef>
              <a:spcAft>
                <a:spcPct val="0"/>
              </a:spcAft>
            </a:pPr>
            <a:r>
              <a:rPr lang="en-US" dirty="0" smtClean="0"/>
              <a:t>We will use tools created specifically for Self Service Employees.</a:t>
            </a:r>
          </a:p>
          <a:p>
            <a:pPr lvl="1" eaLnBrk="1" hangingPunct="1"/>
            <a:r>
              <a:rPr lang="en-US" sz="2000" b="0" u="sng" dirty="0" smtClean="0"/>
              <a:t>Presentations</a:t>
            </a:r>
          </a:p>
          <a:p>
            <a:pPr lvl="2" eaLnBrk="1" hangingPunct="1"/>
            <a:r>
              <a:rPr lang="en-US" b="0" dirty="0" smtClean="0"/>
              <a:t>Same presentation will also be available on the Payroll Department website</a:t>
            </a:r>
          </a:p>
          <a:p>
            <a:pPr lvl="1" eaLnBrk="1" hangingPunct="1"/>
            <a:r>
              <a:rPr lang="en-US" sz="2000" b="0" u="sng" dirty="0" smtClean="0"/>
              <a:t>User Productivity Kit (UPK) Exercises</a:t>
            </a:r>
          </a:p>
          <a:p>
            <a:pPr lvl="2" eaLnBrk="1" hangingPunct="1"/>
            <a:r>
              <a:rPr lang="en-US" b="0" dirty="0" smtClean="0"/>
              <a:t>We use step-by-step instructional exercises to enable you to learn and practice the correct way to use Employee Self Service Time Entry</a:t>
            </a:r>
          </a:p>
          <a:p>
            <a:pPr lvl="2" eaLnBrk="1" hangingPunct="1"/>
            <a:r>
              <a:rPr lang="en-US" b="0" dirty="0" smtClean="0"/>
              <a:t>These exercises are accessed through the “Core-CT Help” tab on the Home Page or through the Core-CT website</a:t>
            </a:r>
          </a:p>
          <a:p>
            <a:pPr lvl="1" eaLnBrk="1" hangingPunct="1"/>
            <a:r>
              <a:rPr lang="en-US" sz="2000" b="0" u="sng" dirty="0" smtClean="0"/>
              <a:t>Go-Live Labs</a:t>
            </a:r>
          </a:p>
          <a:p>
            <a:pPr lvl="2" eaLnBrk="1" hangingPunct="1"/>
            <a:r>
              <a:rPr lang="en-US" b="0" dirty="0" smtClean="0"/>
              <a:t>As we go-live with Employee Self Service Time Entry, you can come to one of these labs to enter, view and submit your information with a trainer’s assistance.  Access lab schedules through the payroll website.</a:t>
            </a:r>
          </a:p>
        </p:txBody>
      </p:sp>
    </p:spTree>
  </p:cSld>
  <p:clrMapOvr>
    <a:masterClrMapping/>
  </p:clrMapOvr>
  <p:transition spd="slow" advTm="5364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E0274A6-D1AE-4BEB-A3A0-D1D8B08BA443}" type="slidenum">
              <a:rPr lang="en-US" sz="1400" b="0" smtClean="0"/>
              <a:pPr eaLnBrk="1" hangingPunct="1"/>
              <a:t>5</a:t>
            </a:fld>
            <a:endParaRPr lang="en-US" sz="1400" b="0" smtClean="0"/>
          </a:p>
        </p:txBody>
      </p:sp>
      <p:sp>
        <p:nvSpPr>
          <p:cNvPr id="8195" name="Rectangle 2"/>
          <p:cNvSpPr>
            <a:spLocks noGrp="1" noChangeArrowheads="1"/>
          </p:cNvSpPr>
          <p:nvPr>
            <p:ph type="title"/>
          </p:nvPr>
        </p:nvSpPr>
        <p:spPr/>
        <p:txBody>
          <a:bodyPr/>
          <a:lstStyle/>
          <a:p>
            <a:pPr eaLnBrk="1" hangingPunct="1"/>
            <a:r>
              <a:rPr lang="en-US" smtClean="0"/>
              <a:t>Overview - Self Service Navigation Path - Employees</a:t>
            </a:r>
          </a:p>
        </p:txBody>
      </p:sp>
      <p:sp>
        <p:nvSpPr>
          <p:cNvPr id="8196" name="Rectangle 3"/>
          <p:cNvSpPr>
            <a:spLocks noGrp="1" noChangeArrowheads="1"/>
          </p:cNvSpPr>
          <p:nvPr>
            <p:ph type="body" idx="1"/>
          </p:nvPr>
        </p:nvSpPr>
        <p:spPr>
          <a:xfrm>
            <a:off x="228600" y="1447800"/>
            <a:ext cx="8915400" cy="5029200"/>
          </a:xfrm>
        </p:spPr>
        <p:txBody>
          <a:bodyPr/>
          <a:lstStyle/>
          <a:p>
            <a:pPr marL="0" indent="0" eaLnBrk="1" hangingPunct="1"/>
            <a:r>
              <a:rPr lang="en-US" u="sng" dirty="0" smtClean="0"/>
              <a:t>Enter Time:</a:t>
            </a:r>
          </a:p>
          <a:p>
            <a:pPr marL="0" indent="0" eaLnBrk="1" hangingPunct="1"/>
            <a:endParaRPr lang="en-US" dirty="0" smtClean="0"/>
          </a:p>
          <a:p>
            <a:pPr marL="0" indent="0" eaLnBrk="1" hangingPunct="1"/>
            <a:r>
              <a:rPr lang="en-US" i="1" dirty="0" smtClean="0"/>
              <a:t>Shortcut</a:t>
            </a:r>
            <a:r>
              <a:rPr lang="en-US" dirty="0" smtClean="0"/>
              <a:t> -- Time &amp; Labor </a:t>
            </a:r>
            <a:r>
              <a:rPr lang="en-US" dirty="0" err="1" smtClean="0"/>
              <a:t>Pagelet</a:t>
            </a:r>
            <a:r>
              <a:rPr lang="en-US" dirty="0" smtClean="0"/>
              <a:t>* &gt; Timesheet </a:t>
            </a:r>
          </a:p>
          <a:p>
            <a:pPr marL="0" indent="0" eaLnBrk="1" hangingPunct="1"/>
            <a:endParaRPr lang="en-US" sz="1000" u="sng" dirty="0" smtClean="0"/>
          </a:p>
          <a:p>
            <a:pPr marL="0" indent="0" eaLnBrk="1" hangingPunct="1"/>
            <a:endParaRPr lang="en-US" sz="1000" u="sng" dirty="0" smtClean="0"/>
          </a:p>
          <a:p>
            <a:pPr marL="0" indent="0" eaLnBrk="1" hangingPunct="1"/>
            <a:r>
              <a:rPr lang="en-US" dirty="0" smtClean="0"/>
              <a:t>*The “</a:t>
            </a:r>
            <a:r>
              <a:rPr lang="en-US" dirty="0" err="1" smtClean="0"/>
              <a:t>pagelet</a:t>
            </a:r>
            <a:r>
              <a:rPr lang="en-US" dirty="0" smtClean="0"/>
              <a:t>” is a pop-up box menu that appears on the Core-CT Home Page</a:t>
            </a:r>
          </a:p>
          <a:p>
            <a:pPr marL="0" indent="0" eaLnBrk="1" hangingPunct="1"/>
            <a:endParaRPr lang="en-US" dirty="0" smtClean="0"/>
          </a:p>
        </p:txBody>
      </p:sp>
    </p:spTree>
  </p:cSld>
  <p:clrMapOvr>
    <a:masterClrMapping/>
  </p:clrMapOvr>
  <p:transition spd="slow" advTm="4615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E2E1F0C2-43F1-4081-BA76-624EBEB03EE6}" type="slidenum">
              <a:rPr lang="en-US" sz="1400" b="0" smtClean="0"/>
              <a:pPr eaLnBrk="1" hangingPunct="1"/>
              <a:t>6</a:t>
            </a:fld>
            <a:endParaRPr lang="en-US" sz="1400" b="0" smtClean="0"/>
          </a:p>
        </p:txBody>
      </p:sp>
      <p:sp>
        <p:nvSpPr>
          <p:cNvPr id="9219" name="Rectangle 2"/>
          <p:cNvSpPr>
            <a:spLocks noGrp="1" noChangeArrowheads="1"/>
          </p:cNvSpPr>
          <p:nvPr>
            <p:ph type="title"/>
          </p:nvPr>
        </p:nvSpPr>
        <p:spPr/>
        <p:txBody>
          <a:bodyPr/>
          <a:lstStyle/>
          <a:p>
            <a:pPr eaLnBrk="1" hangingPunct="1"/>
            <a:r>
              <a:rPr lang="en-US" smtClean="0"/>
              <a:t>Overview - Time and Labor Basics - Words to Know</a:t>
            </a:r>
          </a:p>
        </p:txBody>
      </p:sp>
      <p:sp>
        <p:nvSpPr>
          <p:cNvPr id="9220" name="Rectangle 3"/>
          <p:cNvSpPr>
            <a:spLocks noGrp="1" noChangeArrowheads="1"/>
          </p:cNvSpPr>
          <p:nvPr>
            <p:ph type="body" idx="1"/>
          </p:nvPr>
        </p:nvSpPr>
        <p:spPr>
          <a:xfrm>
            <a:off x="228600" y="1600200"/>
            <a:ext cx="8229600" cy="5029200"/>
          </a:xfrm>
        </p:spPr>
        <p:txBody>
          <a:bodyPr/>
          <a:lstStyle/>
          <a:p>
            <a:pPr marL="0" indent="0" eaLnBrk="1" hangingPunct="1">
              <a:buClr>
                <a:schemeClr val="tx1"/>
              </a:buClr>
              <a:buFont typeface="Wingdings" pitchFamily="2" charset="2"/>
              <a:buChar char="Ø"/>
            </a:pPr>
            <a:r>
              <a:rPr lang="en-US" sz="2400" dirty="0" smtClean="0"/>
              <a:t>Time Reporter </a:t>
            </a:r>
          </a:p>
          <a:p>
            <a:pPr lvl="1" eaLnBrk="1" hangingPunct="1">
              <a:buClr>
                <a:schemeClr val="tx1"/>
              </a:buClr>
              <a:buFont typeface="Wingdings" pitchFamily="2" charset="2"/>
              <a:buNone/>
            </a:pPr>
            <a:r>
              <a:rPr lang="en-US" sz="2000" dirty="0" smtClean="0"/>
              <a:t>– A</a:t>
            </a:r>
            <a:r>
              <a:rPr lang="en-US" dirty="0" smtClean="0"/>
              <a:t>n employee who reports and submits their time in Core-CT</a:t>
            </a:r>
          </a:p>
          <a:p>
            <a:pPr marL="0" indent="0" eaLnBrk="1" hangingPunct="1">
              <a:buClr>
                <a:schemeClr val="tx1"/>
              </a:buClr>
              <a:buFont typeface="Wingdings" pitchFamily="2" charset="2"/>
              <a:buChar char="Ø"/>
            </a:pPr>
            <a:r>
              <a:rPr lang="en-US" sz="2400" dirty="0" smtClean="0"/>
              <a:t>Exception Time Reporter</a:t>
            </a:r>
          </a:p>
          <a:p>
            <a:pPr lvl="1" eaLnBrk="1" hangingPunct="1">
              <a:buClr>
                <a:schemeClr val="tx1"/>
              </a:buClr>
              <a:buFont typeface="Wingdings" pitchFamily="2" charset="2"/>
              <a:buNone/>
            </a:pPr>
            <a:r>
              <a:rPr lang="en-US" sz="2000" dirty="0" smtClean="0"/>
              <a:t>– O</a:t>
            </a:r>
            <a:r>
              <a:rPr lang="en-US" dirty="0" smtClean="0"/>
              <a:t>nly reports time that is an exception to their Timesheet’s defaulted schedule, such as updating 8 REG (regular hours) to 8 VAC (vacation hours).  These are employees who are members of a bargaining unit.</a:t>
            </a:r>
          </a:p>
          <a:p>
            <a:pPr marL="0" indent="0" eaLnBrk="1" hangingPunct="1">
              <a:buClr>
                <a:schemeClr val="tx1"/>
              </a:buClr>
              <a:buFont typeface="Wingdings" pitchFamily="2" charset="2"/>
              <a:buChar char="Ø"/>
            </a:pPr>
            <a:r>
              <a:rPr lang="en-US" sz="2400" dirty="0" smtClean="0"/>
              <a:t>Positive Time Reporter</a:t>
            </a:r>
          </a:p>
          <a:p>
            <a:pPr lvl="1" eaLnBrk="1" hangingPunct="1">
              <a:buClr>
                <a:schemeClr val="tx1"/>
              </a:buClr>
              <a:buFont typeface="Wingdings" pitchFamily="2" charset="2"/>
              <a:buNone/>
            </a:pPr>
            <a:r>
              <a:rPr lang="en-US" sz="2000" dirty="0" smtClean="0"/>
              <a:t>– R</a:t>
            </a:r>
            <a:r>
              <a:rPr lang="en-US" dirty="0" smtClean="0"/>
              <a:t>eports total number of hours worked each day.  Does not get paid if hours are not entered on the timesheet (University Assistants and Student Workers).</a:t>
            </a:r>
          </a:p>
          <a:p>
            <a:pPr lvl="1" eaLnBrk="1" hangingPunct="1">
              <a:buClr>
                <a:schemeClr val="tx1"/>
              </a:buClr>
              <a:buFont typeface="Wingdings" pitchFamily="2" charset="2"/>
              <a:buNone/>
            </a:pPr>
            <a:endParaRPr lang="en-US" sz="2000" dirty="0" smtClean="0">
              <a:solidFill>
                <a:schemeClr val="accent2"/>
              </a:solidFill>
            </a:endParaRPr>
          </a:p>
        </p:txBody>
      </p:sp>
    </p:spTree>
  </p:cSld>
  <p:clrMapOvr>
    <a:masterClrMapping/>
  </p:clrMapOvr>
  <p:transition spd="slow" advTm="63205"/>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DAEAF2AA-C1C8-4631-BEA7-9BB78782FD69}" type="slidenum">
              <a:rPr lang="en-US" sz="1400" b="0" smtClean="0"/>
              <a:pPr eaLnBrk="1" hangingPunct="1"/>
              <a:t>7</a:t>
            </a:fld>
            <a:endParaRPr lang="en-US" sz="1400" b="0" smtClean="0"/>
          </a:p>
        </p:txBody>
      </p:sp>
      <p:sp>
        <p:nvSpPr>
          <p:cNvPr id="10243" name="Rectangle 2"/>
          <p:cNvSpPr>
            <a:spLocks noGrp="1" noChangeArrowheads="1"/>
          </p:cNvSpPr>
          <p:nvPr>
            <p:ph type="title"/>
          </p:nvPr>
        </p:nvSpPr>
        <p:spPr/>
        <p:txBody>
          <a:bodyPr/>
          <a:lstStyle/>
          <a:p>
            <a:pPr eaLnBrk="1" hangingPunct="1"/>
            <a:r>
              <a:rPr lang="en-US" smtClean="0"/>
              <a:t>Overview - Time and Labor Basics - Words to Know</a:t>
            </a:r>
          </a:p>
        </p:txBody>
      </p:sp>
      <p:sp>
        <p:nvSpPr>
          <p:cNvPr id="10244" name="Rectangle 3"/>
          <p:cNvSpPr>
            <a:spLocks noGrp="1" noChangeArrowheads="1"/>
          </p:cNvSpPr>
          <p:nvPr>
            <p:ph type="body" idx="1"/>
          </p:nvPr>
        </p:nvSpPr>
        <p:spPr>
          <a:xfrm>
            <a:off x="228600" y="1524000"/>
            <a:ext cx="8915400" cy="5334000"/>
          </a:xfrm>
        </p:spPr>
        <p:txBody>
          <a:bodyPr/>
          <a:lstStyle/>
          <a:p>
            <a:pPr marL="0" indent="0" eaLnBrk="1" hangingPunct="1">
              <a:lnSpc>
                <a:spcPct val="90000"/>
              </a:lnSpc>
              <a:buClr>
                <a:schemeClr val="tx1"/>
              </a:buClr>
              <a:buFont typeface="Wingdings" pitchFamily="2" charset="2"/>
              <a:buChar char="Ø"/>
            </a:pPr>
            <a:r>
              <a:rPr lang="en-US" sz="2400" dirty="0" smtClean="0"/>
              <a:t>TRC</a:t>
            </a:r>
            <a:r>
              <a:rPr lang="en-US" sz="1800" dirty="0" smtClean="0"/>
              <a:t/>
            </a:r>
            <a:br>
              <a:rPr lang="en-US" sz="1800" dirty="0" smtClean="0"/>
            </a:br>
            <a:r>
              <a:rPr lang="en-US" sz="1800" dirty="0" smtClean="0"/>
              <a:t>      – Time Reporting Code that identifies the type of reported time,   </a:t>
            </a:r>
            <a:br>
              <a:rPr lang="en-US" sz="1800" dirty="0" smtClean="0"/>
            </a:br>
            <a:r>
              <a:rPr lang="en-US" sz="1800" dirty="0" smtClean="0"/>
              <a:t>         such as REG is Regular time and OT15 is Overtime</a:t>
            </a:r>
          </a:p>
          <a:p>
            <a:pPr marL="0" indent="0" eaLnBrk="1" hangingPunct="1">
              <a:lnSpc>
                <a:spcPct val="90000"/>
              </a:lnSpc>
              <a:buClr>
                <a:schemeClr val="tx1"/>
              </a:buClr>
              <a:buFont typeface="Wingdings" pitchFamily="2" charset="2"/>
              <a:buChar char="Ø"/>
            </a:pPr>
            <a:endParaRPr lang="en-US" sz="1800" dirty="0" smtClean="0"/>
          </a:p>
          <a:p>
            <a:pPr marL="0" indent="0" eaLnBrk="1" hangingPunct="1">
              <a:lnSpc>
                <a:spcPct val="90000"/>
              </a:lnSpc>
              <a:buClr>
                <a:schemeClr val="tx1"/>
              </a:buClr>
              <a:buFont typeface="Wingdings" pitchFamily="2" charset="2"/>
              <a:buChar char="Ø"/>
            </a:pPr>
            <a:r>
              <a:rPr lang="en-US" sz="2400" dirty="0" smtClean="0"/>
              <a:t>Time Administration </a:t>
            </a:r>
          </a:p>
          <a:p>
            <a:pPr lvl="1" eaLnBrk="1" hangingPunct="1">
              <a:lnSpc>
                <a:spcPct val="90000"/>
              </a:lnSpc>
              <a:buClr>
                <a:schemeClr val="tx1"/>
              </a:buClr>
              <a:buFont typeface="Wingdings" pitchFamily="2" charset="2"/>
              <a:buNone/>
            </a:pPr>
            <a:r>
              <a:rPr lang="en-US" sz="2000" dirty="0" smtClean="0"/>
              <a:t>– </a:t>
            </a:r>
            <a:r>
              <a:rPr lang="en-US" dirty="0" smtClean="0"/>
              <a:t>Core-CT overnight process that validates and converts reported and/or scheduled time into payable time ready for payroll</a:t>
            </a:r>
            <a:br>
              <a:rPr lang="en-US" dirty="0" smtClean="0"/>
            </a:br>
            <a:endParaRPr lang="en-US" dirty="0" smtClean="0"/>
          </a:p>
          <a:p>
            <a:pPr marL="0" indent="0" eaLnBrk="1" hangingPunct="1">
              <a:lnSpc>
                <a:spcPct val="90000"/>
              </a:lnSpc>
              <a:buClr>
                <a:schemeClr val="tx1"/>
              </a:buClr>
              <a:buFont typeface="Wingdings" pitchFamily="2" charset="2"/>
              <a:buChar char="Ø"/>
            </a:pPr>
            <a:r>
              <a:rPr lang="en-US" sz="2400" dirty="0" smtClean="0"/>
              <a:t>Payable Time</a:t>
            </a:r>
            <a:br>
              <a:rPr lang="en-US" sz="2400" dirty="0" smtClean="0"/>
            </a:br>
            <a:r>
              <a:rPr lang="en-US" sz="1800" dirty="0" smtClean="0"/>
              <a:t/>
            </a:r>
            <a:br>
              <a:rPr lang="en-US" sz="1800" dirty="0" smtClean="0"/>
            </a:br>
            <a:r>
              <a:rPr lang="en-US" sz="1800" dirty="0" smtClean="0"/>
              <a:t>     – Validated and Approved time that is ready to be collected by payroll</a:t>
            </a:r>
          </a:p>
          <a:p>
            <a:pPr marL="0" indent="0" eaLnBrk="1" hangingPunct="1">
              <a:lnSpc>
                <a:spcPct val="90000"/>
              </a:lnSpc>
              <a:buClr>
                <a:schemeClr val="tx1"/>
              </a:buClr>
              <a:buFont typeface="Wingdings" pitchFamily="2" charset="2"/>
              <a:buChar char="Ø"/>
            </a:pPr>
            <a:endParaRPr lang="en-US" sz="1800" dirty="0" smtClean="0"/>
          </a:p>
          <a:p>
            <a:pPr marL="0" indent="0" eaLnBrk="1" hangingPunct="1">
              <a:lnSpc>
                <a:spcPct val="90000"/>
              </a:lnSpc>
              <a:buClr>
                <a:schemeClr val="tx1"/>
              </a:buClr>
              <a:buFont typeface="Wingdings" pitchFamily="2" charset="2"/>
              <a:buChar char="Ø"/>
            </a:pPr>
            <a:r>
              <a:rPr lang="en-US" sz="2400" dirty="0" smtClean="0"/>
              <a:t>Exception</a:t>
            </a:r>
          </a:p>
          <a:p>
            <a:pPr lvl="1" eaLnBrk="1" hangingPunct="1">
              <a:lnSpc>
                <a:spcPct val="90000"/>
              </a:lnSpc>
              <a:buClr>
                <a:schemeClr val="tx1"/>
              </a:buClr>
              <a:buFont typeface="Wingdings" pitchFamily="2" charset="2"/>
              <a:buNone/>
            </a:pPr>
            <a:r>
              <a:rPr lang="en-US" dirty="0" smtClean="0"/>
              <a:t>– Invalid time that is unable to be collected by payroll until corrected</a:t>
            </a:r>
          </a:p>
          <a:p>
            <a:pPr lvl="1" eaLnBrk="1" hangingPunct="1">
              <a:lnSpc>
                <a:spcPct val="90000"/>
              </a:lnSpc>
              <a:buClr>
                <a:schemeClr val="tx1"/>
              </a:buClr>
              <a:buFont typeface="Wingdings" pitchFamily="2" charset="2"/>
              <a:buNone/>
            </a:pPr>
            <a:endParaRPr lang="en-US" dirty="0" smtClean="0"/>
          </a:p>
          <a:p>
            <a:pPr lvl="1" eaLnBrk="1" hangingPunct="1">
              <a:lnSpc>
                <a:spcPct val="90000"/>
              </a:lnSpc>
              <a:buClr>
                <a:schemeClr val="tx1"/>
              </a:buClr>
              <a:buFont typeface="Wingdings" pitchFamily="2" charset="2"/>
              <a:buNone/>
            </a:pPr>
            <a:endParaRPr lang="en-US" dirty="0" smtClean="0"/>
          </a:p>
          <a:p>
            <a:pPr marL="0" indent="0" eaLnBrk="1" hangingPunct="1">
              <a:lnSpc>
                <a:spcPct val="90000"/>
              </a:lnSpc>
              <a:buClr>
                <a:schemeClr val="tx1"/>
              </a:buClr>
              <a:buFont typeface="Wingdings" pitchFamily="2" charset="2"/>
              <a:buChar char="Ø"/>
            </a:pPr>
            <a:endParaRPr lang="en-US" sz="2400" dirty="0" smtClean="0">
              <a:solidFill>
                <a:schemeClr val="accent2"/>
              </a:solidFill>
            </a:endParaRPr>
          </a:p>
        </p:txBody>
      </p:sp>
    </p:spTree>
  </p:cSld>
  <p:clrMapOvr>
    <a:masterClrMapping/>
  </p:clrMapOvr>
  <p:transition spd="slow" advTm="9124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185A70FE-4D5F-447B-ACF6-AAA3E52F6DB5}" type="slidenum">
              <a:rPr lang="en-US" sz="1400" b="0" smtClean="0">
                <a:solidFill>
                  <a:srgbClr val="000000"/>
                </a:solidFill>
              </a:rPr>
              <a:pPr eaLnBrk="1" hangingPunct="1"/>
              <a:t>8</a:t>
            </a:fld>
            <a:endParaRPr lang="en-US" sz="1400" b="0" smtClean="0">
              <a:solidFill>
                <a:srgbClr val="000000"/>
              </a:solidFill>
            </a:endParaRPr>
          </a:p>
        </p:txBody>
      </p:sp>
      <p:sp>
        <p:nvSpPr>
          <p:cNvPr id="11267" name="Rectangle 2"/>
          <p:cNvSpPr>
            <a:spLocks noGrp="1" noChangeArrowheads="1"/>
          </p:cNvSpPr>
          <p:nvPr>
            <p:ph type="title"/>
          </p:nvPr>
        </p:nvSpPr>
        <p:spPr/>
        <p:txBody>
          <a:bodyPr/>
          <a:lstStyle/>
          <a:p>
            <a:pPr eaLnBrk="1" hangingPunct="1"/>
            <a:r>
              <a:rPr lang="en-US" smtClean="0"/>
              <a:t>Overview - SCSU Training Links</a:t>
            </a:r>
          </a:p>
        </p:txBody>
      </p:sp>
      <p:sp>
        <p:nvSpPr>
          <p:cNvPr id="15364" name="Rectangle 3"/>
          <p:cNvSpPr>
            <a:spLocks noGrp="1" noChangeArrowheads="1"/>
          </p:cNvSpPr>
          <p:nvPr>
            <p:ph type="body" idx="1"/>
          </p:nvPr>
        </p:nvSpPr>
        <p:spPr>
          <a:xfrm>
            <a:off x="228600" y="1524000"/>
            <a:ext cx="8915400" cy="5181600"/>
          </a:xfrm>
        </p:spPr>
        <p:txBody>
          <a:bodyPr/>
          <a:lstStyle/>
          <a:p>
            <a:pPr marL="0" indent="0" eaLnBrk="1" hangingPunct="1">
              <a:lnSpc>
                <a:spcPct val="90000"/>
              </a:lnSpc>
              <a:buClr>
                <a:schemeClr val="tx1"/>
              </a:buClr>
              <a:buFont typeface="Wingdings" pitchFamily="2" charset="2"/>
              <a:buChar char="Ø"/>
              <a:defRPr/>
            </a:pPr>
            <a:r>
              <a:rPr lang="en-US" sz="1800" dirty="0" smtClean="0"/>
              <a:t> </a:t>
            </a:r>
            <a:r>
              <a:rPr lang="en-US" dirty="0" smtClean="0"/>
              <a:t>Payroll Department Website</a:t>
            </a:r>
          </a:p>
          <a:p>
            <a:pPr marL="228600" lvl="1" indent="0" eaLnBrk="1" hangingPunct="1">
              <a:lnSpc>
                <a:spcPct val="90000"/>
              </a:lnSpc>
              <a:buClr>
                <a:schemeClr val="tx1"/>
              </a:buClr>
              <a:buFont typeface="Wingdings" pitchFamily="2" charset="2"/>
              <a:buChar char="Ø"/>
              <a:defRPr/>
            </a:pPr>
            <a:r>
              <a:rPr lang="en-US" sz="1600" dirty="0" smtClean="0">
                <a:hlinkClick r:id="rId3"/>
              </a:rPr>
              <a:t>http://www.southernct.edu/offices/payroll/</a:t>
            </a:r>
            <a:endParaRPr lang="en-US" sz="1600" dirty="0" smtClean="0"/>
          </a:p>
          <a:p>
            <a:pPr marL="228600" lvl="1" indent="0" eaLnBrk="1" hangingPunct="1">
              <a:lnSpc>
                <a:spcPct val="90000"/>
              </a:lnSpc>
              <a:buClr>
                <a:schemeClr val="tx1"/>
              </a:buClr>
              <a:buFont typeface="Wingdings" pitchFamily="2" charset="2"/>
              <a:buChar char="Ø"/>
              <a:defRPr/>
            </a:pPr>
            <a:endParaRPr lang="en-US" sz="1600" dirty="0" smtClean="0"/>
          </a:p>
          <a:p>
            <a:pPr marL="0" indent="0" eaLnBrk="1" hangingPunct="1">
              <a:lnSpc>
                <a:spcPct val="90000"/>
              </a:lnSpc>
              <a:buClr>
                <a:schemeClr val="tx1"/>
              </a:buClr>
              <a:buFont typeface="Wingdings" pitchFamily="2" charset="2"/>
              <a:buChar char="Ø"/>
              <a:defRPr/>
            </a:pPr>
            <a:r>
              <a:rPr lang="en-US" dirty="0" smtClean="0"/>
              <a:t>PowerPoint Presentations</a:t>
            </a:r>
          </a:p>
          <a:p>
            <a:pPr marL="228600" lvl="1" indent="0" eaLnBrk="1" hangingPunct="1">
              <a:lnSpc>
                <a:spcPct val="90000"/>
              </a:lnSpc>
              <a:buClr>
                <a:schemeClr val="tx1"/>
              </a:buClr>
              <a:buFont typeface="Wingdings" pitchFamily="2" charset="2"/>
              <a:buChar char="Ø"/>
              <a:defRPr/>
            </a:pPr>
            <a:r>
              <a:rPr lang="en-US" b="0" dirty="0"/>
              <a:t>Employee - Enter </a:t>
            </a:r>
            <a:r>
              <a:rPr lang="en-US" b="0" dirty="0" smtClean="0"/>
              <a:t>Time for Exception Reporters</a:t>
            </a:r>
            <a:endParaRPr lang="en-US" b="0" dirty="0"/>
          </a:p>
          <a:p>
            <a:pPr marL="228600" lvl="1" indent="0" eaLnBrk="1" hangingPunct="1">
              <a:lnSpc>
                <a:spcPct val="90000"/>
              </a:lnSpc>
              <a:buClr>
                <a:schemeClr val="tx1"/>
              </a:buClr>
              <a:buFont typeface="Wingdings" pitchFamily="2" charset="2"/>
              <a:buChar char="Ø"/>
              <a:defRPr/>
            </a:pPr>
            <a:r>
              <a:rPr lang="en-US" b="0" dirty="0" smtClean="0"/>
              <a:t>Employee - Enter Time for Positive Pay Reporters</a:t>
            </a:r>
          </a:p>
          <a:p>
            <a:pPr marL="228600" lvl="1" indent="0" eaLnBrk="1" hangingPunct="1">
              <a:lnSpc>
                <a:spcPct val="90000"/>
              </a:lnSpc>
              <a:buClr>
                <a:schemeClr val="tx1"/>
              </a:buClr>
              <a:buFont typeface="Wingdings" pitchFamily="2" charset="2"/>
              <a:buChar char="Ø"/>
              <a:defRPr/>
            </a:pPr>
            <a:r>
              <a:rPr lang="en-US" b="0" dirty="0" smtClean="0"/>
              <a:t>Employee - View Payable Time Summary</a:t>
            </a:r>
          </a:p>
          <a:p>
            <a:pPr marL="228600" lvl="1" indent="0" eaLnBrk="1" hangingPunct="1">
              <a:lnSpc>
                <a:spcPct val="90000"/>
              </a:lnSpc>
              <a:buClr>
                <a:schemeClr val="tx1"/>
              </a:buClr>
              <a:buFont typeface="Wingdings" pitchFamily="2" charset="2"/>
              <a:buChar char="Ø"/>
              <a:defRPr/>
            </a:pPr>
            <a:r>
              <a:rPr lang="en-US" b="0" dirty="0" smtClean="0"/>
              <a:t>Employee - Manage Exceptions</a:t>
            </a:r>
          </a:p>
          <a:p>
            <a:pPr marL="228600" lvl="1" indent="0" eaLnBrk="1" hangingPunct="1">
              <a:lnSpc>
                <a:spcPct val="90000"/>
              </a:lnSpc>
              <a:buClr>
                <a:schemeClr val="tx1"/>
              </a:buClr>
              <a:buFont typeface="Wingdings" pitchFamily="2" charset="2"/>
              <a:buChar char="Ø"/>
              <a:defRPr/>
            </a:pPr>
            <a:r>
              <a:rPr lang="en-US" b="0" dirty="0" smtClean="0"/>
              <a:t>Employee - Enter Comments</a:t>
            </a:r>
          </a:p>
          <a:p>
            <a:pPr marL="228600" lvl="1" indent="0" eaLnBrk="1" hangingPunct="1">
              <a:lnSpc>
                <a:spcPct val="90000"/>
              </a:lnSpc>
              <a:buClr>
                <a:schemeClr val="tx1"/>
              </a:buClr>
              <a:buFont typeface="Wingdings" pitchFamily="2" charset="2"/>
              <a:buChar char="Ø"/>
              <a:defRPr/>
            </a:pPr>
            <a:r>
              <a:rPr lang="en-US" b="0" dirty="0" smtClean="0"/>
              <a:t>Employee - View Payable Time Detail</a:t>
            </a:r>
          </a:p>
          <a:p>
            <a:pPr marL="228600" lvl="1" indent="0" eaLnBrk="1" hangingPunct="1">
              <a:lnSpc>
                <a:spcPct val="90000"/>
              </a:lnSpc>
              <a:buClr>
                <a:schemeClr val="tx1"/>
              </a:buClr>
              <a:buFont typeface="Wingdings" pitchFamily="2" charset="2"/>
              <a:buChar char="Ø"/>
              <a:defRPr/>
            </a:pPr>
            <a:r>
              <a:rPr lang="en-US" b="0" dirty="0" smtClean="0"/>
              <a:t>Employee </a:t>
            </a:r>
            <a:r>
              <a:rPr lang="en-US" b="0" dirty="0"/>
              <a:t>-</a:t>
            </a:r>
            <a:r>
              <a:rPr lang="en-US" b="0" dirty="0" smtClean="0"/>
              <a:t> Run Attendance Report</a:t>
            </a:r>
            <a:r>
              <a:rPr lang="en-US" dirty="0" smtClean="0"/>
              <a:t/>
            </a:r>
            <a:br>
              <a:rPr lang="en-US" dirty="0" smtClean="0"/>
            </a:br>
            <a:endParaRPr lang="en-US" dirty="0" smtClean="0"/>
          </a:p>
          <a:p>
            <a:pPr lvl="1" eaLnBrk="1" hangingPunct="1">
              <a:lnSpc>
                <a:spcPct val="90000"/>
              </a:lnSpc>
              <a:buClr>
                <a:schemeClr val="tx1"/>
              </a:buClr>
              <a:buFont typeface="Wingdings" pitchFamily="2" charset="2"/>
              <a:buNone/>
              <a:defRPr/>
            </a:pPr>
            <a:endParaRPr lang="en-US" dirty="0" smtClean="0"/>
          </a:p>
          <a:p>
            <a:pPr marL="0" indent="0" eaLnBrk="1" hangingPunct="1">
              <a:lnSpc>
                <a:spcPct val="90000"/>
              </a:lnSpc>
              <a:buClr>
                <a:schemeClr val="tx1"/>
              </a:buClr>
              <a:buFont typeface="Wingdings" pitchFamily="2" charset="2"/>
              <a:buChar char="Ø"/>
              <a:defRPr/>
            </a:pPr>
            <a:endParaRPr lang="en-US" sz="2400" dirty="0" smtClean="0">
              <a:solidFill>
                <a:schemeClr val="accent2"/>
              </a:solidFill>
            </a:endParaRPr>
          </a:p>
        </p:txBody>
      </p:sp>
    </p:spTree>
  </p:cSld>
  <p:clrMapOvr>
    <a:masterClrMapping/>
  </p:clrMapOvr>
  <p:transition spd="slow" advTm="2234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F380E1E0-B04D-4327-B589-F99B09006C35}" type="slidenum">
              <a:rPr lang="en-US" sz="1400" b="0" smtClean="0"/>
              <a:pPr eaLnBrk="1" hangingPunct="1"/>
              <a:t>9</a:t>
            </a:fld>
            <a:endParaRPr lang="en-US" sz="1400" b="0" smtClean="0"/>
          </a:p>
        </p:txBody>
      </p:sp>
      <p:sp>
        <p:nvSpPr>
          <p:cNvPr id="12291" name="Rectangle 2"/>
          <p:cNvSpPr>
            <a:spLocks noGrp="1" noChangeArrowheads="1"/>
          </p:cNvSpPr>
          <p:nvPr>
            <p:ph type="title"/>
          </p:nvPr>
        </p:nvSpPr>
        <p:spPr/>
        <p:txBody>
          <a:bodyPr/>
          <a:lstStyle/>
          <a:p>
            <a:pPr eaLnBrk="1" hangingPunct="1"/>
            <a:r>
              <a:rPr lang="en-US" smtClean="0"/>
              <a:t>Overview - Password Reset</a:t>
            </a:r>
          </a:p>
        </p:txBody>
      </p:sp>
      <p:sp>
        <p:nvSpPr>
          <p:cNvPr id="13316" name="Rectangle 3"/>
          <p:cNvSpPr>
            <a:spLocks noGrp="1" noChangeArrowheads="1"/>
          </p:cNvSpPr>
          <p:nvPr>
            <p:ph type="body" idx="1"/>
          </p:nvPr>
        </p:nvSpPr>
        <p:spPr>
          <a:xfrm>
            <a:off x="228600" y="1600200"/>
            <a:ext cx="8534400" cy="4724400"/>
          </a:xfrm>
        </p:spPr>
        <p:txBody>
          <a:bodyPr/>
          <a:lstStyle/>
          <a:p>
            <a:pPr marL="0" indent="0" eaLnBrk="1" hangingPunct="1">
              <a:spcBef>
                <a:spcPct val="0"/>
              </a:spcBef>
              <a:spcAft>
                <a:spcPct val="0"/>
              </a:spcAft>
              <a:defRPr/>
            </a:pPr>
            <a:r>
              <a:rPr lang="en-US" dirty="0" smtClean="0">
                <a:solidFill>
                  <a:schemeClr val="tx2"/>
                </a:solidFill>
              </a:rPr>
              <a:t>Time &amp; Labor Security allows employees to have their password automatically reset.  For this to work, the “My System Profile” screen must be completed.</a:t>
            </a:r>
          </a:p>
          <a:p>
            <a:pPr marL="0" indent="0" eaLnBrk="1" hangingPunct="1">
              <a:spcBef>
                <a:spcPct val="0"/>
              </a:spcBef>
              <a:spcAft>
                <a:spcPct val="0"/>
              </a:spcAft>
              <a:defRPr/>
            </a:pPr>
            <a:endParaRPr lang="en-US" dirty="0" smtClean="0">
              <a:solidFill>
                <a:schemeClr val="tx2"/>
              </a:solidFill>
            </a:endParaRPr>
          </a:p>
          <a:p>
            <a:pPr>
              <a:defRPr/>
            </a:pPr>
            <a:r>
              <a:rPr lang="en-US" b="0" dirty="0" smtClean="0"/>
              <a:t>The </a:t>
            </a:r>
            <a:r>
              <a:rPr lang="en-US" b="0" dirty="0" err="1" smtClean="0"/>
              <a:t>ePay</a:t>
            </a:r>
            <a:r>
              <a:rPr lang="en-US" b="0" dirty="0" smtClean="0"/>
              <a:t> Instruction Presentation contains three </a:t>
            </a:r>
            <a:r>
              <a:rPr lang="en-US" b="0" dirty="0"/>
              <a:t>‘must know’ topics for first time Core-CT users: </a:t>
            </a:r>
          </a:p>
          <a:p>
            <a:pPr lvl="1">
              <a:defRPr/>
            </a:pPr>
            <a:r>
              <a:rPr lang="en-US" b="0" dirty="0" smtClean="0"/>
              <a:t>Logging </a:t>
            </a:r>
            <a:r>
              <a:rPr lang="en-US" b="0" dirty="0"/>
              <a:t>In For the First Time </a:t>
            </a:r>
          </a:p>
          <a:p>
            <a:pPr lvl="1">
              <a:defRPr/>
            </a:pPr>
            <a:r>
              <a:rPr lang="en-US" b="0" dirty="0" smtClean="0"/>
              <a:t>Setting </a:t>
            </a:r>
            <a:r>
              <a:rPr lang="en-US" b="0" dirty="0"/>
              <a:t>A Password Recovery Question and Email </a:t>
            </a:r>
          </a:p>
          <a:p>
            <a:pPr lvl="1">
              <a:defRPr/>
            </a:pPr>
            <a:r>
              <a:rPr lang="en-US" b="0" dirty="0" smtClean="0"/>
              <a:t>Viewing </a:t>
            </a:r>
            <a:r>
              <a:rPr lang="en-US" b="0" dirty="0"/>
              <a:t>Your Paycheck Information </a:t>
            </a:r>
            <a:endParaRPr lang="en-US" b="0" dirty="0" smtClean="0"/>
          </a:p>
          <a:p>
            <a:pPr lvl="1">
              <a:defRPr/>
            </a:pPr>
            <a:r>
              <a:rPr lang="en-US" b="0" dirty="0" smtClean="0"/>
              <a:t>Click this link to review this information: </a:t>
            </a:r>
            <a:r>
              <a:rPr lang="en-US" b="0" dirty="0" smtClean="0">
                <a:hlinkClick r:id="rId3"/>
              </a:rPr>
              <a:t>http://www.southernct.edu/offices/payroll/SCSU%20ePay%20%20Presentation.pdf</a:t>
            </a:r>
            <a:endParaRPr lang="en-US" b="0" dirty="0" smtClean="0"/>
          </a:p>
          <a:p>
            <a:pPr lvl="1">
              <a:defRPr/>
            </a:pPr>
            <a:endParaRPr lang="en-US" b="0" dirty="0"/>
          </a:p>
          <a:p>
            <a:pPr lvl="1" eaLnBrk="1" hangingPunct="1">
              <a:defRPr/>
            </a:pPr>
            <a:endParaRPr lang="en-US" b="0" dirty="0" smtClean="0"/>
          </a:p>
          <a:p>
            <a:pPr lvl="1" eaLnBrk="1" hangingPunct="1">
              <a:defRPr/>
            </a:pPr>
            <a:endParaRPr lang="en-US" b="0" dirty="0" smtClean="0"/>
          </a:p>
          <a:p>
            <a:pPr lvl="1" eaLnBrk="1" hangingPunct="1">
              <a:defRPr/>
            </a:pPr>
            <a:endParaRPr lang="en-US" b="0" dirty="0" smtClean="0"/>
          </a:p>
        </p:txBody>
      </p:sp>
    </p:spTree>
  </p:cSld>
  <p:clrMapOvr>
    <a:masterClrMapping/>
  </p:clrMapOvr>
  <p:transition spd="slow" advTm="75824"/>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0.3|37.4"/>
</p:tagLst>
</file>

<file path=ppt/tags/tag2.xml><?xml version="1.0" encoding="utf-8"?>
<p:tagLst xmlns:a="http://schemas.openxmlformats.org/drawingml/2006/main" xmlns:r="http://schemas.openxmlformats.org/officeDocument/2006/relationships" xmlns:p="http://schemas.openxmlformats.org/presentationml/2006/main">
  <p:tag name="TIMING" val="|8.5|22.2|4.1|6.6|6.5"/>
</p:tagLst>
</file>

<file path=ppt/tags/tag3.xml><?xml version="1.0" encoding="utf-8"?>
<p:tagLst xmlns:a="http://schemas.openxmlformats.org/drawingml/2006/main" xmlns:r="http://schemas.openxmlformats.org/officeDocument/2006/relationships" xmlns:p="http://schemas.openxmlformats.org/presentationml/2006/main">
  <p:tag name="TIMING" val="|1.5|15.4|7.7|14.2|13.5"/>
</p:tagLst>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35478</TotalTime>
  <Words>1907</Words>
  <Application>Microsoft Office PowerPoint</Application>
  <PresentationFormat>On-screen Show (4:3)</PresentationFormat>
  <Paragraphs>360</Paragraphs>
  <Slides>23</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Times New Roman</vt:lpstr>
      <vt:lpstr>Wingdings</vt:lpstr>
      <vt:lpstr>Default Design</vt:lpstr>
      <vt:lpstr>Photo Editor Photo</vt:lpstr>
      <vt:lpstr>PowerPoint Presentation</vt:lpstr>
      <vt:lpstr>Overview</vt:lpstr>
      <vt:lpstr>Overview - Employee – Entering Time</vt:lpstr>
      <vt:lpstr>Overview - Training Tools</vt:lpstr>
      <vt:lpstr>Overview - Self Service Navigation Path - Employees</vt:lpstr>
      <vt:lpstr>Overview - Time and Labor Basics - Words to Know</vt:lpstr>
      <vt:lpstr>Overview - Time and Labor Basics - Words to Know</vt:lpstr>
      <vt:lpstr>Overview - SCSU Training Links</vt:lpstr>
      <vt:lpstr>Overview - Password Reset</vt:lpstr>
      <vt:lpstr>Entering Time</vt:lpstr>
      <vt:lpstr>Process Flow - Employee – Entering Time</vt:lpstr>
      <vt:lpstr>Key Points - Entering Time – Positive Employee </vt:lpstr>
      <vt:lpstr>Walk-through and Exercise – Positive Employee – Enter Time</vt:lpstr>
      <vt:lpstr>Navigation - Entering Time</vt:lpstr>
      <vt:lpstr>Entering Time (Positive Pay Employee)</vt:lpstr>
      <vt:lpstr>Entering Time (Positive Employee)</vt:lpstr>
      <vt:lpstr>Entering Time (Positive Employee)</vt:lpstr>
      <vt:lpstr>Entering Time (Positive Employee)</vt:lpstr>
      <vt:lpstr>Entering Time (Positive Employee)</vt:lpstr>
      <vt:lpstr>Review - Entering Time – Positive Employee </vt:lpstr>
      <vt:lpstr>Entering Time - Knowledge Check</vt:lpstr>
      <vt:lpstr>Entering Time - Knowledge Check</vt:lpstr>
      <vt:lpstr>Questions</vt:lpstr>
    </vt:vector>
  </TitlesOfParts>
  <Company>state of 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BaconE</dc:creator>
  <cp:lastModifiedBy>Pereira, Kenneth J.</cp:lastModifiedBy>
  <cp:revision>1593</cp:revision>
  <cp:lastPrinted>2013-02-28T00:52:58Z</cp:lastPrinted>
  <dcterms:created xsi:type="dcterms:W3CDTF">2003-02-06T21:49:48Z</dcterms:created>
  <dcterms:modified xsi:type="dcterms:W3CDTF">2019-06-27T14:00:28Z</dcterms:modified>
</cp:coreProperties>
</file>