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slideLayouts/slideLayout12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Layouts/slideLayout13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4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65" r:id="rId2"/>
    <p:sldId id="767" r:id="rId3"/>
    <p:sldId id="768" r:id="rId4"/>
    <p:sldId id="769" r:id="rId5"/>
    <p:sldId id="770" r:id="rId6"/>
    <p:sldId id="963" r:id="rId7"/>
    <p:sldId id="776" r:id="rId8"/>
    <p:sldId id="778" r:id="rId9"/>
    <p:sldId id="950" r:id="rId10"/>
    <p:sldId id="779" r:id="rId11"/>
    <p:sldId id="781" r:id="rId12"/>
    <p:sldId id="782" r:id="rId13"/>
    <p:sldId id="784" r:id="rId14"/>
    <p:sldId id="785" r:id="rId15"/>
    <p:sldId id="787" r:id="rId16"/>
    <p:sldId id="788" r:id="rId17"/>
    <p:sldId id="962" r:id="rId18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FBF7F3"/>
    <a:srgbClr val="996633"/>
    <a:srgbClr val="FF99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8964" autoAdjust="0"/>
  </p:normalViewPr>
  <p:slideViewPr>
    <p:cSldViewPr>
      <p:cViewPr varScale="1">
        <p:scale>
          <a:sx n="116" d="100"/>
          <a:sy n="116" d="100"/>
        </p:scale>
        <p:origin x="17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416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E6FEB810-72AA-4312-A580-8A8445C0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9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67643DE8-18B6-468C-B2AA-A475751D8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27B1CD-0D20-4B1D-BE1C-33664FFCF4A5}" type="slidenum">
              <a:rPr lang="en-US" sz="1200" b="0" smtClean="0"/>
              <a:pPr eaLnBrk="1" hangingPunct="1"/>
              <a:t>1</a:t>
            </a:fld>
            <a:endParaRPr lang="en-US" sz="1200" b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endParaRPr lang="en-US" dirty="0" smtClean="0"/>
          </a:p>
          <a:p>
            <a:pPr marL="228600" indent="-228600" eaLnBrk="1" hangingPunct="1"/>
            <a:r>
              <a:rPr lang="en-US" b="1" dirty="0" smtClean="0"/>
              <a:t>Instructions:</a:t>
            </a:r>
          </a:p>
          <a:p>
            <a:pPr marL="228600" indent="-228600" eaLnBrk="1" hangingPunct="1"/>
            <a:r>
              <a:rPr lang="en-US" dirty="0" smtClean="0"/>
              <a:t>Thank your class for making the time to attend today’s class.</a:t>
            </a:r>
          </a:p>
          <a:p>
            <a:pPr marL="228600" indent="-228600" eaLnBrk="1" hangingPunct="1"/>
            <a:endParaRPr lang="en-US" b="1" dirty="0" smtClean="0"/>
          </a:p>
          <a:p>
            <a:pPr marL="228600" indent="-228600" eaLnBrk="1" hangingPunct="1"/>
            <a:r>
              <a:rPr lang="en-US" b="1" dirty="0" smtClean="0"/>
              <a:t>Next Screen:</a:t>
            </a:r>
            <a:r>
              <a:rPr lang="en-US" dirty="0" smtClean="0"/>
              <a:t> </a:t>
            </a:r>
          </a:p>
          <a:p>
            <a:pPr marL="228600" indent="-228600" eaLnBrk="1" hangingPunct="1"/>
            <a:r>
              <a:rPr lang="en-US" dirty="0" smtClean="0"/>
              <a:t>Overview</a:t>
            </a:r>
          </a:p>
          <a:p>
            <a:pPr marL="228600" indent="-228600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63060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3C4503-04B3-425D-ACF6-483CA8FDDE32}" type="slidenum">
              <a:rPr lang="en-US" sz="1200" b="0" smtClean="0"/>
              <a:pPr eaLnBrk="1" hangingPunct="1"/>
              <a:t>10</a:t>
            </a:fld>
            <a:endParaRPr lang="en-US" sz="1200" b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en-US" b="1" smtClean="0"/>
              <a:t>Information: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Always delete the exception entry before you enter its replacement to prevent double entry.</a:t>
            </a:r>
          </a:p>
          <a:p>
            <a:pPr marL="228600" indent="-228600" eaLnBrk="1" hangingPunct="1"/>
            <a:endParaRPr lang="en-US" b="1" smtClean="0"/>
          </a:p>
          <a:p>
            <a:pPr marL="228600" indent="-228600" eaLnBrk="1" hangingPunct="1"/>
            <a:r>
              <a:rPr lang="en-US" b="1" smtClean="0"/>
              <a:t>Instructions: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Delete the 2/21 entry.</a:t>
            </a:r>
          </a:p>
          <a:p>
            <a:pPr marL="228600" indent="-228600" eaLnBrk="1" hangingPunct="1">
              <a:buFontTx/>
              <a:buAutoNum type="arabicPeriod"/>
            </a:pPr>
            <a:endParaRPr lang="en-US" smtClean="0"/>
          </a:p>
          <a:p>
            <a:pPr marL="228600" indent="-228600" eaLnBrk="1" hangingPunct="1"/>
            <a:r>
              <a:rPr lang="en-US" b="1" smtClean="0"/>
              <a:t>Next Screen:</a:t>
            </a:r>
          </a:p>
          <a:p>
            <a:pPr marL="228600" indent="-228600" eaLnBrk="1" hangingPunct="1"/>
            <a:r>
              <a:rPr lang="en-US" smtClean="0"/>
              <a:t>Timesheet – Add a new row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>
              <a:buFontTx/>
              <a:buAutoNum type="arabicPeriod"/>
            </a:pPr>
            <a:endParaRPr lang="en-US" smtClean="0"/>
          </a:p>
          <a:p>
            <a:pPr marL="228600" indent="-228600" eaLnBrk="1" hangingPunct="1">
              <a:buFontTx/>
              <a:buAutoNum type="arabicPeriod"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41125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A2F989-388E-4037-931E-1C6B76528919}" type="slidenum">
              <a:rPr lang="en-US" sz="1200" b="0" smtClean="0"/>
              <a:pPr eaLnBrk="1" hangingPunct="1"/>
              <a:t>11</a:t>
            </a:fld>
            <a:endParaRPr lang="en-US" sz="1200" b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hangingPunct="1">
              <a:defRPr/>
            </a:pPr>
            <a:r>
              <a:rPr lang="en-US" b="1" dirty="0" smtClean="0"/>
              <a:t>Information:</a:t>
            </a:r>
          </a:p>
          <a:p>
            <a:pPr eaLnBrk="1" hangingPunct="1">
              <a:defRPr/>
            </a:pPr>
            <a:r>
              <a:rPr lang="en-US" dirty="0" smtClean="0"/>
              <a:t>None</a:t>
            </a:r>
          </a:p>
          <a:p>
            <a:pPr marL="228600" indent="-228600" eaLnBrk="1" hangingPunct="1">
              <a:defRPr/>
            </a:pPr>
            <a:endParaRPr lang="en-US" b="1" dirty="0" smtClean="0"/>
          </a:p>
          <a:p>
            <a:pPr marL="228600" indent="-228600" eaLnBrk="1" hangingPunct="1">
              <a:defRPr/>
            </a:pPr>
            <a:r>
              <a:rPr lang="en-US" b="1" dirty="0" smtClean="0"/>
              <a:t>Instructions: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en-US" dirty="0" smtClean="0"/>
              <a:t>Click Add a Row button (+).</a:t>
            </a:r>
          </a:p>
          <a:p>
            <a:pPr marL="228600" indent="-228600" eaLnBrk="1" hangingPunct="1">
              <a:defRPr/>
            </a:pPr>
            <a:endParaRPr lang="en-US" b="1" dirty="0" smtClean="0"/>
          </a:p>
          <a:p>
            <a:pPr marL="228600" indent="-228600" eaLnBrk="1" hangingPunct="1">
              <a:defRPr/>
            </a:pPr>
            <a:r>
              <a:rPr lang="en-US" b="1" dirty="0" smtClean="0"/>
              <a:t>Next Screen:</a:t>
            </a:r>
          </a:p>
          <a:p>
            <a:pPr marL="228600" indent="-228600" eaLnBrk="1" hangingPunct="1">
              <a:defRPr/>
            </a:pPr>
            <a:r>
              <a:rPr lang="en-US" dirty="0" smtClean="0"/>
              <a:t>Timesheet – Enter new hours</a:t>
            </a:r>
          </a:p>
          <a:p>
            <a:pPr marL="228600" indent="-228600" eaLnBrk="1" hangingPunct="1">
              <a:defRPr/>
            </a:pPr>
            <a:endParaRPr lang="en-US" b="1" dirty="0" smtClean="0"/>
          </a:p>
          <a:p>
            <a:pPr marL="228600" indent="-228600" eaLnBrk="1" hangingPunct="1">
              <a:defRPr/>
            </a:pPr>
            <a:endParaRPr lang="en-US" dirty="0" smtClean="0"/>
          </a:p>
          <a:p>
            <a:pPr marL="228600" indent="-228600" eaLnBrk="1" hangingPunct="1">
              <a:buFontTx/>
              <a:buAutoNum type="arabicPeriod"/>
              <a:defRPr/>
            </a:pPr>
            <a:endParaRPr lang="en-US" dirty="0" smtClean="0"/>
          </a:p>
          <a:p>
            <a:pPr marL="228600" indent="-228600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84499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40544E-2611-4A3D-BDF8-EC1FE96C42AC}" type="slidenum">
              <a:rPr lang="en-US" sz="1200" b="0" smtClean="0"/>
              <a:pPr eaLnBrk="1" hangingPunct="1"/>
              <a:t>12</a:t>
            </a:fld>
            <a:endParaRPr lang="en-US" sz="1200" b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hangingPunct="1">
              <a:defRPr/>
            </a:pPr>
            <a:r>
              <a:rPr lang="en-US" b="1" dirty="0" smtClean="0"/>
              <a:t>Information:</a:t>
            </a:r>
          </a:p>
          <a:p>
            <a:pPr eaLnBrk="1" hangingPunct="1">
              <a:defRPr/>
            </a:pPr>
            <a:r>
              <a:rPr lang="en-US" dirty="0" smtClean="0"/>
              <a:t>None</a:t>
            </a:r>
          </a:p>
          <a:p>
            <a:pPr marL="228600" indent="-228600" eaLnBrk="1" hangingPunct="1">
              <a:defRPr/>
            </a:pPr>
            <a:endParaRPr lang="en-US" b="1" dirty="0" smtClean="0"/>
          </a:p>
          <a:p>
            <a:pPr marL="228600" indent="-228600" eaLnBrk="1" hangingPunct="1">
              <a:defRPr/>
            </a:pPr>
            <a:r>
              <a:rPr lang="en-US" b="1" dirty="0" smtClean="0"/>
              <a:t>Instructions: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Row: 2/21 column: Enter 8.</a:t>
            </a:r>
          </a:p>
          <a:p>
            <a:pPr marL="228600" indent="-228600" eaLnBrk="1" hangingPunct="1">
              <a:buFontTx/>
              <a:buAutoNum type="arabicPeriod"/>
              <a:defRPr/>
            </a:pPr>
            <a:endParaRPr lang="en-US" dirty="0" smtClean="0"/>
          </a:p>
          <a:p>
            <a:pPr marL="228600" indent="-228600" eaLnBrk="1" hangingPunct="1">
              <a:defRPr/>
            </a:pPr>
            <a:r>
              <a:rPr lang="en-US" b="1" dirty="0" smtClean="0"/>
              <a:t>Next Screen:</a:t>
            </a:r>
          </a:p>
          <a:p>
            <a:pPr marL="228600" indent="-228600" eaLnBrk="1" hangingPunct="1">
              <a:defRPr/>
            </a:pPr>
            <a:r>
              <a:rPr lang="en-US" dirty="0" smtClean="0"/>
              <a:t>Timesheet – Enter TRC</a:t>
            </a:r>
          </a:p>
          <a:p>
            <a:pPr marL="228600" indent="-228600" eaLnBrk="1" hangingPunct="1">
              <a:defRPr/>
            </a:pPr>
            <a:endParaRPr lang="en-US" dirty="0" smtClean="0"/>
          </a:p>
          <a:p>
            <a:pPr marL="228600" indent="-228600" eaLnBrk="1" hangingPunct="1">
              <a:buFontTx/>
              <a:buAutoNum type="arabicPeriod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32617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A1223D-BEA3-4BF5-85C2-3B6328CC830E}" type="slidenum">
              <a:rPr lang="en-US" sz="1200" b="0" smtClean="0"/>
              <a:pPr eaLnBrk="1" hangingPunct="1"/>
              <a:t>13</a:t>
            </a:fld>
            <a:endParaRPr lang="en-US" sz="1200" b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en-US" b="1" smtClean="0"/>
              <a:t>Information: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You can replace an exception entry with any other options that are within your Agency and Bargaining Unit rules.</a:t>
            </a:r>
          </a:p>
          <a:p>
            <a:pPr marL="228600" indent="-228600" eaLnBrk="1" hangingPunct="1"/>
            <a:endParaRPr lang="en-US" b="1" smtClean="0"/>
          </a:p>
          <a:p>
            <a:pPr marL="228600" indent="-228600" eaLnBrk="1" hangingPunct="1"/>
            <a:r>
              <a:rPr lang="en-US" b="1" smtClean="0"/>
              <a:t>Instructions: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4</a:t>
            </a:r>
            <a:r>
              <a:rPr lang="en-US" baseline="30000" smtClean="0"/>
              <a:t>th</a:t>
            </a:r>
            <a:r>
              <a:rPr lang="en-US" smtClean="0"/>
              <a:t> Row TRC: Enter vac.</a:t>
            </a:r>
          </a:p>
          <a:p>
            <a:pPr marL="228600" indent="-228600" eaLnBrk="1" hangingPunct="1">
              <a:buFontTx/>
              <a:buAutoNum type="arabicPeriod"/>
            </a:pPr>
            <a:endParaRPr lang="en-US" smtClean="0"/>
          </a:p>
          <a:p>
            <a:pPr marL="228600" indent="-228600" eaLnBrk="1" hangingPunct="1"/>
            <a:r>
              <a:rPr lang="en-US" b="1" smtClean="0"/>
              <a:t>Next Screen:</a:t>
            </a:r>
          </a:p>
          <a:p>
            <a:pPr marL="228600" indent="-228600" eaLnBrk="1" hangingPunct="1"/>
            <a:r>
              <a:rPr lang="en-US" smtClean="0"/>
              <a:t>Timesheet – Submit button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2982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79A65B-A4CC-48E3-B517-775F75FDF31C}" type="slidenum">
              <a:rPr lang="en-US" sz="1200" b="0" smtClean="0"/>
              <a:pPr eaLnBrk="1" hangingPunct="1"/>
              <a:t>14</a:t>
            </a:fld>
            <a:endParaRPr lang="en-US" sz="1200" b="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764213" cy="4181475"/>
          </a:xfrm>
          <a:noFill/>
        </p:spPr>
        <p:txBody>
          <a:bodyPr/>
          <a:lstStyle/>
          <a:p>
            <a:pPr marL="228600" indent="-228600" eaLnBrk="1" hangingPunct="1"/>
            <a:r>
              <a:rPr lang="en-US" b="1" smtClean="0"/>
              <a:t>Information: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Note the TRC Total and Sick and Vacation Balances change when the Timesheet is submitted (Sick 380.50, Vacation 121.00)</a:t>
            </a:r>
          </a:p>
          <a:p>
            <a:pPr marL="228600" indent="-228600" eaLnBrk="1" hangingPunct="1"/>
            <a:endParaRPr lang="en-US" b="1" smtClean="0"/>
          </a:p>
          <a:p>
            <a:pPr marL="228600" indent="-228600" eaLnBrk="1" hangingPunct="1"/>
            <a:r>
              <a:rPr lang="en-US" b="1" smtClean="0"/>
              <a:t>Instructions: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Click the Submit button.</a:t>
            </a:r>
          </a:p>
          <a:p>
            <a:pPr marL="228600" indent="-228600" eaLnBrk="1" hangingPunct="1">
              <a:buFontTx/>
              <a:buAutoNum type="arabicPeriod"/>
            </a:pPr>
            <a:endParaRPr lang="en-US" smtClean="0"/>
          </a:p>
          <a:p>
            <a:pPr marL="228600" indent="-228600" eaLnBrk="1" hangingPunct="1"/>
            <a:r>
              <a:rPr lang="en-US" b="1" smtClean="0"/>
              <a:t>Next Screen:</a:t>
            </a:r>
          </a:p>
          <a:p>
            <a:pPr marL="228600" indent="-228600" eaLnBrk="1" hangingPunct="1"/>
            <a:r>
              <a:rPr lang="en-US" smtClean="0"/>
              <a:t>Timesheet – Saved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19288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73976D-6869-4430-A154-A53950CA3D37}" type="slidenum">
              <a:rPr lang="en-US" sz="1200" b="0" smtClean="0"/>
              <a:pPr eaLnBrk="1" hangingPunct="1"/>
              <a:t>15</a:t>
            </a:fld>
            <a:endParaRPr lang="en-US" sz="1200" b="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en-US" b="1" smtClean="0"/>
              <a:t>Next Screen:</a:t>
            </a:r>
          </a:p>
          <a:p>
            <a:pPr marL="228600" indent="-228600" eaLnBrk="1" hangingPunct="1"/>
            <a:r>
              <a:rPr lang="en-US" smtClean="0"/>
              <a:t>Knowledge Check</a:t>
            </a:r>
          </a:p>
        </p:txBody>
      </p:sp>
    </p:spTree>
    <p:extLst>
      <p:ext uri="{BB962C8B-B14F-4D97-AF65-F5344CB8AC3E}">
        <p14:creationId xmlns:p14="http://schemas.microsoft.com/office/powerpoint/2010/main" val="20887913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0F1EE9-0D35-453C-B1A8-D9B20527363F}" type="slidenum">
              <a:rPr lang="en-US" sz="1200" b="0" smtClean="0"/>
              <a:pPr eaLnBrk="1" hangingPunct="1"/>
              <a:t>16</a:t>
            </a:fld>
            <a:endParaRPr lang="en-US" sz="1200" b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22313"/>
            <a:ext cx="4649787" cy="34861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en-US" b="1" dirty="0" smtClean="0"/>
              <a:t>Information: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 smtClean="0"/>
              <a:t>After the Time Admin process runs to validate or reject Timesheet entries.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 smtClean="0"/>
              <a:t>A. Delete or Replace the Exception time</a:t>
            </a:r>
            <a:br>
              <a:rPr lang="en-US" dirty="0" smtClean="0"/>
            </a:br>
            <a:r>
              <a:rPr lang="en-US" dirty="0" smtClean="0"/>
              <a:t>B. Time Admin process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u="sng" dirty="0" smtClean="0">
                <a:solidFill>
                  <a:srgbClr val="0000FF"/>
                </a:solidFill>
              </a:rPr>
              <a:t>Reported Time Status</a:t>
            </a:r>
          </a:p>
          <a:p>
            <a:pPr marL="228600" indent="-228600" eaLnBrk="1" hangingPunct="1"/>
            <a:endParaRPr lang="en-US" b="1" dirty="0" smtClean="0"/>
          </a:p>
          <a:p>
            <a:pPr marL="228600" indent="-228600" eaLnBrk="1" hangingPunct="1"/>
            <a:r>
              <a:rPr lang="en-US" b="1" dirty="0" smtClean="0"/>
              <a:t>Next Screen:</a:t>
            </a:r>
          </a:p>
          <a:p>
            <a:pPr marL="228600" indent="-228600" eaLnBrk="1" hangingPunct="1"/>
            <a:r>
              <a:rPr lang="en-US" dirty="0" smtClean="0"/>
              <a:t>Questions?</a:t>
            </a:r>
          </a:p>
          <a:p>
            <a:pPr marL="228600" indent="-228600" eaLnBrk="1" hangingPunct="1">
              <a:buFontTx/>
              <a:buAutoNum type="arabicPeriod"/>
            </a:pPr>
            <a:endParaRPr lang="en-US" dirty="0" smtClean="0"/>
          </a:p>
          <a:p>
            <a:pPr marL="228600" indent="-228600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95374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B13091-092B-4BBA-AAD7-1603E1B8DF71}" type="slidenum">
              <a:rPr lang="en-US" sz="1200" b="0" smtClean="0"/>
              <a:pPr eaLnBrk="1" hangingPunct="1"/>
              <a:t>17</a:t>
            </a:fld>
            <a:endParaRPr lang="en-US" sz="1200" b="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en-US" b="1" dirty="0" smtClean="0"/>
              <a:t>Information:</a:t>
            </a:r>
          </a:p>
          <a:p>
            <a:pPr marL="228600" indent="-228600" eaLnBrk="1" hangingPunct="1"/>
            <a:endParaRPr lang="en-US" b="1" dirty="0" smtClean="0"/>
          </a:p>
          <a:p>
            <a:pPr marL="228600" indent="-228600" eaLnBrk="1" hangingPunct="1"/>
            <a:r>
              <a:rPr lang="en-US" b="1" dirty="0" smtClean="0"/>
              <a:t>Instructions:</a:t>
            </a:r>
          </a:p>
          <a:p>
            <a:pPr marL="228600" indent="-228600" eaLnBrk="1" hangingPunct="1"/>
            <a:endParaRPr lang="en-US" dirty="0"/>
          </a:p>
          <a:p>
            <a:pPr marL="228600" indent="-228600" eaLnBrk="1" hangingPunct="1"/>
            <a:endParaRPr lang="en-US" dirty="0" smtClean="0"/>
          </a:p>
          <a:p>
            <a:pPr marL="228600" indent="-228600" eaLnBrk="1" hangingPunct="1"/>
            <a:r>
              <a:rPr lang="en-US" b="1" dirty="0" smtClean="0"/>
              <a:t>Next Screen:</a:t>
            </a:r>
          </a:p>
          <a:p>
            <a:pPr marL="228600" indent="-228600" eaLnBrk="1" hangingPunct="1"/>
            <a:r>
              <a:rPr lang="en-US" dirty="0" smtClean="0"/>
              <a:t>None – End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114618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CB594B-5BD6-4185-9EED-92FAE1E6B57A}" type="slidenum">
              <a:rPr lang="en-US" sz="1200" b="0" smtClean="0"/>
              <a:pPr eaLnBrk="1" hangingPunct="1"/>
              <a:t>2</a:t>
            </a:fld>
            <a:endParaRPr lang="en-US" sz="1200" b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endParaRPr lang="en-US" smtClean="0"/>
          </a:p>
          <a:p>
            <a:pPr marL="228600" indent="-228600" eaLnBrk="1" hangingPunct="1"/>
            <a:r>
              <a:rPr lang="en-US" b="1" smtClean="0"/>
              <a:t>Next Screen:</a:t>
            </a:r>
          </a:p>
          <a:p>
            <a:pPr marL="228600" indent="-228600" eaLnBrk="1" hangingPunct="1"/>
            <a:r>
              <a:rPr lang="en-US" smtClean="0"/>
              <a:t>Process Flow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41745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83F9E6-97EA-419F-A11C-BBE535CBA2AF}" type="slidenum">
              <a:rPr lang="en-US" sz="1200" b="0" smtClean="0"/>
              <a:pPr eaLnBrk="1" hangingPunct="1"/>
              <a:t>3</a:t>
            </a:fld>
            <a:endParaRPr lang="en-US" sz="1200" b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en-US" b="1" smtClean="0"/>
              <a:t>Next Screen:</a:t>
            </a:r>
          </a:p>
          <a:p>
            <a:pPr marL="228600" indent="-228600" eaLnBrk="1" hangingPunct="1"/>
            <a:r>
              <a:rPr lang="en-US" smtClean="0"/>
              <a:t>Key Points</a:t>
            </a:r>
          </a:p>
        </p:txBody>
      </p:sp>
    </p:spTree>
    <p:extLst>
      <p:ext uri="{BB962C8B-B14F-4D97-AF65-F5344CB8AC3E}">
        <p14:creationId xmlns:p14="http://schemas.microsoft.com/office/powerpoint/2010/main" val="476280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CADE3D-205E-4630-9782-400148532A77}" type="slidenum">
              <a:rPr lang="en-US" sz="1200" b="0" smtClean="0"/>
              <a:pPr eaLnBrk="1" hangingPunct="1"/>
              <a:t>4</a:t>
            </a:fld>
            <a:endParaRPr lang="en-US" sz="1200" b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r>
              <a:rPr lang="en-US" b="1" smtClean="0"/>
              <a:t>Next Screen:</a:t>
            </a:r>
          </a:p>
          <a:p>
            <a:pPr marL="228600" indent="-228600" eaLnBrk="1" hangingPunct="1"/>
            <a:r>
              <a:rPr lang="en-US" smtClean="0"/>
              <a:t>Walk Through </a:t>
            </a:r>
          </a:p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21935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53CEA0-E2F4-40B4-A9F9-08A18A719664}" type="slidenum">
              <a:rPr lang="en-US" sz="1200" b="0" smtClean="0"/>
              <a:pPr eaLnBrk="1" hangingPunct="1"/>
              <a:t>5</a:t>
            </a:fld>
            <a:endParaRPr lang="en-US" sz="1200" b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en-US" b="1" smtClean="0"/>
              <a:t>SCENARIO:</a:t>
            </a:r>
          </a:p>
          <a:p>
            <a:pPr marL="228600" indent="-228600" eaLnBrk="1" hangingPunct="1"/>
            <a:r>
              <a:rPr lang="en-US" smtClean="0"/>
              <a:t>Maria Peeps entered her time for the 2/21/13 pay period yesterday.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r>
              <a:rPr lang="en-US" smtClean="0"/>
              <a:t>She viewed the Payable Time pages and discovered 8 hours of SFAM were</a:t>
            </a:r>
          </a:p>
          <a:p>
            <a:pPr marL="228600" indent="-228600" eaLnBrk="1" hangingPunct="1"/>
            <a:r>
              <a:rPr lang="en-US" smtClean="0"/>
              <a:t>missing.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r>
              <a:rPr lang="en-US" smtClean="0"/>
              <a:t>She is going to the Timesheet to view and correct the exceptions, if possible.</a:t>
            </a:r>
          </a:p>
          <a:p>
            <a:pPr marL="228600" indent="-228600" eaLnBrk="1" hangingPunct="1"/>
            <a:endParaRPr lang="en-US" b="1" smtClean="0"/>
          </a:p>
          <a:p>
            <a:pPr marL="228600" indent="-228600" eaLnBrk="1" hangingPunct="1"/>
            <a:r>
              <a:rPr lang="en-US" b="1" smtClean="0"/>
              <a:t>Next Screen:</a:t>
            </a:r>
          </a:p>
          <a:p>
            <a:pPr marL="228600" indent="-228600" eaLnBrk="1" hangingPunct="1"/>
            <a:r>
              <a:rPr lang="en-US" smtClean="0"/>
              <a:t>Navigation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86615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>
              <a:defRPr/>
            </a:pPr>
            <a:r>
              <a:rPr lang="en-US" b="1" dirty="0"/>
              <a:t>Next Screen:</a:t>
            </a:r>
          </a:p>
          <a:p>
            <a:pPr marL="228600" indent="-228600" eaLnBrk="1" hangingPunct="1">
              <a:defRPr/>
            </a:pPr>
            <a:r>
              <a:rPr lang="en-US" dirty="0" smtClean="0"/>
              <a:t>Timesheet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54772D-BF16-4258-9F84-73DF72532A6C}" type="slidenum">
              <a:rPr lang="en-US" sz="1200" b="0" smtClean="0"/>
              <a:pPr eaLnBrk="1" hangingPunct="1"/>
              <a:t>6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897034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BCA31A-118D-4F87-896E-7B0A62078315}" type="slidenum">
              <a:rPr lang="en-US" sz="1200" b="0" smtClean="0"/>
              <a:pPr eaLnBrk="1" hangingPunct="1"/>
              <a:t>7</a:t>
            </a:fld>
            <a:endParaRPr lang="en-US" sz="1200" b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hangingPunct="1">
              <a:defRPr/>
            </a:pPr>
            <a:r>
              <a:rPr lang="en-US" b="1" dirty="0" smtClean="0"/>
              <a:t>Information: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dirty="0" smtClean="0"/>
              <a:t>Reported Hours: 80.00:</a:t>
            </a:r>
            <a:br>
              <a:rPr lang="en-US" dirty="0" smtClean="0"/>
            </a:br>
            <a:r>
              <a:rPr lang="en-US" dirty="0" smtClean="0"/>
              <a:t>A. HOL: 16.00</a:t>
            </a:r>
            <a:br>
              <a:rPr lang="en-US" dirty="0" smtClean="0"/>
            </a:br>
            <a:r>
              <a:rPr lang="en-US" dirty="0" smtClean="0"/>
              <a:t>B. REG: 16.00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     C. SFAM: 48.00</a:t>
            </a:r>
          </a:p>
          <a:p>
            <a:pPr marL="228600" indent="-228600" eaLnBrk="1" hangingPunct="1">
              <a:defRPr/>
            </a:pPr>
            <a:r>
              <a:rPr lang="en-US" dirty="0" smtClean="0"/>
              <a:t>2.  Sick balance: 380.50</a:t>
            </a:r>
          </a:p>
          <a:p>
            <a:pPr marL="228600" indent="-228600" eaLnBrk="1" hangingPunct="1">
              <a:defRPr/>
            </a:pPr>
            <a:r>
              <a:rPr lang="en-US" dirty="0" smtClean="0"/>
              <a:t>3.  </a:t>
            </a:r>
            <a:r>
              <a:rPr lang="en-US" u="sng" dirty="0" smtClean="0"/>
              <a:t>Reported Time Status</a:t>
            </a:r>
            <a:r>
              <a:rPr lang="en-US" dirty="0" smtClean="0"/>
              <a:t>: View Exceptions and Comments, when applicable.</a:t>
            </a:r>
          </a:p>
          <a:p>
            <a:pPr marL="228600" indent="-228600" eaLnBrk="1" hangingPunct="1">
              <a:defRPr/>
            </a:pPr>
            <a:endParaRPr lang="en-US" b="1" dirty="0" smtClean="0"/>
          </a:p>
          <a:p>
            <a:pPr marL="228600" indent="-228600" eaLnBrk="1" hangingPunct="1">
              <a:defRPr/>
            </a:pPr>
            <a:r>
              <a:rPr lang="en-US" b="1" dirty="0" smtClean="0"/>
              <a:t>Instructions: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en-US" dirty="0" smtClean="0"/>
              <a:t>Click </a:t>
            </a:r>
            <a:r>
              <a:rPr lang="en-US" u="sng" dirty="0" smtClean="0">
                <a:solidFill>
                  <a:srgbClr val="0000FF"/>
                </a:solidFill>
              </a:rPr>
              <a:t>Reported Time Status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link.</a:t>
            </a:r>
          </a:p>
          <a:p>
            <a:pPr marL="228600" indent="-228600" eaLnBrk="1" hangingPunct="1">
              <a:defRPr/>
            </a:pPr>
            <a:endParaRPr lang="en-US" dirty="0" smtClean="0"/>
          </a:p>
          <a:p>
            <a:pPr marL="228600" indent="-228600" eaLnBrk="1" hangingPunct="1">
              <a:defRPr/>
            </a:pPr>
            <a:r>
              <a:rPr lang="en-US" b="1" dirty="0" smtClean="0"/>
              <a:t>Next Screen:</a:t>
            </a:r>
          </a:p>
          <a:p>
            <a:pPr marL="228600" indent="-228600" eaLnBrk="1" hangingPunct="1">
              <a:defRPr/>
            </a:pPr>
            <a:r>
              <a:rPr lang="en-US" dirty="0" smtClean="0"/>
              <a:t>Reported Time Status – Alarm clock icon</a:t>
            </a:r>
          </a:p>
          <a:p>
            <a:pPr marL="228600" indent="-228600" eaLnBrk="1" hangingPunct="1">
              <a:defRPr/>
            </a:pP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4419600" y="2971800"/>
            <a:ext cx="1295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77926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C64329-7C37-443A-A90D-D2604B8707B8}" type="slidenum">
              <a:rPr lang="en-US" sz="1200" b="0" smtClean="0"/>
              <a:pPr eaLnBrk="1" hangingPunct="1"/>
              <a:t>8</a:t>
            </a:fld>
            <a:endParaRPr lang="en-US" sz="1200" b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997575" cy="4181475"/>
          </a:xfrm>
          <a:noFill/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</a:pPr>
            <a:r>
              <a:rPr lang="en-US" b="1" smtClean="0"/>
              <a:t>Information:</a:t>
            </a:r>
          </a:p>
          <a:p>
            <a:pPr marL="228600" indent="-228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For more information about the exception click the alarm clock icon.</a:t>
            </a:r>
          </a:p>
          <a:p>
            <a:pPr marL="228600" indent="-228600" eaLnBrk="1" hangingPunct="1">
              <a:lnSpc>
                <a:spcPct val="90000"/>
              </a:lnSpc>
            </a:pPr>
            <a:endParaRPr lang="en-US" smtClean="0"/>
          </a:p>
          <a:p>
            <a:pPr marL="228600" indent="-228600" eaLnBrk="1" hangingPunct="1">
              <a:lnSpc>
                <a:spcPct val="90000"/>
              </a:lnSpc>
            </a:pPr>
            <a:r>
              <a:rPr lang="en-US" b="1" smtClean="0"/>
              <a:t>Instructions:</a:t>
            </a:r>
          </a:p>
          <a:p>
            <a:pPr marL="228600" indent="-228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Click the alarm clock icon.</a:t>
            </a:r>
          </a:p>
          <a:p>
            <a:pPr marL="228600" indent="-228600" eaLnBrk="1" hangingPunct="1">
              <a:lnSpc>
                <a:spcPct val="90000"/>
              </a:lnSpc>
              <a:buFontTx/>
              <a:buAutoNum type="arabicPeriod"/>
            </a:pPr>
            <a:endParaRPr lang="en-US" smtClean="0"/>
          </a:p>
          <a:p>
            <a:pPr marL="228600" indent="-228600" eaLnBrk="1" hangingPunct="1">
              <a:lnSpc>
                <a:spcPct val="90000"/>
              </a:lnSpc>
            </a:pPr>
            <a:r>
              <a:rPr lang="en-US" b="1" smtClean="0"/>
              <a:t>Next Screen: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smtClean="0"/>
              <a:t>Exceptions</a:t>
            </a:r>
          </a:p>
          <a:p>
            <a:pPr marL="228600" indent="-228600" eaLnBrk="1" hangingPunct="1">
              <a:lnSpc>
                <a:spcPct val="9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5332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9CAE86-4F42-4C4D-B176-1A438EA0878C}" type="slidenum">
              <a:rPr lang="en-US" sz="1200" b="0" smtClean="0"/>
              <a:pPr eaLnBrk="1" hangingPunct="1"/>
              <a:t>9</a:t>
            </a:fld>
            <a:endParaRPr lang="en-US" sz="1200" b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997575" cy="4181475"/>
          </a:xfrm>
          <a:noFill/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</a:pPr>
            <a:r>
              <a:rPr lang="en-US" b="1" smtClean="0"/>
              <a:t>Information:</a:t>
            </a:r>
          </a:p>
          <a:p>
            <a:pPr marL="228600" indent="-228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The Exceptions page provides more information about what caused the exception (i.e., in this example Sick Family).</a:t>
            </a:r>
          </a:p>
          <a:p>
            <a:pPr marL="228600" indent="-228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Click on the Details tab for information about clearing the exception</a:t>
            </a:r>
          </a:p>
          <a:p>
            <a:pPr marL="228600" indent="-228600" eaLnBrk="1" hangingPunct="1">
              <a:lnSpc>
                <a:spcPct val="90000"/>
              </a:lnSpc>
            </a:pPr>
            <a:endParaRPr lang="en-US" smtClean="0"/>
          </a:p>
          <a:p>
            <a:pPr marL="228600" indent="-228600" eaLnBrk="1" hangingPunct="1">
              <a:lnSpc>
                <a:spcPct val="90000"/>
              </a:lnSpc>
            </a:pPr>
            <a:r>
              <a:rPr lang="en-US" b="1" smtClean="0"/>
              <a:t>SCENARIO: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smtClean="0"/>
              <a:t>Maria Peeps contacted her supervisor.</a:t>
            </a:r>
          </a:p>
          <a:p>
            <a:pPr marL="228600" indent="-228600" eaLnBrk="1" hangingPunct="1">
              <a:lnSpc>
                <a:spcPct val="90000"/>
              </a:lnSpc>
            </a:pPr>
            <a:endParaRPr lang="en-US" smtClean="0"/>
          </a:p>
          <a:p>
            <a:pPr marL="228600" indent="-228600" eaLnBrk="1" hangingPunct="1">
              <a:lnSpc>
                <a:spcPct val="90000"/>
              </a:lnSpc>
            </a:pPr>
            <a:r>
              <a:rPr lang="en-US" smtClean="0"/>
              <a:t>Her supervisor advised her that the annual sick family limit for her bargaining unit is 40 hours.</a:t>
            </a:r>
            <a:br>
              <a:rPr lang="en-US" smtClean="0"/>
            </a:br>
            <a:endParaRPr lang="en-US" smtClean="0"/>
          </a:p>
          <a:p>
            <a:pPr marL="228600" indent="-228600" eaLnBrk="1" hangingPunct="1">
              <a:lnSpc>
                <a:spcPct val="90000"/>
              </a:lnSpc>
            </a:pPr>
            <a:r>
              <a:rPr lang="en-US" smtClean="0"/>
              <a:t>Maria decided to use VAC in place of the SFAM entry.</a:t>
            </a:r>
          </a:p>
          <a:p>
            <a:pPr marL="228600" indent="-228600" eaLnBrk="1" hangingPunct="1">
              <a:lnSpc>
                <a:spcPct val="90000"/>
              </a:lnSpc>
            </a:pPr>
            <a:endParaRPr lang="en-US" b="1" smtClean="0"/>
          </a:p>
          <a:p>
            <a:pPr marL="228600" indent="-228600" eaLnBrk="1" hangingPunct="1">
              <a:lnSpc>
                <a:spcPct val="90000"/>
              </a:lnSpc>
            </a:pPr>
            <a:r>
              <a:rPr lang="en-US" b="1" smtClean="0"/>
              <a:t>Instructions:</a:t>
            </a:r>
          </a:p>
          <a:p>
            <a:pPr marL="228600" indent="-228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Click the </a:t>
            </a:r>
            <a:r>
              <a:rPr lang="en-US" u="sng" smtClean="0">
                <a:solidFill>
                  <a:srgbClr val="0000FF"/>
                </a:solidFill>
              </a:rPr>
              <a:t>Return to Previous Page</a:t>
            </a:r>
            <a:r>
              <a:rPr lang="en-US" smtClean="0"/>
              <a:t> link.</a:t>
            </a:r>
          </a:p>
          <a:p>
            <a:pPr marL="228600" indent="-228600" eaLnBrk="1" hangingPunct="1">
              <a:lnSpc>
                <a:spcPct val="90000"/>
              </a:lnSpc>
              <a:buFontTx/>
              <a:buAutoNum type="arabicPeriod"/>
            </a:pPr>
            <a:endParaRPr lang="en-US" smtClean="0"/>
          </a:p>
          <a:p>
            <a:pPr marL="228600" indent="-228600" eaLnBrk="1" hangingPunct="1">
              <a:lnSpc>
                <a:spcPct val="90000"/>
              </a:lnSpc>
            </a:pPr>
            <a:r>
              <a:rPr lang="en-US" b="1" smtClean="0"/>
              <a:t>Next Screen: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smtClean="0"/>
              <a:t>Timesheet – Delete Exception entries</a:t>
            </a:r>
          </a:p>
          <a:p>
            <a:pPr marL="228600" indent="-228600" eaLnBrk="1" hangingPunct="1">
              <a:lnSpc>
                <a:spcPct val="9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060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0" y="0"/>
          <a:ext cx="9144000" cy="285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8" name="Photo Editor Photo" r:id="rId3" imgW="6171429" imgH="1905266" progId="MSPhotoEd.3">
                  <p:embed/>
                </p:oleObj>
              </mc:Choice>
              <mc:Fallback>
                <p:oleObj name="Photo Editor Photo" r:id="rId3" imgW="6171429" imgH="1905266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285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ADAD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3062288"/>
            <a:ext cx="9144000" cy="38100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209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D648F-3643-4907-9D95-69B7B704F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53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838200"/>
            <a:ext cx="2057400" cy="528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838200"/>
            <a:ext cx="6019800" cy="5287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FAC4D-178D-4744-B20E-C2969B154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13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229600" cy="579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A78DD-49EC-43AD-87FE-6E7678FA9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03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838200"/>
            <a:ext cx="8229600" cy="5287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D8281-ABCB-447F-87A2-C426FD15C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893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76C60-F8F8-4E03-AC5E-2B8DB1BF9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3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B3E9D-D3D4-41B7-BB66-C6700352A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6F8D2-17BD-4918-8747-7BAB1E262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28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3D2FD-7E9B-4966-ABF2-3889654E7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2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30F2C-C244-421A-A2EA-35774A2DC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1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A49F9-F87A-44BE-B7EA-4E9EFF2A8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0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2F27E-95BE-47C0-84FF-A5910A294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3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AB509-F52A-4B3D-A7E5-3941ADCAE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5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Times New Roman" pitchFamily="18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8382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aphicFrame>
        <p:nvGraphicFramePr>
          <p:cNvPr id="1029" name="Object 8"/>
          <p:cNvGraphicFramePr>
            <a:graphicFrameLocks noChangeAspect="1"/>
          </p:cNvGraphicFramePr>
          <p:nvPr/>
        </p:nvGraphicFramePr>
        <p:xfrm>
          <a:off x="77788" y="6497638"/>
          <a:ext cx="982662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Photo Editor Photo" r:id="rId16" imgW="6171429" imgH="1905266" progId="MSPhotoEd.3">
                  <p:embed/>
                </p:oleObj>
              </mc:Choice>
              <mc:Fallback>
                <p:oleObj name="Photo Editor Photo" r:id="rId16" imgW="6171429" imgH="1905266" progId="MSPhotoEd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8" y="6497638"/>
                        <a:ext cx="982662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ADAD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579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24CCD261-91B2-4BC8-88BA-1213CC633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7013" algn="l" rtl="0" eaLnBrk="0" fontAlgn="base" hangingPunct="0">
        <a:spcBef>
          <a:spcPct val="50000"/>
        </a:spcBef>
        <a:spcAft>
          <a:spcPct val="20000"/>
        </a:spcAft>
        <a:buClr>
          <a:srgbClr val="003399"/>
        </a:buClr>
        <a:buSzPct val="115000"/>
        <a:buChar char="•"/>
        <a:defRPr b="1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spcBef>
          <a:spcPct val="20000"/>
        </a:spcBef>
        <a:spcAft>
          <a:spcPct val="20000"/>
        </a:spcAft>
        <a:buClr>
          <a:srgbClr val="003399"/>
        </a:buClr>
        <a:buSzPct val="75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3pPr>
      <a:lvl4pPr marL="1257300" indent="-228600" algn="l" rtl="0" eaLnBrk="0" fontAlgn="base" hangingPunct="0">
        <a:spcBef>
          <a:spcPct val="20000"/>
        </a:spcBef>
        <a:spcAft>
          <a:spcPct val="20000"/>
        </a:spcAft>
        <a:buClr>
          <a:srgbClr val="003399"/>
        </a:buClr>
        <a:buFont typeface="Arial" charset="0"/>
        <a:buChar char="–"/>
        <a:defRPr b="1">
          <a:solidFill>
            <a:schemeClr val="tx1"/>
          </a:solidFill>
          <a:latin typeface="+mn-lt"/>
        </a:defRPr>
      </a:lvl4pPr>
      <a:lvl5pPr marL="1600200" indent="-228600" algn="l" rtl="0" eaLnBrk="0" fontAlgn="base" hangingPunct="0">
        <a:spcBef>
          <a:spcPct val="20000"/>
        </a:spcBef>
        <a:spcAft>
          <a:spcPct val="20000"/>
        </a:spcAft>
        <a:buClr>
          <a:srgbClr val="003399"/>
        </a:buClr>
        <a:buFont typeface="Arial" charset="0"/>
        <a:buChar char="»"/>
        <a:defRPr b="1">
          <a:solidFill>
            <a:schemeClr val="tx1"/>
          </a:solidFill>
          <a:latin typeface="+mn-lt"/>
        </a:defRPr>
      </a:lvl5pPr>
      <a:lvl6pPr marL="2057400" indent="-228600" algn="l" rtl="0" fontAlgn="base">
        <a:spcBef>
          <a:spcPct val="20000"/>
        </a:spcBef>
        <a:spcAft>
          <a:spcPct val="20000"/>
        </a:spcAft>
        <a:buClr>
          <a:srgbClr val="003399"/>
        </a:buClr>
        <a:buFont typeface="Arial" charset="0"/>
        <a:buChar char="»"/>
        <a:defRPr b="1">
          <a:solidFill>
            <a:schemeClr val="tx1"/>
          </a:solidFill>
          <a:latin typeface="+mn-lt"/>
        </a:defRPr>
      </a:lvl6pPr>
      <a:lvl7pPr marL="2514600" indent="-228600" algn="l" rtl="0" fontAlgn="base">
        <a:spcBef>
          <a:spcPct val="20000"/>
        </a:spcBef>
        <a:spcAft>
          <a:spcPct val="20000"/>
        </a:spcAft>
        <a:buClr>
          <a:srgbClr val="003399"/>
        </a:buClr>
        <a:buFont typeface="Arial" charset="0"/>
        <a:buChar char="»"/>
        <a:defRPr b="1">
          <a:solidFill>
            <a:schemeClr val="tx1"/>
          </a:solidFill>
          <a:latin typeface="+mn-lt"/>
        </a:defRPr>
      </a:lvl7pPr>
      <a:lvl8pPr marL="2971800" indent="-228600" algn="l" rtl="0" fontAlgn="base">
        <a:spcBef>
          <a:spcPct val="20000"/>
        </a:spcBef>
        <a:spcAft>
          <a:spcPct val="20000"/>
        </a:spcAft>
        <a:buClr>
          <a:srgbClr val="003399"/>
        </a:buClr>
        <a:buFont typeface="Arial" charset="0"/>
        <a:buChar char="»"/>
        <a:defRPr b="1">
          <a:solidFill>
            <a:schemeClr val="tx1"/>
          </a:solidFill>
          <a:latin typeface="+mn-lt"/>
        </a:defRPr>
      </a:lvl8pPr>
      <a:lvl9pPr marL="3429000" indent="-228600" algn="l" rtl="0" fontAlgn="base">
        <a:spcBef>
          <a:spcPct val="20000"/>
        </a:spcBef>
        <a:spcAft>
          <a:spcPct val="20000"/>
        </a:spcAft>
        <a:buClr>
          <a:srgbClr val="003399"/>
        </a:buClr>
        <a:buFont typeface="Arial" charset="0"/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winiarskib1@southernct.ed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addiol1@southernct.edu?subject=Payroll%20Question" TargetMode="External"/><Relationship Id="rId5" Type="http://schemas.openxmlformats.org/officeDocument/2006/relationships/hyperlink" Target="mailto:xayasonek1@southernct.edu?subject=From%20Payroll%20Website" TargetMode="External"/><Relationship Id="rId4" Type="http://schemas.openxmlformats.org/officeDocument/2006/relationships/hyperlink" Target="mailto:Pereirak1@southernct.edu?subject=From%20Payroll%20Websit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43000" y="3082925"/>
            <a:ext cx="6858000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</a:rPr>
              <a:t>Southern Connecticut State University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Core-CT </a:t>
            </a:r>
            <a:br>
              <a:rPr lang="en-US" sz="3200" dirty="0">
                <a:solidFill>
                  <a:schemeClr val="bg1"/>
                </a:solidFill>
              </a:rPr>
            </a:br>
            <a:endParaRPr lang="en-US" sz="1400" dirty="0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</a:rPr>
              <a:t>Time and Labor Employee Self Service: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</a:rPr>
              <a:t>Manage </a:t>
            </a:r>
            <a:r>
              <a:rPr lang="en-US" sz="2800" dirty="0" smtClean="0">
                <a:solidFill>
                  <a:schemeClr val="bg1"/>
                </a:solidFill>
              </a:rPr>
              <a:t>Exceptions (Errors)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sz="2000" b="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Tm="1266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C7F061-C16B-4DA9-8DA4-C9224CBBCBD2}" type="slidenum">
              <a:rPr lang="en-US" sz="1400" b="0" smtClean="0"/>
              <a:pPr eaLnBrk="1" hangingPunct="1"/>
              <a:t>10</a:t>
            </a:fld>
            <a:endParaRPr lang="en-US" sz="1400" b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Managing Exceptions</a:t>
            </a: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228600" y="3657600"/>
            <a:ext cx="33528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293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562100"/>
            <a:ext cx="8896350" cy="434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6019800" y="5105400"/>
            <a:ext cx="2895600" cy="9144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Begin by removing the hours that caused the exception.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en-US" sz="1200" dirty="0" smtClean="0"/>
              <a:t>Click in the appropriate box and delete.</a:t>
            </a:r>
            <a:endParaRPr kumimoji="0" lang="en-US" sz="12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Straight Arrow Connector 4"/>
          <p:cNvCxnSpPr>
            <a:stCxn id="3" idx="0"/>
            <a:endCxn id="3" idx="0"/>
          </p:cNvCxnSpPr>
          <p:nvPr/>
        </p:nvCxnSpPr>
        <p:spPr bwMode="auto">
          <a:xfrm>
            <a:off x="7467600" y="5105400"/>
            <a:ext cx="0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/>
          <p:nvPr/>
        </p:nvCxnSpPr>
        <p:spPr bwMode="auto">
          <a:xfrm flipH="1" flipV="1">
            <a:off x="5410200" y="4267200"/>
            <a:ext cx="2057400" cy="838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 advTm="22053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2DD825-DE38-4868-9745-5101E551A72F}" type="slidenum">
              <a:rPr lang="en-US" sz="1400" b="0" smtClean="0"/>
              <a:pPr eaLnBrk="1" hangingPunct="1"/>
              <a:t>11</a:t>
            </a:fld>
            <a:endParaRPr lang="en-US" sz="1400" b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Managing Exceptions</a:t>
            </a:r>
          </a:p>
        </p:txBody>
      </p:sp>
      <p:pic>
        <p:nvPicPr>
          <p:cNvPr id="1331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8736013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6096000" y="4800600"/>
            <a:ext cx="2590800" cy="5334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Click on the “+” button to add a row to the timesheet.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 flipV="1">
            <a:off x="533400" y="4038600"/>
            <a:ext cx="5562600" cy="990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 advTm="24946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EECF05-14BE-4AF3-AC7C-6F667BC24E26}" type="slidenum">
              <a:rPr lang="en-US" sz="1400" b="0" smtClean="0"/>
              <a:pPr eaLnBrk="1" hangingPunct="1"/>
              <a:t>12</a:t>
            </a:fld>
            <a:endParaRPr lang="en-US" sz="1400" b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Managing Exceptions</a:t>
            </a:r>
          </a:p>
        </p:txBody>
      </p:sp>
      <p:pic>
        <p:nvPicPr>
          <p:cNvPr id="1434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1562100"/>
            <a:ext cx="7924800" cy="486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7086600" y="5181600"/>
            <a:ext cx="1447800" cy="6858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Enter hours that caused the exception.</a:t>
            </a:r>
          </a:p>
        </p:txBody>
      </p:sp>
      <p:cxnSp>
        <p:nvCxnSpPr>
          <p:cNvPr id="5" name="Straight Arrow Connector 4"/>
          <p:cNvCxnSpPr>
            <a:stCxn id="3" idx="0"/>
          </p:cNvCxnSpPr>
          <p:nvPr/>
        </p:nvCxnSpPr>
        <p:spPr bwMode="auto">
          <a:xfrm flipH="1" flipV="1">
            <a:off x="6705600" y="4724400"/>
            <a:ext cx="1104900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 advTm="11736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5609D0-1280-4FD0-9F9D-789CA8364A13}" type="slidenum">
              <a:rPr lang="en-US" sz="1400" b="0" smtClean="0"/>
              <a:pPr eaLnBrk="1" hangingPunct="1"/>
              <a:t>13</a:t>
            </a:fld>
            <a:endParaRPr lang="en-US" sz="1400" b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Managing Exceptions</a:t>
            </a:r>
          </a:p>
        </p:txBody>
      </p:sp>
      <p:pic>
        <p:nvPicPr>
          <p:cNvPr id="1536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681913" cy="476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7086600" y="5334000"/>
            <a:ext cx="1752600" cy="5334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Assign new TRC code to time.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 flipV="1">
            <a:off x="7391400" y="4724400"/>
            <a:ext cx="6096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 advTm="11626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A363A6-F0FF-4AE0-AFA6-0CDE34C68976}" type="slidenum">
              <a:rPr lang="en-US" sz="1400" b="0" smtClean="0"/>
              <a:pPr eaLnBrk="1" hangingPunct="1"/>
              <a:t>14</a:t>
            </a:fld>
            <a:endParaRPr lang="en-US" sz="1400" b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Managing Exceptions</a:t>
            </a:r>
          </a:p>
        </p:txBody>
      </p:sp>
      <p:pic>
        <p:nvPicPr>
          <p:cNvPr id="16388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36700"/>
            <a:ext cx="7924800" cy="489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7010400" y="5029200"/>
            <a:ext cx="1600200" cy="6858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Click the “Submit” button to save changes.</a:t>
            </a:r>
            <a:endParaRPr kumimoji="0" lang="en-US" sz="12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Straight Arrow Connector 4"/>
          <p:cNvCxnSpPr>
            <a:stCxn id="3" idx="1"/>
          </p:cNvCxnSpPr>
          <p:nvPr/>
        </p:nvCxnSpPr>
        <p:spPr bwMode="auto">
          <a:xfrm flipH="1" flipV="1">
            <a:off x="1981200" y="4953000"/>
            <a:ext cx="5029200" cy="4191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 advTm="2795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FFCCBB-D33E-49C3-89EB-B8C3B64EA4BF}" type="slidenum">
              <a:rPr lang="en-US" sz="1400" b="0" smtClean="0"/>
              <a:pPr eaLnBrk="1" hangingPunct="1"/>
              <a:t>15</a:t>
            </a:fld>
            <a:endParaRPr lang="en-US" sz="1400" b="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- Managing Exceptions 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When managing Exceptions, remember the following:</a:t>
            </a:r>
          </a:p>
          <a:p>
            <a:pPr lvl="1" eaLnBrk="1" hangingPunct="1"/>
            <a:r>
              <a:rPr lang="en-US" b="0" smtClean="0"/>
              <a:t>Exceptions are entered on the Timesheet and must be corrected or deleted from the Timesheet to clear the Exception</a:t>
            </a:r>
          </a:p>
          <a:p>
            <a:pPr lvl="1" eaLnBrk="1" hangingPunct="1"/>
            <a:r>
              <a:rPr lang="en-US" b="0" smtClean="0"/>
              <a:t>Exceptions can be viewed on the Timesheet’s Reported Time Status link</a:t>
            </a:r>
          </a:p>
          <a:p>
            <a:pPr lvl="1" eaLnBrk="1" hangingPunct="1"/>
            <a:r>
              <a:rPr lang="en-US" b="0" smtClean="0"/>
              <a:t>One Exception will block that entire day from processing</a:t>
            </a:r>
          </a:p>
          <a:p>
            <a:pPr lvl="1" eaLnBrk="1" hangingPunct="1"/>
            <a:r>
              <a:rPr lang="en-US" b="0" smtClean="0"/>
              <a:t>Corrected Exceptions must process through Time Admin in order to clear</a:t>
            </a:r>
          </a:p>
          <a:p>
            <a:pPr lvl="1" eaLnBrk="1" hangingPunct="1"/>
            <a:endParaRPr lang="en-US" b="0" smtClean="0"/>
          </a:p>
          <a:p>
            <a:pPr marL="0" indent="0" eaLnBrk="1" hangingPunct="1">
              <a:spcBef>
                <a:spcPct val="0"/>
              </a:spcBef>
              <a:spcAft>
                <a:spcPct val="0"/>
              </a:spcAft>
            </a:pPr>
            <a:endParaRPr lang="en-US" smtClean="0"/>
          </a:p>
          <a:p>
            <a:pPr marL="0" indent="0" eaLnBrk="1" hangingPunct="1"/>
            <a:endParaRPr lang="en-US" smtClean="0"/>
          </a:p>
        </p:txBody>
      </p:sp>
    </p:spTree>
  </p:cSld>
  <p:clrMapOvr>
    <a:masterClrMapping/>
  </p:clrMapOvr>
  <p:transition spd="slow" advTm="62657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3E962A-F33D-4557-A5D8-BBBE9DFDF495}" type="slidenum">
              <a:rPr lang="en-US" sz="1400" b="0" smtClean="0"/>
              <a:pPr eaLnBrk="1" hangingPunct="1"/>
              <a:t>16</a:t>
            </a:fld>
            <a:endParaRPr lang="en-US" sz="1400" b="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Knowledge Check - Managing Exceptions 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Answer the following questions:</a:t>
            </a:r>
          </a:p>
          <a:p>
            <a:pPr marL="687388" lvl="1" indent="-342900" eaLnBrk="1" hangingPunct="1">
              <a:buFontTx/>
              <a:buAutoNum type="arabicPeriod"/>
              <a:defRPr/>
            </a:pPr>
            <a:r>
              <a:rPr lang="en-US" b="0" dirty="0" smtClean="0"/>
              <a:t>When are Exceptions displayed on the </a:t>
            </a:r>
            <a:r>
              <a:rPr lang="en-US" dirty="0" smtClean="0"/>
              <a:t>Timesheet</a:t>
            </a:r>
            <a:r>
              <a:rPr lang="en-US" b="0" dirty="0" smtClean="0"/>
              <a:t>?</a:t>
            </a:r>
          </a:p>
          <a:p>
            <a:pPr marL="1030288" lvl="2" indent="-342900" eaLnBrk="1" hangingPunct="1">
              <a:buFont typeface="+mj-lt"/>
              <a:buAutoNum type="alphaLcParenR"/>
              <a:defRPr/>
            </a:pPr>
            <a:r>
              <a:rPr lang="en-US" b="0" dirty="0" smtClean="0"/>
              <a:t>After the Time Admin process runs to validate or reject Timesheet entries.</a:t>
            </a:r>
          </a:p>
          <a:p>
            <a:pPr marL="687388" lvl="1" indent="-342900" eaLnBrk="1" hangingPunct="1">
              <a:buFontTx/>
              <a:buAutoNum type="arabicPeriod"/>
              <a:defRPr/>
            </a:pPr>
            <a:r>
              <a:rPr lang="en-US" b="0" dirty="0" smtClean="0"/>
              <a:t>What two things need to occur in order for Exceptions to clear?</a:t>
            </a:r>
          </a:p>
          <a:p>
            <a:pPr marL="1030288" lvl="2" indent="-342900" eaLnBrk="1" hangingPunct="1">
              <a:buFont typeface="+mj-lt"/>
              <a:buAutoNum type="alphaLcParenR"/>
              <a:defRPr/>
            </a:pPr>
            <a:r>
              <a:rPr lang="en-US" b="0" dirty="0" smtClean="0"/>
              <a:t> Delete or Replace the Exception time</a:t>
            </a:r>
          </a:p>
          <a:p>
            <a:pPr marL="1030288" lvl="2" indent="-342900" eaLnBrk="1" hangingPunct="1">
              <a:buFont typeface="+mj-lt"/>
              <a:buAutoNum type="alphaLcParenR"/>
              <a:defRPr/>
            </a:pPr>
            <a:r>
              <a:rPr lang="en-US" b="0" dirty="0" smtClean="0"/>
              <a:t>Time Admin process</a:t>
            </a:r>
            <a:br>
              <a:rPr lang="en-US" b="0" dirty="0" smtClean="0"/>
            </a:br>
            <a:endParaRPr lang="en-US" b="0" dirty="0" smtClean="0"/>
          </a:p>
          <a:p>
            <a:pPr marL="687388" lvl="1" indent="-342900" eaLnBrk="1" hangingPunct="1">
              <a:buFontTx/>
              <a:buAutoNum type="arabicPeriod"/>
              <a:defRPr/>
            </a:pPr>
            <a:r>
              <a:rPr lang="en-US" b="0" dirty="0" smtClean="0"/>
              <a:t>What Timesheet link do you click to view Exceptions?</a:t>
            </a:r>
          </a:p>
          <a:p>
            <a:pPr marL="1030288" lvl="2" indent="-342900" eaLnBrk="1" hangingPunct="1">
              <a:buFont typeface="+mj-lt"/>
              <a:buAutoNum type="alphaLcParenR"/>
              <a:defRPr/>
            </a:pPr>
            <a:r>
              <a:rPr lang="en-US" b="0" u="sng" dirty="0" smtClean="0">
                <a:solidFill>
                  <a:srgbClr val="0000FF"/>
                </a:solidFill>
              </a:rPr>
              <a:t>Reported Time Status</a:t>
            </a:r>
          </a:p>
          <a:p>
            <a:pPr marL="687388" lvl="2" indent="0" eaLnBrk="1" hangingPunct="1">
              <a:buFont typeface="Wingdings" pitchFamily="2" charset="2"/>
              <a:buNone/>
              <a:defRPr/>
            </a:pPr>
            <a:endParaRPr lang="en-US" b="0" dirty="0" smtClean="0"/>
          </a:p>
        </p:txBody>
      </p:sp>
    </p:spTree>
    <p:custDataLst>
      <p:tags r:id="rId1"/>
    </p:custDataLst>
  </p:cSld>
  <p:clrMapOvr>
    <a:masterClrMapping/>
  </p:clrMapOvr>
  <p:transition spd="slow" advTm="84177"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A9B9E9-A1A8-4ADE-BBB5-65487EA488E1}" type="slidenum">
              <a:rPr lang="en-US" sz="1400" b="0" smtClean="0"/>
              <a:pPr eaLnBrk="1" hangingPunct="1"/>
              <a:t>17</a:t>
            </a:fld>
            <a:endParaRPr lang="en-US" sz="1400" b="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sz="3600" dirty="0" smtClean="0">
                <a:solidFill>
                  <a:srgbClr val="003399"/>
                </a:solidFill>
              </a:rPr>
              <a:t>Questions?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rgbClr val="003399"/>
                </a:solidFill>
              </a:rPr>
              <a:t>Payroll Department</a:t>
            </a:r>
            <a:endParaRPr lang="en-US" dirty="0" smtClean="0">
              <a:solidFill>
                <a:srgbClr val="0033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it-IT" dirty="0" smtClean="0">
                <a:hlinkClick r:id="rId3"/>
              </a:rPr>
              <a:t>Beata Winiarski</a:t>
            </a:r>
            <a:r>
              <a:rPr lang="it-IT" dirty="0" smtClean="0">
                <a:hlinkClick r:id="rId3"/>
              </a:rPr>
              <a:t> </a:t>
            </a:r>
            <a:r>
              <a:rPr lang="it-IT" dirty="0" smtClean="0"/>
              <a:t>- </a:t>
            </a:r>
            <a:r>
              <a:rPr lang="it-IT" dirty="0" smtClean="0"/>
              <a:t>Payroll Coordinator - (203) 392-5425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>
                <a:hlinkClick r:id="rId4"/>
              </a:rPr>
              <a:t>Ken Pereira</a:t>
            </a:r>
            <a:r>
              <a:rPr lang="en-US" dirty="0" smtClean="0"/>
              <a:t> - Payroll Officer - (203) 392-5427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dirty="0" err="1" smtClean="0">
                <a:hlinkClick r:id="rId5"/>
              </a:rPr>
              <a:t>Kommaly</a:t>
            </a:r>
            <a:r>
              <a:rPr lang="en-US" dirty="0" smtClean="0">
                <a:hlinkClick r:id="rId5"/>
              </a:rPr>
              <a:t> </a:t>
            </a:r>
            <a:r>
              <a:rPr lang="en-US" dirty="0" err="1" smtClean="0">
                <a:hlinkClick r:id="rId5"/>
              </a:rPr>
              <a:t>Xayasone</a:t>
            </a:r>
            <a:r>
              <a:rPr lang="en-US" dirty="0" smtClean="0"/>
              <a:t> – Payroll Clerk- (203) 392-5079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>
                <a:hlinkClick r:id="rId6"/>
              </a:rPr>
              <a:t>Linda </a:t>
            </a:r>
            <a:r>
              <a:rPr lang="en-US" dirty="0" err="1" smtClean="0">
                <a:hlinkClick r:id="rId6"/>
              </a:rPr>
              <a:t>D'Addio</a:t>
            </a:r>
            <a:r>
              <a:rPr lang="en-US" dirty="0" smtClean="0"/>
              <a:t> - Payroll Clerk - (203) 392-5621 </a:t>
            </a:r>
            <a:endParaRPr lang="en-US" dirty="0" smtClean="0">
              <a:solidFill>
                <a:srgbClr val="0033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3600" b="0" dirty="0" smtClean="0">
              <a:solidFill>
                <a:srgbClr val="0033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3600" b="0" dirty="0" smtClean="0">
              <a:solidFill>
                <a:srgbClr val="0033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3600" b="0" dirty="0" smtClean="0">
              <a:solidFill>
                <a:srgbClr val="0033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3600" b="0" dirty="0" smtClean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 spd="slow" advTm="3420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A83C18-BFBF-436C-B602-8E15B3C0DE80}" type="slidenum">
              <a:rPr lang="en-US" sz="1400" b="0" smtClean="0"/>
              <a:pPr eaLnBrk="1" hangingPunct="1"/>
              <a:t>2</a:t>
            </a:fld>
            <a:endParaRPr lang="en-US" sz="1400" b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 - Managing Exceptions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229600" cy="4495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Core-CT provides a way for you to manage the exceptions (errors) generated by the Time Administration process.  </a:t>
            </a:r>
          </a:p>
          <a:p>
            <a:pPr lvl="1" eaLnBrk="1" hangingPunct="1"/>
            <a:r>
              <a:rPr lang="en-US" b="0" dirty="0" smtClean="0"/>
              <a:t>An Exception or error is an invalid entry on a Timesheet, such as exceeding a SFAM annual limit</a:t>
            </a:r>
          </a:p>
          <a:p>
            <a:pPr lvl="1" eaLnBrk="1" hangingPunct="1"/>
            <a:r>
              <a:rPr lang="en-US" b="0" dirty="0" smtClean="0"/>
              <a:t>One Exception will block out that entire day’s entries, such as 6 REG and 2 SFAM</a:t>
            </a:r>
          </a:p>
          <a:p>
            <a:pPr lvl="1" eaLnBrk="1" hangingPunct="1"/>
            <a:r>
              <a:rPr lang="en-US" b="0" dirty="0" smtClean="0"/>
              <a:t>An Exception that was entered on the Timesheet must be corrected on the Timesheet</a:t>
            </a:r>
          </a:p>
          <a:p>
            <a:pPr lvl="1" eaLnBrk="1" hangingPunct="1"/>
            <a:r>
              <a:rPr lang="en-US" b="0" dirty="0" smtClean="0"/>
              <a:t>All Self Service Employees can locate and correct Exceptions on their Timesheets</a:t>
            </a:r>
          </a:p>
        </p:txBody>
      </p:sp>
    </p:spTree>
  </p:cSld>
  <p:clrMapOvr>
    <a:masterClrMapping/>
  </p:clrMapOvr>
  <p:transition spd="slow" advTm="70218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4A806B-3F88-4FF4-BC6A-32A4763340C7}" type="slidenum">
              <a:rPr lang="en-US" sz="1400" b="0" smtClean="0"/>
              <a:pPr eaLnBrk="1" hangingPunct="1"/>
              <a:t>3</a:t>
            </a:fld>
            <a:endParaRPr lang="en-US" sz="1400" b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 Flow - Managing Exceptions </a:t>
            </a:r>
          </a:p>
        </p:txBody>
      </p:sp>
      <p:grpSp>
        <p:nvGrpSpPr>
          <p:cNvPr id="5124" name="Group 59"/>
          <p:cNvGrpSpPr>
            <a:grpSpLocks/>
          </p:cNvGrpSpPr>
          <p:nvPr/>
        </p:nvGrpSpPr>
        <p:grpSpPr bwMode="auto">
          <a:xfrm>
            <a:off x="254000" y="1562100"/>
            <a:ext cx="8305800" cy="4051300"/>
            <a:chOff x="160" y="984"/>
            <a:chExt cx="5232" cy="2552"/>
          </a:xfrm>
        </p:grpSpPr>
        <p:sp>
          <p:nvSpPr>
            <p:cNvPr id="5126" name="Rectangle 40"/>
            <p:cNvSpPr>
              <a:spLocks noChangeArrowheads="1"/>
            </p:cNvSpPr>
            <p:nvPr/>
          </p:nvSpPr>
          <p:spPr bwMode="auto">
            <a:xfrm>
              <a:off x="1264" y="1800"/>
              <a:ext cx="81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0"/>
                <a:t>Time Admin </a:t>
              </a:r>
            </a:p>
            <a:p>
              <a:r>
                <a:rPr lang="en-US" sz="1600" b="0"/>
                <a:t>Validates </a:t>
              </a:r>
            </a:p>
            <a:p>
              <a:r>
                <a:rPr lang="en-US" sz="1600" b="0"/>
                <a:t>Time</a:t>
              </a:r>
            </a:p>
          </p:txBody>
        </p:sp>
        <p:sp>
          <p:nvSpPr>
            <p:cNvPr id="5127" name="Rectangle 41"/>
            <p:cNvSpPr>
              <a:spLocks noChangeArrowheads="1"/>
            </p:cNvSpPr>
            <p:nvPr/>
          </p:nvSpPr>
          <p:spPr bwMode="auto">
            <a:xfrm>
              <a:off x="160" y="1800"/>
              <a:ext cx="81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0"/>
                <a:t>Employee</a:t>
              </a:r>
            </a:p>
            <a:p>
              <a:r>
                <a:rPr lang="en-US" sz="1600" b="0"/>
                <a:t>Enters</a:t>
              </a:r>
            </a:p>
            <a:p>
              <a:r>
                <a:rPr lang="en-US" sz="1600" b="0"/>
                <a:t>Time</a:t>
              </a:r>
            </a:p>
          </p:txBody>
        </p:sp>
        <p:sp>
          <p:nvSpPr>
            <p:cNvPr id="5128" name="Rectangle 42"/>
            <p:cNvSpPr>
              <a:spLocks noChangeArrowheads="1"/>
            </p:cNvSpPr>
            <p:nvPr/>
          </p:nvSpPr>
          <p:spPr bwMode="auto">
            <a:xfrm>
              <a:off x="3808" y="1800"/>
              <a:ext cx="816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/>
                <a:t>Manage</a:t>
              </a:r>
            </a:p>
            <a:p>
              <a:r>
                <a:rPr lang="en-US" sz="1600"/>
                <a:t>Exceptions</a:t>
              </a:r>
            </a:p>
          </p:txBody>
        </p:sp>
        <p:sp>
          <p:nvSpPr>
            <p:cNvPr id="5129" name="AutoShape 43"/>
            <p:cNvSpPr>
              <a:spLocks noChangeArrowheads="1"/>
            </p:cNvSpPr>
            <p:nvPr/>
          </p:nvSpPr>
          <p:spPr bwMode="auto">
            <a:xfrm>
              <a:off x="2368" y="1704"/>
              <a:ext cx="864" cy="672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0"/>
                <a:t>Errors?</a:t>
              </a:r>
            </a:p>
          </p:txBody>
        </p:sp>
        <p:sp>
          <p:nvSpPr>
            <p:cNvPr id="5130" name="Rectangle 44"/>
            <p:cNvSpPr>
              <a:spLocks noChangeArrowheads="1"/>
            </p:cNvSpPr>
            <p:nvPr/>
          </p:nvSpPr>
          <p:spPr bwMode="auto">
            <a:xfrm>
              <a:off x="3376" y="3056"/>
              <a:ext cx="81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0"/>
                <a:t>Approve </a:t>
              </a:r>
            </a:p>
            <a:p>
              <a:r>
                <a:rPr lang="en-US" sz="1600" b="0"/>
                <a:t>Time</a:t>
              </a:r>
            </a:p>
          </p:txBody>
        </p:sp>
        <p:sp>
          <p:nvSpPr>
            <p:cNvPr id="5131" name="Rectangle 45"/>
            <p:cNvSpPr>
              <a:spLocks noChangeArrowheads="1"/>
            </p:cNvSpPr>
            <p:nvPr/>
          </p:nvSpPr>
          <p:spPr bwMode="auto">
            <a:xfrm>
              <a:off x="4576" y="3056"/>
              <a:ext cx="81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0"/>
                <a:t>Time </a:t>
              </a:r>
            </a:p>
            <a:p>
              <a:r>
                <a:rPr lang="en-US" sz="1600" b="0"/>
                <a:t>Ready for</a:t>
              </a:r>
            </a:p>
            <a:p>
              <a:r>
                <a:rPr lang="en-US" sz="1600" b="0"/>
                <a:t>Payroll</a:t>
              </a:r>
            </a:p>
          </p:txBody>
        </p:sp>
        <p:sp>
          <p:nvSpPr>
            <p:cNvPr id="5132" name="Line 46"/>
            <p:cNvSpPr>
              <a:spLocks noChangeShapeType="1"/>
            </p:cNvSpPr>
            <p:nvPr/>
          </p:nvSpPr>
          <p:spPr bwMode="auto">
            <a:xfrm>
              <a:off x="976" y="2040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47"/>
            <p:cNvSpPr>
              <a:spLocks noChangeShapeType="1"/>
            </p:cNvSpPr>
            <p:nvPr/>
          </p:nvSpPr>
          <p:spPr bwMode="auto">
            <a:xfrm>
              <a:off x="2080" y="2040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48"/>
            <p:cNvSpPr>
              <a:spLocks noChangeShapeType="1"/>
            </p:cNvSpPr>
            <p:nvPr/>
          </p:nvSpPr>
          <p:spPr bwMode="auto">
            <a:xfrm>
              <a:off x="3232" y="2040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Line 49"/>
            <p:cNvSpPr>
              <a:spLocks noChangeShapeType="1"/>
            </p:cNvSpPr>
            <p:nvPr/>
          </p:nvSpPr>
          <p:spPr bwMode="auto">
            <a:xfrm>
              <a:off x="2800" y="2376"/>
              <a:ext cx="0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50"/>
            <p:cNvSpPr>
              <a:spLocks noChangeShapeType="1"/>
            </p:cNvSpPr>
            <p:nvPr/>
          </p:nvSpPr>
          <p:spPr bwMode="auto">
            <a:xfrm>
              <a:off x="4192" y="3336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51"/>
            <p:cNvSpPr>
              <a:spLocks noChangeShapeType="1"/>
            </p:cNvSpPr>
            <p:nvPr/>
          </p:nvSpPr>
          <p:spPr bwMode="auto">
            <a:xfrm>
              <a:off x="2800" y="333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Text Box 52"/>
            <p:cNvSpPr txBox="1">
              <a:spLocks noChangeArrowheads="1"/>
            </p:cNvSpPr>
            <p:nvPr/>
          </p:nvSpPr>
          <p:spPr bwMode="auto">
            <a:xfrm>
              <a:off x="3360" y="1952"/>
              <a:ext cx="30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sz="1400" b="0">
                  <a:solidFill>
                    <a:srgbClr val="003399"/>
                  </a:solidFill>
                </a:rPr>
                <a:t>Yes</a:t>
              </a:r>
            </a:p>
          </p:txBody>
        </p:sp>
        <p:grpSp>
          <p:nvGrpSpPr>
            <p:cNvPr id="5139" name="Group 53"/>
            <p:cNvGrpSpPr>
              <a:grpSpLocks/>
            </p:cNvGrpSpPr>
            <p:nvPr/>
          </p:nvGrpSpPr>
          <p:grpSpPr bwMode="auto">
            <a:xfrm>
              <a:off x="1744" y="984"/>
              <a:ext cx="2448" cy="816"/>
              <a:chOff x="2304" y="1776"/>
              <a:chExt cx="2448" cy="816"/>
            </a:xfrm>
          </p:grpSpPr>
          <p:sp>
            <p:nvSpPr>
              <p:cNvPr id="5141" name="Line 54"/>
              <p:cNvSpPr>
                <a:spLocks noChangeShapeType="1"/>
              </p:cNvSpPr>
              <p:nvPr/>
            </p:nvSpPr>
            <p:spPr bwMode="auto">
              <a:xfrm flipV="1">
                <a:off x="4752" y="1872"/>
                <a:ext cx="0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2" name="Line 55"/>
              <p:cNvSpPr>
                <a:spLocks noChangeShapeType="1"/>
              </p:cNvSpPr>
              <p:nvPr/>
            </p:nvSpPr>
            <p:spPr bwMode="auto">
              <a:xfrm flipH="1">
                <a:off x="2304" y="1872"/>
                <a:ext cx="244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3" name="Line 56"/>
              <p:cNvSpPr>
                <a:spLocks noChangeShapeType="1"/>
              </p:cNvSpPr>
              <p:nvPr/>
            </p:nvSpPr>
            <p:spPr bwMode="auto">
              <a:xfrm>
                <a:off x="2304" y="1872"/>
                <a:ext cx="0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Text Box 57"/>
              <p:cNvSpPr txBox="1">
                <a:spLocks noChangeArrowheads="1"/>
              </p:cNvSpPr>
              <p:nvPr/>
            </p:nvSpPr>
            <p:spPr bwMode="auto">
              <a:xfrm>
                <a:off x="2688" y="1776"/>
                <a:ext cx="1632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sz="1400" b="0"/>
                  <a:t>Time needs to be revalidated</a:t>
                </a:r>
              </a:p>
            </p:txBody>
          </p:sp>
        </p:grpSp>
        <p:sp>
          <p:nvSpPr>
            <p:cNvPr id="5140" name="Text Box 58"/>
            <p:cNvSpPr txBox="1">
              <a:spLocks noChangeArrowheads="1"/>
            </p:cNvSpPr>
            <p:nvPr/>
          </p:nvSpPr>
          <p:spPr bwMode="auto">
            <a:xfrm>
              <a:off x="2656" y="2712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400" b="0">
                  <a:solidFill>
                    <a:srgbClr val="003399"/>
                  </a:solidFill>
                </a:rPr>
                <a:t>No</a:t>
              </a:r>
            </a:p>
          </p:txBody>
        </p:sp>
      </p:grpSp>
    </p:spTree>
  </p:cSld>
  <p:clrMapOvr>
    <a:masterClrMapping/>
  </p:clrMapOvr>
  <p:transition spd="slow" advTm="3181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6DA37B-904A-48A3-8FE9-0C3D6B719460}" type="slidenum">
              <a:rPr lang="en-US" sz="1400" b="0" smtClean="0"/>
              <a:pPr eaLnBrk="1" hangingPunct="1"/>
              <a:t>4</a:t>
            </a:fld>
            <a:endParaRPr lang="en-US" sz="1400" b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Points - Managing Exceptions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When managing exceptions, remember the following:</a:t>
            </a:r>
          </a:p>
          <a:p>
            <a:pPr lvl="1" eaLnBrk="1" hangingPunct="1"/>
            <a:r>
              <a:rPr lang="en-US" b="0" smtClean="0"/>
              <a:t>Exceptions should be resolved between employee and supervisor, if questions arise contact Payroll </a:t>
            </a:r>
          </a:p>
          <a:p>
            <a:pPr lvl="1" eaLnBrk="1" hangingPunct="1"/>
            <a:r>
              <a:rPr lang="en-US" b="0" smtClean="0"/>
              <a:t>Exceptions corrected through the </a:t>
            </a:r>
            <a:r>
              <a:rPr lang="en-US" smtClean="0"/>
              <a:t>Timesheet</a:t>
            </a:r>
            <a:r>
              <a:rPr lang="en-US" b="0" smtClean="0"/>
              <a:t> page do not clear until they are processed through the Time Administration process/overnight process</a:t>
            </a:r>
          </a:p>
          <a:p>
            <a:pPr lvl="1" eaLnBrk="1" hangingPunct="1"/>
            <a:r>
              <a:rPr lang="en-US" b="0" smtClean="0"/>
              <a:t>Most exceptions can be located and corrected directly on the Timesheet </a:t>
            </a:r>
          </a:p>
          <a:p>
            <a:pPr lvl="1" eaLnBrk="1" hangingPunct="1"/>
            <a:r>
              <a:rPr lang="en-US" b="0" smtClean="0"/>
              <a:t>If one portion of time generates an error, all time reported for that day is not processed.</a:t>
            </a:r>
          </a:p>
        </p:txBody>
      </p:sp>
    </p:spTree>
  </p:cSld>
  <p:clrMapOvr>
    <a:masterClrMapping/>
  </p:clrMapOvr>
  <p:transition spd="slow" advTm="5303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27AD31-B85F-4D4A-BA03-0D31D9BA9268}" type="slidenum">
              <a:rPr lang="en-US" sz="1400" b="0" smtClean="0"/>
              <a:pPr eaLnBrk="1" hangingPunct="1"/>
              <a:t>5</a:t>
            </a:fld>
            <a:endParaRPr lang="en-US" sz="1400" b="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Walk-through and Exercise - Managing Exceptions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229600" cy="48006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Step-by-Step Demonstration.</a:t>
            </a:r>
          </a:p>
          <a:p>
            <a:pPr lvl="1" eaLnBrk="1" hangingPunct="1"/>
            <a:r>
              <a:rPr lang="en-US" b="0" smtClean="0"/>
              <a:t>First, we will walk-through the process together</a:t>
            </a:r>
          </a:p>
          <a:p>
            <a:pPr lvl="2" eaLnBrk="1" hangingPunct="1"/>
            <a:r>
              <a:rPr lang="en-US" b="0" u="sng" smtClean="0"/>
              <a:t>Scenario:</a:t>
            </a:r>
            <a:r>
              <a:rPr lang="en-US" b="0" smtClean="0"/>
              <a:t>  Locate and Correct Exceptions on the Timesheet</a:t>
            </a:r>
          </a:p>
        </p:txBody>
      </p:sp>
    </p:spTree>
  </p:cSld>
  <p:clrMapOvr>
    <a:masterClrMapping/>
  </p:clrMapOvr>
  <p:transition spd="slow" advTm="9444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Managing Exceptions</a:t>
            </a: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9CA329-81B2-43FC-963A-6A9F16FEEC50}" type="slidenum">
              <a:rPr lang="en-US" sz="1400" b="0" smtClean="0"/>
              <a:pPr eaLnBrk="1" hangingPunct="1"/>
              <a:t>6</a:t>
            </a:fld>
            <a:endParaRPr lang="en-US" sz="1400" b="0" smtClean="0"/>
          </a:p>
        </p:txBody>
      </p:sp>
      <p:pic>
        <p:nvPicPr>
          <p:cNvPr id="8196" name="Picture 1" descr="image00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7913" y="1600200"/>
            <a:ext cx="6530975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6934200" y="2209800"/>
            <a:ext cx="1981200" cy="6858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Click on the Timesheet link on the CORE-CT homepage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5562600" y="2514600"/>
            <a:ext cx="1295400" cy="1143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 advTm="12709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46A8AD-B1EB-46BB-8738-2B9E2B41E6FC}" type="slidenum">
              <a:rPr lang="en-US" sz="1400" b="0" smtClean="0"/>
              <a:pPr eaLnBrk="1" hangingPunct="1"/>
              <a:t>7</a:t>
            </a:fld>
            <a:endParaRPr lang="en-US" sz="1400" b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Managing Exceptions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28600" y="3657600"/>
            <a:ext cx="33528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22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1524000"/>
            <a:ext cx="8891588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6172200" y="4572000"/>
            <a:ext cx="2667000" cy="10668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Click on “Reported Time Status in order to review time for Exceptions.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en-US" sz="1200" dirty="0" smtClean="0"/>
              <a:t>Remember this must be done the day after entering time.</a:t>
            </a:r>
            <a:endParaRPr kumimoji="0" lang="en-US" sz="12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 flipV="1">
            <a:off x="1447800" y="4572000"/>
            <a:ext cx="472440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 advTm="28295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CF9E27-E320-482B-9BAF-89FFFD42A833}" type="slidenum">
              <a:rPr lang="en-US" sz="1400" b="0" smtClean="0"/>
              <a:pPr eaLnBrk="1" hangingPunct="1"/>
              <a:t>8</a:t>
            </a:fld>
            <a:endParaRPr lang="en-US" sz="1400" b="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Managing Exceptions</a:t>
            </a:r>
          </a:p>
        </p:txBody>
      </p:sp>
      <p:pic>
        <p:nvPicPr>
          <p:cNvPr id="1024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0"/>
            <a:ext cx="66802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7086600" y="4343400"/>
            <a:ext cx="1828800" cy="16002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Alarm clock icons in the Exception column indicate and exception </a:t>
            </a:r>
            <a:r>
              <a:rPr lang="en-US" sz="1200" dirty="0" smtClean="0"/>
              <a:t>is caused by that time entry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Click on </a:t>
            </a:r>
            <a:r>
              <a:rPr lang="en-US" sz="1200" dirty="0"/>
              <a:t>a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larm clock icon to view exception</a:t>
            </a:r>
          </a:p>
        </p:txBody>
      </p:sp>
      <p:cxnSp>
        <p:nvCxnSpPr>
          <p:cNvPr id="5" name="Straight Arrow Connector 4"/>
          <p:cNvCxnSpPr>
            <a:stCxn id="3" idx="1"/>
          </p:cNvCxnSpPr>
          <p:nvPr/>
        </p:nvCxnSpPr>
        <p:spPr bwMode="auto">
          <a:xfrm flipH="1">
            <a:off x="6172200" y="5143500"/>
            <a:ext cx="914400" cy="11811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 advTm="36054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8F63AB-8B1C-4FD4-A576-5DD74B17432B}" type="slidenum">
              <a:rPr lang="en-US" sz="1400" b="0" smtClean="0"/>
              <a:pPr eaLnBrk="1" hangingPunct="1"/>
              <a:t>9</a:t>
            </a:fld>
            <a:endParaRPr lang="en-US" sz="1400" b="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Managing Exceptions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77517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5257800" y="4953000"/>
            <a:ext cx="3276600" cy="12192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The Exceptions page will indicate description type and severity of exception.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en-US" sz="1200" dirty="0" smtClean="0"/>
              <a:t>TRC needs to be changed to correct exceptions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en-US" sz="1200" dirty="0" smtClean="0"/>
              <a:t>If needed, c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ontact Payroll for further </a:t>
            </a:r>
            <a:r>
              <a:rPr kumimoji="0" lang="en-US" sz="1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explaination</a:t>
            </a:r>
            <a:endParaRPr kumimoji="0" lang="en-US" sz="12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 flipV="1">
            <a:off x="3200400" y="4724400"/>
            <a:ext cx="1981200" cy="838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le 6"/>
          <p:cNvSpPr/>
          <p:nvPr/>
        </p:nvSpPr>
        <p:spPr bwMode="auto">
          <a:xfrm>
            <a:off x="1219200" y="5867400"/>
            <a:ext cx="2590800" cy="5334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Click on “Return to Previous Page” to return to the timesheet.</a:t>
            </a:r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 bwMode="auto">
          <a:xfrm flipH="1" flipV="1">
            <a:off x="2286000" y="5562600"/>
            <a:ext cx="22860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 advTm="54541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10.4|9.3|15.1|11.7|13.2"/>
</p:tagLst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E4AC898230E042BB1A9D2BD5AB36B1" ma:contentTypeVersion="6" ma:contentTypeDescription="Create a new document." ma:contentTypeScope="" ma:versionID="cda4d5549906e69df090626596dad542">
  <xsd:schema xmlns:xsd="http://www.w3.org/2001/XMLSchema" xmlns:xs="http://www.w3.org/2001/XMLSchema" xmlns:p="http://schemas.microsoft.com/office/2006/metadata/properties" xmlns:ns1="http://schemas.microsoft.com/sharepoint/v3" xmlns:ns2="76435077-4786-4c06-8a9d-f39a39602963" targetNamespace="http://schemas.microsoft.com/office/2006/metadata/properties" ma:root="true" ma:fieldsID="9af20b3ff5f8ae2f812904c6d9ae2870" ns1:_="" ns2:_="">
    <xsd:import namespace="http://schemas.microsoft.com/sharepoint/v3"/>
    <xsd:import namespace="76435077-4786-4c06-8a9d-f39a396029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435077-4786-4c06-8a9d-f39a396029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BC848D8-2499-49A7-A6A5-176FED38008A}"/>
</file>

<file path=customXml/itemProps2.xml><?xml version="1.0" encoding="utf-8"?>
<ds:datastoreItem xmlns:ds="http://schemas.openxmlformats.org/officeDocument/2006/customXml" ds:itemID="{AE998120-D5F9-4E22-B6CA-A47100D7757A}"/>
</file>

<file path=customXml/itemProps3.xml><?xml version="1.0" encoding="utf-8"?>
<ds:datastoreItem xmlns:ds="http://schemas.openxmlformats.org/officeDocument/2006/customXml" ds:itemID="{D59DBFE3-9F38-46FC-9939-9CEE4F1A96F6}"/>
</file>

<file path=docProps/app.xml><?xml version="1.0" encoding="utf-8"?>
<Properties xmlns="http://schemas.openxmlformats.org/officeDocument/2006/extended-properties" xmlns:vt="http://schemas.openxmlformats.org/officeDocument/2006/docPropsVTypes">
  <TotalTime>34485</TotalTime>
  <Words>953</Words>
  <Application>Microsoft Office PowerPoint</Application>
  <PresentationFormat>On-screen Show (4:3)</PresentationFormat>
  <Paragraphs>239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Default Design</vt:lpstr>
      <vt:lpstr>Photo Editor Photo</vt:lpstr>
      <vt:lpstr>PowerPoint Presentation</vt:lpstr>
      <vt:lpstr>Overview - Managing Exceptions </vt:lpstr>
      <vt:lpstr>Process Flow - Managing Exceptions </vt:lpstr>
      <vt:lpstr>Key Points - Managing Exceptions </vt:lpstr>
      <vt:lpstr>Walk-through and Exercise - Managing Exceptions </vt:lpstr>
      <vt:lpstr>Managing Exceptions</vt:lpstr>
      <vt:lpstr>Managing Exceptions</vt:lpstr>
      <vt:lpstr>Managing Exceptions</vt:lpstr>
      <vt:lpstr>Managing Exceptions</vt:lpstr>
      <vt:lpstr>Managing Exceptions</vt:lpstr>
      <vt:lpstr>Managing Exceptions</vt:lpstr>
      <vt:lpstr>Managing Exceptions</vt:lpstr>
      <vt:lpstr>Managing Exceptions</vt:lpstr>
      <vt:lpstr>Managing Exceptions</vt:lpstr>
      <vt:lpstr>Review - Managing Exceptions </vt:lpstr>
      <vt:lpstr>Knowledge Check - Managing Exceptions </vt:lpstr>
      <vt:lpstr>Questions</vt:lpstr>
    </vt:vector>
  </TitlesOfParts>
  <Company>state of 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BaconE</dc:creator>
  <cp:lastModifiedBy>Pereira, Kenneth J.</cp:lastModifiedBy>
  <cp:revision>1562</cp:revision>
  <cp:lastPrinted>2013-02-28T00:52:58Z</cp:lastPrinted>
  <dcterms:created xsi:type="dcterms:W3CDTF">2003-02-06T21:49:48Z</dcterms:created>
  <dcterms:modified xsi:type="dcterms:W3CDTF">2019-06-21T19:10:12Z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0x0101006EE4AC898230E042BB1A9D2BD5AB36B1</vt:lpwstr>
  </property>
</Properties>
</file>