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58" r:id="rId4"/>
    <p:sldId id="264" r:id="rId5"/>
    <p:sldId id="281" r:id="rId6"/>
    <p:sldId id="271" r:id="rId7"/>
    <p:sldId id="259" r:id="rId8"/>
    <p:sldId id="260" r:id="rId9"/>
    <p:sldId id="276" r:id="rId10"/>
    <p:sldId id="261" r:id="rId11"/>
    <p:sldId id="267" r:id="rId12"/>
    <p:sldId id="262" r:id="rId13"/>
    <p:sldId id="273" r:id="rId14"/>
    <p:sldId id="266" r:id="rId15"/>
    <p:sldId id="279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64A75C-131B-4729-AA30-04F59926CC9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6E838C-9DE2-4568-9D6C-7DE12CDC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4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0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EC97-4871-4735-B5F0-D0770F49E19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6024-91EC-4740-B577-18933014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LucaL2@southernct.edu" TargetMode="External"/><Relationship Id="rId2" Type="http://schemas.openxmlformats.org/officeDocument/2006/relationships/hyperlink" Target="http://www.southernct.edu/financial-advis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nnualcreditrepor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isupllc.com/your401k/compound-interest" TargetMode="External"/><Relationship Id="rId2" Type="http://schemas.openxmlformats.org/officeDocument/2006/relationships/hyperlink" Target="mailto:https://www.bing.com/videos/search?q=ted+talk+the+best+class+you+never+took&amp;FORM=VIRE2#view=detail&amp;mid=D9B2B596BF2BD6E4BD31D9B2B596BF2BD6E4BD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serve.gov/publications/files/2017-report-economic-well-being-us-households-201805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0PjzgRY_fA" TargetMode="External"/><Relationship Id="rId2" Type="http://schemas.openxmlformats.org/officeDocument/2006/relationships/hyperlink" Target="https://www.ted.com/talks/joachim_de_posada_says_don_t_eat_the_marshmallow_y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southernct.edu/financialaid/scholarship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6Ib-bdko5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1bGgOuyww&amp;feature=youtu.be" TargetMode="External"/><Relationship Id="rId2" Type="http://schemas.openxmlformats.org/officeDocument/2006/relationships/hyperlink" Target="https://www.igrad.com/videos/how-to-nslds-vide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lSyGRM6s4" TargetMode="External"/><Relationship Id="rId2" Type="http://schemas.openxmlformats.org/officeDocument/2006/relationships/hyperlink" Target="https://www.youtube.com/watch?v=qKHCOdH64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$</a:t>
            </a:r>
            <a:r>
              <a:rPr lang="en-US" smtClean="0"/>
              <a:t>mart Money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61722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Financial Literacy &amp; Advising</a:t>
            </a:r>
          </a:p>
          <a:p>
            <a:r>
              <a:rPr lang="en-US" sz="2200" dirty="0">
                <a:solidFill>
                  <a:schemeClr val="tx1"/>
                </a:solidFill>
                <a:hlinkClick r:id="rId2"/>
              </a:rPr>
              <a:t>www.southernct.edu/financial-advising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  <a:hlinkClick r:id="rId3"/>
              </a:rPr>
              <a:t>DeLucaL2@southernct.edu</a:t>
            </a:r>
            <a:r>
              <a:rPr lang="en-US" sz="2200" dirty="0" smtClean="0">
                <a:solidFill>
                  <a:schemeClr val="tx1"/>
                </a:solidFill>
              </a:rPr>
              <a:t>, 203-392-8862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Lew DeLuca, Wintergreen Building, </a:t>
            </a:r>
            <a:r>
              <a:rPr lang="en-US" sz="2200" dirty="0" smtClean="0">
                <a:solidFill>
                  <a:srgbClr val="FF0000"/>
                </a:solidFill>
              </a:rPr>
              <a:t>108E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37120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57" y="2237120"/>
            <a:ext cx="3057435" cy="172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2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Report/Scores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Use CREDIT to buy: a car, a home, </a:t>
            </a:r>
            <a:r>
              <a:rPr lang="en-US" sz="2800"/>
              <a:t>insurance </a:t>
            </a:r>
            <a:r>
              <a:rPr lang="en-US" sz="2800" smtClean="0"/>
              <a:t>and </a:t>
            </a:r>
            <a:r>
              <a:rPr lang="en-US" sz="2800" dirty="0" smtClean="0"/>
              <a:t>when applying </a:t>
            </a:r>
            <a:r>
              <a:rPr lang="en-US" sz="2800" dirty="0"/>
              <a:t>for a </a:t>
            </a:r>
            <a:r>
              <a:rPr lang="en-US" sz="2800" smtClean="0"/>
              <a:t>job or credit card</a:t>
            </a:r>
            <a:r>
              <a:rPr lang="en-US" sz="2800" dirty="0" smtClean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FREE</a:t>
            </a:r>
            <a:r>
              <a:rPr lang="en-US" sz="2800" dirty="0" smtClean="0"/>
              <a:t> @ </a:t>
            </a:r>
            <a:r>
              <a:rPr lang="en-US" sz="2800" dirty="0" smtClean="0">
                <a:hlinkClick r:id="rId2"/>
              </a:rPr>
              <a:t>www.annualcreditreport.com</a:t>
            </a:r>
            <a:endParaRPr lang="en-US" sz="2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Negative information remains for 7-10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Credit score &gt; GPA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135914"/>
            <a:ext cx="17557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4187887"/>
            <a:ext cx="63246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FICO Credit Score</a:t>
            </a:r>
            <a:endParaRPr lang="en-US" dirty="0"/>
          </a:p>
        </p:txBody>
      </p:sp>
      <p:pic>
        <p:nvPicPr>
          <p:cNvPr id="1026" name="Picture 2" descr="Image result for fico credit score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2340"/>
            <a:ext cx="7370471" cy="523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2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College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$42,000 Gross pay = $3,500/month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$34,227 Net pay = </a:t>
            </a:r>
            <a:r>
              <a:rPr lang="en-US" u="sng" dirty="0" smtClean="0">
                <a:solidFill>
                  <a:schemeClr val="tx1"/>
                </a:solidFill>
              </a:rPr>
              <a:t>$2,852/month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Pay </a:t>
            </a:r>
            <a:r>
              <a:rPr lang="en-US" dirty="0">
                <a:solidFill>
                  <a:schemeClr val="tx1"/>
                </a:solidFill>
              </a:rPr>
              <a:t>yourself first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save </a:t>
            </a:r>
            <a:r>
              <a:rPr lang="en-US" dirty="0" smtClean="0">
                <a:solidFill>
                  <a:schemeClr val="tx1"/>
                </a:solidFill>
              </a:rPr>
              <a:t>20% earnings ($570/month)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Investing: IRA, 401k/403b (co. match), pension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120 - Age = stocks/equities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www.bing.com/videos/search?q=ted+talk+the+best+class+you+never+took&amp;FORM=VIRE2#view=detail&amp;mid=D9B2B596BF2BD6E4BD31D9B2B596BF2BD6E4BD31 </a:t>
            </a:r>
            <a:r>
              <a:rPr lang="en-US" sz="2000" dirty="0" smtClean="0"/>
              <a:t>   One Life-Changing Class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www.reisupllc.com/your401k/compound-interest</a:t>
            </a:r>
            <a:r>
              <a:rPr lang="en-US" sz="2000" dirty="0" smtClean="0"/>
              <a:t> Reis Up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43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00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60061"/>
            <a:ext cx="7620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0" y="-1128713"/>
            <a:ext cx="12382500" cy="911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3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8" y="2446338"/>
            <a:ext cx="2857500" cy="1905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pic>
        <p:nvPicPr>
          <p:cNvPr id="8" name="Picture 7" descr="chart jp morgan retire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" y="274638"/>
            <a:ext cx="78486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2514" y="2088356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3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The Index Card</a:t>
            </a:r>
            <a:r>
              <a:rPr lang="en-US" dirty="0" smtClean="0"/>
              <a:t>, by </a:t>
            </a:r>
            <a:r>
              <a:rPr lang="en-US" dirty="0" err="1" smtClean="0"/>
              <a:t>Helaine</a:t>
            </a:r>
            <a:r>
              <a:rPr lang="en-US" dirty="0" smtClean="0"/>
              <a:t> Olen and Harold Pollack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1398362"/>
            <a:ext cx="7239000" cy="5263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720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Literacy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True or False:  Housing prices in the United States can never go down?		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True or False:  Buying a single company’s stock usually provides a safer return than a stock mutual fund?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Considering a long time period (for example, 10 or 20 years), which asset described below normally gives the highest returns?</a:t>
            </a:r>
          </a:p>
          <a:p>
            <a:pPr lvl="1"/>
            <a:r>
              <a:rPr lang="en-US" dirty="0"/>
              <a:t>Stocks</a:t>
            </a:r>
          </a:p>
          <a:p>
            <a:pPr lvl="1"/>
            <a:r>
              <a:rPr lang="en-US" dirty="0"/>
              <a:t>Bonds</a:t>
            </a:r>
          </a:p>
          <a:p>
            <a:pPr lvl="1"/>
            <a:r>
              <a:rPr lang="en-US" dirty="0"/>
              <a:t>Savings Accounts</a:t>
            </a:r>
          </a:p>
          <a:p>
            <a:pPr lvl="1"/>
            <a:r>
              <a:rPr lang="en-US" dirty="0"/>
              <a:t>Precious Metals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Imagine the interest rate on your savings account was 1% per year and the inflation rate was 2%.  After 1 year, how much would you be able to buy with the money in this account?</a:t>
            </a:r>
          </a:p>
          <a:p>
            <a:pPr lvl="1"/>
            <a:r>
              <a:rPr lang="en-US" dirty="0"/>
              <a:t>More than today</a:t>
            </a:r>
          </a:p>
          <a:p>
            <a:pPr lvl="1"/>
            <a:r>
              <a:rPr lang="en-US" dirty="0"/>
              <a:t>Exactly the same</a:t>
            </a:r>
          </a:p>
          <a:p>
            <a:pPr lvl="1"/>
            <a:r>
              <a:rPr lang="en-US" dirty="0"/>
              <a:t>Less than today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Suppose you had $100 in a savings account and the interest was 2% per year.  After 5 years, how much do you think you would have in the account if you left the money to grow?</a:t>
            </a:r>
          </a:p>
          <a:p>
            <a:pPr lvl="1"/>
            <a:r>
              <a:rPr lang="en-US" dirty="0"/>
              <a:t>More than $102</a:t>
            </a:r>
          </a:p>
          <a:p>
            <a:pPr lvl="1"/>
            <a:r>
              <a:rPr lang="en-US" dirty="0"/>
              <a:t>Exactly $102</a:t>
            </a:r>
          </a:p>
          <a:p>
            <a:pPr lvl="1"/>
            <a:r>
              <a:rPr lang="en-US" dirty="0"/>
              <a:t>Less than $102</a:t>
            </a: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://www.federalreserve.gov/publications/files/2017-report-economic-well-being-us-households-201805.pdf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= Making Decisions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6-10 Money Decisions Everyday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$4.00 </a:t>
            </a:r>
            <a:r>
              <a:rPr lang="en-US" dirty="0">
                <a:solidFill>
                  <a:schemeClr val="tx1"/>
                </a:solidFill>
              </a:rPr>
              <a:t>coffee/day = $1,460/year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www.ted.com/talks/joachim_de_posada_says_don_t_eat_the_marshmallow_yet</a:t>
            </a:r>
            <a:r>
              <a:rPr lang="en-US" sz="2000" dirty="0" smtClean="0">
                <a:solidFill>
                  <a:schemeClr val="tx1"/>
                </a:solidFill>
              </a:rPr>
              <a:t>    Marshmallow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www.youtube.com/watch?v=Y0PjzgRY_fA</a:t>
            </a:r>
            <a:r>
              <a:rPr lang="en-US" sz="2000" dirty="0" smtClean="0">
                <a:solidFill>
                  <a:schemeClr val="tx1"/>
                </a:solidFill>
              </a:rPr>
              <a:t> Sunnier Financial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www.southernct.edu/financialaid/scholarships.html</a:t>
            </a:r>
            <a:r>
              <a:rPr lang="en-US" sz="2000" dirty="0" smtClean="0">
                <a:solidFill>
                  <a:schemeClr val="tx1"/>
                </a:solidFill>
              </a:rPr>
              <a:t>  Scholarships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8000" b="1" dirty="0"/>
              <a:t>GO TO CLASS</a:t>
            </a:r>
            <a:r>
              <a:rPr lang="en-US" sz="8000" b="1" dirty="0" smtClean="0"/>
              <a:t>! </a:t>
            </a:r>
            <a:r>
              <a:rPr lang="en-US" sz="8000" dirty="0">
                <a:solidFill>
                  <a:srgbClr val="FF0000"/>
                </a:solidFill>
              </a:rPr>
              <a:t>$59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6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 Saving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Track Expenses (</a:t>
            </a:r>
            <a:r>
              <a:rPr lang="en-US" dirty="0" err="1" smtClean="0">
                <a:solidFill>
                  <a:schemeClr val="tx1"/>
                </a:solidFill>
              </a:rPr>
              <a:t>LearnVest</a:t>
            </a:r>
            <a:r>
              <a:rPr lang="en-US" dirty="0" smtClean="0">
                <a:solidFill>
                  <a:schemeClr val="tx1"/>
                </a:solidFill>
              </a:rPr>
              <a:t>, Mint, YNAB)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Rent textbooks or buy used (Loan from Multicultural Center in ASC 234)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Use student discounts (</a:t>
            </a:r>
            <a:r>
              <a:rPr lang="en-US" dirty="0" err="1" smtClean="0">
                <a:solidFill>
                  <a:schemeClr val="tx1"/>
                </a:solidFill>
              </a:rPr>
              <a:t>UNiDAYS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U-Pass)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Pay </a:t>
            </a:r>
            <a:r>
              <a:rPr lang="en-US" dirty="0" err="1" smtClean="0">
                <a:solidFill>
                  <a:schemeClr val="tx1"/>
                </a:solidFill>
              </a:rPr>
              <a:t>Unsub</a:t>
            </a:r>
            <a:r>
              <a:rPr lang="en-US" dirty="0" smtClean="0">
                <a:solidFill>
                  <a:schemeClr val="tx1"/>
                </a:solidFill>
              </a:rPr>
              <a:t>. loan interest now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Limit financial aid refunds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03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Monthly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u="sng" dirty="0" smtClean="0"/>
              <a:t>50% Essentials/Needs</a:t>
            </a:r>
          </a:p>
          <a:p>
            <a:pPr marL="857250" lvl="1" indent="-457200"/>
            <a:r>
              <a:rPr lang="en-US" sz="2400" dirty="0" smtClean="0"/>
              <a:t>30% Housing, 10% Groceries, 5% Utilities,                             5% Transportation to &amp; from work</a:t>
            </a:r>
          </a:p>
          <a:p>
            <a:pPr marL="0" indent="0">
              <a:buNone/>
            </a:pPr>
            <a:r>
              <a:rPr lang="en-US" dirty="0" smtClean="0"/>
              <a:t>                            </a:t>
            </a:r>
            <a:r>
              <a:rPr lang="en-US" u="sng" dirty="0" smtClean="0"/>
              <a:t>20% Future</a:t>
            </a:r>
          </a:p>
          <a:p>
            <a:pPr lvl="1"/>
            <a:r>
              <a:rPr lang="en-US" dirty="0"/>
              <a:t> </a:t>
            </a:r>
            <a:r>
              <a:rPr lang="en-US" sz="2400" dirty="0" smtClean="0"/>
              <a:t>Emergency Fund (6 mons.), Debt, Retirement,  529 College  	Savings Fund</a:t>
            </a:r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u="sng" dirty="0" smtClean="0"/>
              <a:t>30% Lifestyle/Wants</a:t>
            </a:r>
          </a:p>
          <a:p>
            <a:pPr marL="857250" lvl="1" indent="-457200"/>
            <a:r>
              <a:rPr lang="en-US" sz="2400" dirty="0" smtClean="0"/>
              <a:t>Play, Vacation, Charity</a:t>
            </a:r>
          </a:p>
          <a:p>
            <a:pPr marL="400050" lvl="1" indent="0">
              <a:buNone/>
            </a:pPr>
            <a:r>
              <a:rPr lang="en-US" sz="1400" dirty="0" smtClean="0">
                <a:hlinkClick r:id="rId2"/>
              </a:rPr>
              <a:t>https://www.youtube.com/watch?v=6Ib-bdko5cE</a:t>
            </a:r>
            <a:r>
              <a:rPr lang="en-US" sz="1400" dirty="0" smtClean="0"/>
              <a:t>  Budgeting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419"/>
            <a:ext cx="3429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641635" cy="173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88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0"/>
            <a:ext cx="5486400" cy="669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Time is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7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Borrow money now, repay with interest later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www.igrad.com/videos/how-to-nslds-video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NSLDS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$39,400 national student debt vs. $26,946 </a:t>
            </a:r>
            <a:r>
              <a:rPr lang="en-US" smtClean="0">
                <a:solidFill>
                  <a:schemeClr val="tx1"/>
                </a:solidFill>
              </a:rPr>
              <a:t>Southern </a:t>
            </a:r>
            <a:r>
              <a:rPr lang="en-US" smtClean="0">
                <a:solidFill>
                  <a:schemeClr val="tx1"/>
                </a:solidFill>
              </a:rPr>
              <a:t>(~$300/month </a:t>
            </a:r>
            <a:r>
              <a:rPr lang="en-US" dirty="0" smtClean="0">
                <a:solidFill>
                  <a:schemeClr val="tx1"/>
                </a:solidFill>
              </a:rPr>
              <a:t>for 10 years)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Student </a:t>
            </a:r>
            <a:r>
              <a:rPr lang="en-US" sz="3200" dirty="0">
                <a:solidFill>
                  <a:schemeClr val="tx1"/>
                </a:solidFill>
              </a:rPr>
              <a:t>Loan Rule of Thumb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www.youtube.com/watch?v=tu1bGgOuyww&amp;feature=youtu.be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Student loans = </a:t>
            </a:r>
            <a:r>
              <a:rPr lang="en-US" sz="3000" u="sng" dirty="0" smtClean="0">
                <a:solidFill>
                  <a:schemeClr val="tx1"/>
                </a:solidFill>
              </a:rPr>
              <a:t>Investment in Yourself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College graduates earn $1 million more in lifetime earnings than high school graduates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"/>
            <a:ext cx="19202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12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Use 1 card sparingly: no annual fee, a rewards program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/>
              <a:t>Bankrate.com </a:t>
            </a:r>
            <a:r>
              <a:rPr lang="en-US" sz="2400" dirty="0"/>
              <a:t>&amp; </a:t>
            </a:r>
            <a:r>
              <a:rPr lang="en-US" sz="2400" dirty="0" smtClean="0"/>
              <a:t> nerdwallet.com)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Pay bill </a:t>
            </a:r>
            <a:r>
              <a:rPr lang="en-US" b="1" u="sng" dirty="0" smtClean="0">
                <a:solidFill>
                  <a:schemeClr val="tx1"/>
                </a:solidFill>
              </a:rPr>
              <a:t>in-full and on-time </a:t>
            </a:r>
            <a:r>
              <a:rPr lang="en-US" i="1" dirty="0" smtClean="0">
                <a:solidFill>
                  <a:schemeClr val="tx1"/>
                </a:solidFill>
              </a:rPr>
              <a:t>(46% do not)</a:t>
            </a:r>
          </a:p>
          <a:p>
            <a:pPr marL="3200400" lvl="7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---</a:t>
            </a:r>
            <a:r>
              <a:rPr lang="en-US" b="1" dirty="0" smtClean="0">
                <a:solidFill>
                  <a:schemeClr val="tx1"/>
                </a:solidFill>
              </a:rPr>
              <a:t>OR</a:t>
            </a:r>
            <a:r>
              <a:rPr lang="en-US" dirty="0" smtClean="0">
                <a:solidFill>
                  <a:schemeClr val="tx1"/>
                </a:solidFill>
              </a:rPr>
              <a:t>---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$1,000 bill @ 25% interest rate and pay $40 minimum for </a:t>
            </a:r>
            <a:r>
              <a:rPr lang="en-US" u="sng" dirty="0" smtClean="0">
                <a:solidFill>
                  <a:schemeClr val="tx1"/>
                </a:solidFill>
              </a:rPr>
              <a:t>7 yrs. &amp; 2 mo.</a:t>
            </a:r>
            <a:r>
              <a:rPr lang="en-US" dirty="0" smtClean="0">
                <a:solidFill>
                  <a:schemeClr val="tx1"/>
                </a:solidFill>
              </a:rPr>
              <a:t> = $1,840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www.youtube.com/watch?v=qKHCOdH64Vo</a:t>
            </a:r>
            <a:r>
              <a:rPr lang="en-US" sz="2000" dirty="0" smtClean="0"/>
              <a:t>  </a:t>
            </a:r>
            <a:r>
              <a:rPr lang="en-US" dirty="0" smtClean="0"/>
              <a:t>How to use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www.youtube.com/watch?v=dslSyGRM6s4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How to Improve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981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3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518043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86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378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Office Theme</vt:lpstr>
      <vt:lpstr>$mart Money Management</vt:lpstr>
      <vt:lpstr>Financial Literacy Quiz</vt:lpstr>
      <vt:lpstr>Life = Making Decisions </vt:lpstr>
      <vt:lpstr>$ Saving Tips</vt:lpstr>
      <vt:lpstr>         Monthly </vt:lpstr>
      <vt:lpstr>PowerPoint Presentation</vt:lpstr>
      <vt:lpstr>Loans</vt:lpstr>
      <vt:lpstr>Credit Cards </vt:lpstr>
      <vt:lpstr>PowerPoint Presentation</vt:lpstr>
      <vt:lpstr>Credit Report/Scores</vt:lpstr>
      <vt:lpstr>FICO Credit Score</vt:lpstr>
      <vt:lpstr>Life After College </vt:lpstr>
      <vt:lpstr>PowerPoint Presentation</vt:lpstr>
      <vt:lpstr>PowerPoint Presentation</vt:lpstr>
      <vt:lpstr>The Index Card, by Helaine Olen and Harold Pollack</vt:lpstr>
    </vt:vector>
  </TitlesOfParts>
  <Company>Southern Connecticut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Literacy and Advising</dc:title>
  <dc:creator>OIT</dc:creator>
  <cp:lastModifiedBy>DeLuca, Lewis J.</cp:lastModifiedBy>
  <cp:revision>285</cp:revision>
  <cp:lastPrinted>2018-10-15T12:08:54Z</cp:lastPrinted>
  <dcterms:created xsi:type="dcterms:W3CDTF">2014-08-08T17:49:57Z</dcterms:created>
  <dcterms:modified xsi:type="dcterms:W3CDTF">2019-01-02T13:55:52Z</dcterms:modified>
</cp:coreProperties>
</file>