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91" r:id="rId6"/>
    <p:sldId id="262" r:id="rId7"/>
    <p:sldId id="261" r:id="rId8"/>
    <p:sldId id="265" r:id="rId9"/>
    <p:sldId id="264" r:id="rId10"/>
    <p:sldId id="279" r:id="rId11"/>
    <p:sldId id="280" r:id="rId12"/>
    <p:sldId id="281" r:id="rId13"/>
    <p:sldId id="282" r:id="rId14"/>
    <p:sldId id="283" r:id="rId15"/>
    <p:sldId id="271" r:id="rId16"/>
    <p:sldId id="292" r:id="rId17"/>
    <p:sldId id="290"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313BD-853D-6CAE-0AE9-EC8D4295B7AA}" v="370" dt="2020-09-08T17:53:15.884"/>
    <p1510:client id="{2F9BB5CD-6E00-AE8F-89A3-CE33EDBC7F2E}" v="3" dt="2020-09-11T14:21:21.746"/>
    <p1510:client id="{704F82CE-73B8-242D-74DE-2D47795E270B}" v="4" dt="2020-10-13T13:18:46.656"/>
    <p1510:client id="{7DEF6A2A-474C-423D-35F6-501FBDE660FC}" v="4805" dt="2020-09-07T19:14:03.704"/>
    <p1510:client id="{BF219416-1E7F-9CD5-DCC4-F9570DCD8A1E}" v="1407" dt="2020-09-15T18:55:34.735"/>
    <p1510:client id="{C333989C-B828-6E68-F581-30F38243A663}" v="15" dt="2020-09-11T14:21:15.141"/>
    <p1510:client id="{E6610CE0-131A-203A-F949-64C502064F81}" v="4" dt="2020-09-30T19:18:13.076"/>
    <p1510:client id="{F7611E56-1961-2A78-973E-6DEE816E94DB}" v="198" dt="2020-09-11T14:36:32.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FE794-31B6-402B-BA78-0BF0CAFFF3E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449B88F-CA4B-4096-9075-76DB8B032B03}">
      <dgm:prSet phldrT="[Text]" phldr="0"/>
      <dgm:spPr/>
      <dgm:t>
        <a:bodyPr/>
        <a:lstStyle/>
        <a:p>
          <a:pPr rtl="0"/>
          <a:r>
            <a:rPr lang="en-US"/>
            <a:t>Conflict is avoidable.</a:t>
          </a:r>
          <a:endParaRPr lang="en-US" b="0" i="0" u="none" strike="noStrike" cap="none" baseline="0" noProof="0">
            <a:solidFill>
              <a:srgbClr val="010000"/>
            </a:solidFill>
            <a:latin typeface="Avenir Next LT Pro"/>
          </a:endParaRPr>
        </a:p>
      </dgm:t>
    </dgm:pt>
    <dgm:pt modelId="{A7120F11-9C23-46F4-9305-3484CD4DE41F}" type="parTrans" cxnId="{76689134-D6D3-42B9-96D0-FCCABC8F0C13}">
      <dgm:prSet/>
      <dgm:spPr/>
      <dgm:t>
        <a:bodyPr/>
        <a:lstStyle/>
        <a:p>
          <a:endParaRPr lang="en-US"/>
        </a:p>
      </dgm:t>
    </dgm:pt>
    <dgm:pt modelId="{0C3C3660-E19D-429D-ABA9-B71498A2D121}" type="sibTrans" cxnId="{76689134-D6D3-42B9-96D0-FCCABC8F0C13}">
      <dgm:prSet/>
      <dgm:spPr/>
      <dgm:t>
        <a:bodyPr/>
        <a:lstStyle/>
        <a:p>
          <a:endParaRPr lang="en-US"/>
        </a:p>
      </dgm:t>
    </dgm:pt>
    <dgm:pt modelId="{170594EA-CE3C-4476-88FB-5C894EB09331}">
      <dgm:prSet phldrT="[Text]" phldr="0"/>
      <dgm:spPr/>
      <dgm:t>
        <a:bodyPr/>
        <a:lstStyle/>
        <a:p>
          <a:pPr rtl="0"/>
          <a:r>
            <a:rPr lang="en-US"/>
            <a:t>Conflict is inevitable and a normal part of enduring relationships</a:t>
          </a:r>
        </a:p>
      </dgm:t>
    </dgm:pt>
    <dgm:pt modelId="{7B1C01D5-EC03-4BD2-8DF5-1427F1F8E4C0}" type="parTrans" cxnId="{685D9290-B248-4CF5-9503-78C1B95EDDD3}">
      <dgm:prSet/>
      <dgm:spPr/>
      <dgm:t>
        <a:bodyPr/>
        <a:lstStyle/>
        <a:p>
          <a:endParaRPr lang="en-US"/>
        </a:p>
      </dgm:t>
    </dgm:pt>
    <dgm:pt modelId="{CBA5BB7F-7183-4143-B136-8CB4FD168F4B}" type="sibTrans" cxnId="{685D9290-B248-4CF5-9503-78C1B95EDDD3}">
      <dgm:prSet/>
      <dgm:spPr/>
      <dgm:t>
        <a:bodyPr/>
        <a:lstStyle/>
        <a:p>
          <a:endParaRPr lang="en-US"/>
        </a:p>
      </dgm:t>
    </dgm:pt>
    <dgm:pt modelId="{9B0A25FA-BA4B-4D4C-851E-54AE8CD5B179}">
      <dgm:prSet phldrT="[Text]" phldr="0"/>
      <dgm:spPr/>
      <dgm:t>
        <a:bodyPr/>
        <a:lstStyle/>
        <a:p>
          <a:pPr rtl="0"/>
          <a:r>
            <a:rPr lang="en-US"/>
            <a:t>Conflict destroys relationships</a:t>
          </a:r>
        </a:p>
      </dgm:t>
    </dgm:pt>
    <dgm:pt modelId="{1B7B7327-3B41-4391-BFB0-ACA449F47CF4}" type="parTrans" cxnId="{C7AB77C9-39E7-4E87-99C9-6B070A5491BF}">
      <dgm:prSet/>
      <dgm:spPr/>
      <dgm:t>
        <a:bodyPr/>
        <a:lstStyle/>
        <a:p>
          <a:endParaRPr lang="en-US"/>
        </a:p>
      </dgm:t>
    </dgm:pt>
    <dgm:pt modelId="{C95659DE-9E3E-43A2-BE46-F48F6633DFBC}" type="sibTrans" cxnId="{C7AB77C9-39E7-4E87-99C9-6B070A5491BF}">
      <dgm:prSet/>
      <dgm:spPr/>
      <dgm:t>
        <a:bodyPr/>
        <a:lstStyle/>
        <a:p>
          <a:endParaRPr lang="en-US"/>
        </a:p>
      </dgm:t>
    </dgm:pt>
    <dgm:pt modelId="{965724FC-C4F2-49D7-A596-3DB49C70AAD5}">
      <dgm:prSet phldrT="[Text]" phldr="0"/>
      <dgm:spPr/>
      <dgm:t>
        <a:bodyPr/>
        <a:lstStyle/>
        <a:p>
          <a:pPr rtl="0"/>
          <a:r>
            <a:rPr lang="en-US"/>
            <a:t>Lack of productive communication leading to resentment and contempt destroys relationships</a:t>
          </a:r>
        </a:p>
      </dgm:t>
    </dgm:pt>
    <dgm:pt modelId="{D8375C57-49FB-4B72-A4AF-8733DFE2C1BB}" type="parTrans" cxnId="{DE06E499-CEC7-4424-80AC-057DFF9737F6}">
      <dgm:prSet/>
      <dgm:spPr/>
      <dgm:t>
        <a:bodyPr/>
        <a:lstStyle/>
        <a:p>
          <a:endParaRPr lang="en-US"/>
        </a:p>
      </dgm:t>
    </dgm:pt>
    <dgm:pt modelId="{66B84637-A2E7-42ED-9518-E531671C60F4}" type="sibTrans" cxnId="{DE06E499-CEC7-4424-80AC-057DFF9737F6}">
      <dgm:prSet/>
      <dgm:spPr/>
      <dgm:t>
        <a:bodyPr/>
        <a:lstStyle/>
        <a:p>
          <a:endParaRPr lang="en-US"/>
        </a:p>
      </dgm:t>
    </dgm:pt>
    <dgm:pt modelId="{117882B5-5B9B-4944-A954-A76A44528FBD}">
      <dgm:prSet phldr="0"/>
      <dgm:spPr/>
      <dgm:t>
        <a:bodyPr/>
        <a:lstStyle/>
        <a:p>
          <a:pPr rtl="0"/>
          <a:r>
            <a:rPr lang="en-US"/>
            <a:t>Conflict is "bad"</a:t>
          </a:r>
          <a:endParaRPr lang="en-US">
            <a:latin typeface="Avenir Next LT Pro" panose="020B0502020104020203"/>
          </a:endParaRPr>
        </a:p>
      </dgm:t>
    </dgm:pt>
    <dgm:pt modelId="{DA1C809A-BDFE-4603-B51E-15C5A681A0E1}" type="parTrans" cxnId="{0781835D-BE36-4792-9264-76FB0AE3D492}">
      <dgm:prSet/>
      <dgm:spPr/>
    </dgm:pt>
    <dgm:pt modelId="{E5C0D8EE-8BBA-48B5-AE12-54FC94B6B13B}" type="sibTrans" cxnId="{0781835D-BE36-4792-9264-76FB0AE3D492}">
      <dgm:prSet/>
      <dgm:spPr/>
    </dgm:pt>
    <dgm:pt modelId="{9E6C5FF8-A0AD-4065-B848-1D18D9204C89}">
      <dgm:prSet phldr="0"/>
      <dgm:spPr/>
      <dgm:t>
        <a:bodyPr/>
        <a:lstStyle/>
        <a:p>
          <a:r>
            <a:rPr lang="en-US"/>
            <a:t>Can bring about new ways of thinking, solutions and ideas</a:t>
          </a:r>
        </a:p>
      </dgm:t>
    </dgm:pt>
    <dgm:pt modelId="{1A209A09-C660-4A36-9CF2-4FCAA1823300}" type="parTrans" cxnId="{D1D9DF5F-893D-4811-9CB2-7A6E5A0D4868}">
      <dgm:prSet/>
      <dgm:spPr/>
    </dgm:pt>
    <dgm:pt modelId="{693C338A-C183-4A20-9520-66CA545E9AB2}" type="sibTrans" cxnId="{D1D9DF5F-893D-4811-9CB2-7A6E5A0D4868}">
      <dgm:prSet/>
      <dgm:spPr/>
    </dgm:pt>
    <dgm:pt modelId="{8E9C2562-DB4F-4579-A156-FF283C6E6946}" type="pres">
      <dgm:prSet presAssocID="{D58FE794-31B6-402B-BA78-0BF0CAFFF3E0}" presName="Name0" presStyleCnt="0">
        <dgm:presLayoutVars>
          <dgm:dir/>
          <dgm:animLvl val="lvl"/>
          <dgm:resizeHandles val="exact"/>
        </dgm:presLayoutVars>
      </dgm:prSet>
      <dgm:spPr/>
    </dgm:pt>
    <dgm:pt modelId="{1C9B43C0-AF6C-4330-BC34-FB5F83A62CA7}" type="pres">
      <dgm:prSet presAssocID="{117882B5-5B9B-4944-A954-A76A44528FBD}" presName="boxAndChildren" presStyleCnt="0"/>
      <dgm:spPr/>
    </dgm:pt>
    <dgm:pt modelId="{8722CDB1-74ED-42A2-97F2-E2EF057C94AA}" type="pres">
      <dgm:prSet presAssocID="{117882B5-5B9B-4944-A954-A76A44528FBD}" presName="parentTextBox" presStyleLbl="node1" presStyleIdx="0" presStyleCnt="3"/>
      <dgm:spPr/>
    </dgm:pt>
    <dgm:pt modelId="{FC703CAA-1906-4991-B72C-8C5BFA7A35E3}" type="pres">
      <dgm:prSet presAssocID="{117882B5-5B9B-4944-A954-A76A44528FBD}" presName="entireBox" presStyleLbl="node1" presStyleIdx="0" presStyleCnt="3"/>
      <dgm:spPr/>
    </dgm:pt>
    <dgm:pt modelId="{2E9D5F14-9D34-40E5-A889-FE9402955D0D}" type="pres">
      <dgm:prSet presAssocID="{117882B5-5B9B-4944-A954-A76A44528FBD}" presName="descendantBox" presStyleCnt="0"/>
      <dgm:spPr/>
    </dgm:pt>
    <dgm:pt modelId="{6B7B2F96-867A-4ADD-AC28-8EEE6F00C901}" type="pres">
      <dgm:prSet presAssocID="{9E6C5FF8-A0AD-4065-B848-1D18D9204C89}" presName="childTextBox" presStyleLbl="fgAccFollowNode1" presStyleIdx="0" presStyleCnt="3">
        <dgm:presLayoutVars>
          <dgm:bulletEnabled val="1"/>
        </dgm:presLayoutVars>
      </dgm:prSet>
      <dgm:spPr/>
    </dgm:pt>
    <dgm:pt modelId="{833A4E46-A9F0-40F0-A596-F48CAF803FFF}" type="pres">
      <dgm:prSet presAssocID="{C95659DE-9E3E-43A2-BE46-F48F6633DFBC}" presName="sp" presStyleCnt="0"/>
      <dgm:spPr/>
    </dgm:pt>
    <dgm:pt modelId="{272E7063-D934-4162-968C-3E9DBA293552}" type="pres">
      <dgm:prSet presAssocID="{9B0A25FA-BA4B-4D4C-851E-54AE8CD5B179}" presName="arrowAndChildren" presStyleCnt="0"/>
      <dgm:spPr/>
    </dgm:pt>
    <dgm:pt modelId="{A3B2F5B4-8773-4BBD-8B09-91D4A3CA7A9B}" type="pres">
      <dgm:prSet presAssocID="{9B0A25FA-BA4B-4D4C-851E-54AE8CD5B179}" presName="parentTextArrow" presStyleLbl="node1" presStyleIdx="0" presStyleCnt="3"/>
      <dgm:spPr/>
    </dgm:pt>
    <dgm:pt modelId="{31149488-A707-49A2-B909-7D1038867AF8}" type="pres">
      <dgm:prSet presAssocID="{9B0A25FA-BA4B-4D4C-851E-54AE8CD5B179}" presName="arrow" presStyleLbl="node1" presStyleIdx="1" presStyleCnt="3"/>
      <dgm:spPr/>
    </dgm:pt>
    <dgm:pt modelId="{0DBB6EC7-062A-4B7D-BA69-D142DD8D16D4}" type="pres">
      <dgm:prSet presAssocID="{9B0A25FA-BA4B-4D4C-851E-54AE8CD5B179}" presName="descendantArrow" presStyleCnt="0"/>
      <dgm:spPr/>
    </dgm:pt>
    <dgm:pt modelId="{EA49B386-6EF0-4962-AD47-A47DD49370C7}" type="pres">
      <dgm:prSet presAssocID="{965724FC-C4F2-49D7-A596-3DB49C70AAD5}" presName="childTextArrow" presStyleLbl="fgAccFollowNode1" presStyleIdx="1" presStyleCnt="3">
        <dgm:presLayoutVars>
          <dgm:bulletEnabled val="1"/>
        </dgm:presLayoutVars>
      </dgm:prSet>
      <dgm:spPr/>
    </dgm:pt>
    <dgm:pt modelId="{7DC597C7-0079-4383-A1D5-DD6C1D4F1489}" type="pres">
      <dgm:prSet presAssocID="{0C3C3660-E19D-429D-ABA9-B71498A2D121}" presName="sp" presStyleCnt="0"/>
      <dgm:spPr/>
    </dgm:pt>
    <dgm:pt modelId="{BA81B57A-00DE-4EE1-B70F-873CA397F850}" type="pres">
      <dgm:prSet presAssocID="{4449B88F-CA4B-4096-9075-76DB8B032B03}" presName="arrowAndChildren" presStyleCnt="0"/>
      <dgm:spPr/>
    </dgm:pt>
    <dgm:pt modelId="{42CA7D42-DDFE-440A-855D-6E0FC09F828C}" type="pres">
      <dgm:prSet presAssocID="{4449B88F-CA4B-4096-9075-76DB8B032B03}" presName="parentTextArrow" presStyleLbl="node1" presStyleIdx="1" presStyleCnt="3"/>
      <dgm:spPr/>
    </dgm:pt>
    <dgm:pt modelId="{EC0CD2BB-C8B9-4E10-99C3-793F9F2A1BD4}" type="pres">
      <dgm:prSet presAssocID="{4449B88F-CA4B-4096-9075-76DB8B032B03}" presName="arrow" presStyleLbl="node1" presStyleIdx="2" presStyleCnt="3"/>
      <dgm:spPr/>
    </dgm:pt>
    <dgm:pt modelId="{E44F7895-9E7C-4386-8E7E-7A1802F63019}" type="pres">
      <dgm:prSet presAssocID="{4449B88F-CA4B-4096-9075-76DB8B032B03}" presName="descendantArrow" presStyleCnt="0"/>
      <dgm:spPr/>
    </dgm:pt>
    <dgm:pt modelId="{AB18E86F-0FF7-4509-948F-48EF25EAFA35}" type="pres">
      <dgm:prSet presAssocID="{170594EA-CE3C-4476-88FB-5C894EB09331}" presName="childTextArrow" presStyleLbl="fgAccFollowNode1" presStyleIdx="2" presStyleCnt="3">
        <dgm:presLayoutVars>
          <dgm:bulletEnabled val="1"/>
        </dgm:presLayoutVars>
      </dgm:prSet>
      <dgm:spPr/>
    </dgm:pt>
  </dgm:ptLst>
  <dgm:cxnLst>
    <dgm:cxn modelId="{12D7551B-38CF-430A-A60F-642DDBB6E349}" type="presOf" srcId="{4449B88F-CA4B-4096-9075-76DB8B032B03}" destId="{42CA7D42-DDFE-440A-855D-6E0FC09F828C}" srcOrd="0" destOrd="0" presId="urn:microsoft.com/office/officeart/2005/8/layout/process4"/>
    <dgm:cxn modelId="{76689134-D6D3-42B9-96D0-FCCABC8F0C13}" srcId="{D58FE794-31B6-402B-BA78-0BF0CAFFF3E0}" destId="{4449B88F-CA4B-4096-9075-76DB8B032B03}" srcOrd="0" destOrd="0" parTransId="{A7120F11-9C23-46F4-9305-3484CD4DE41F}" sibTransId="{0C3C3660-E19D-429D-ABA9-B71498A2D121}"/>
    <dgm:cxn modelId="{0781835D-BE36-4792-9264-76FB0AE3D492}" srcId="{D58FE794-31B6-402B-BA78-0BF0CAFFF3E0}" destId="{117882B5-5B9B-4944-A954-A76A44528FBD}" srcOrd="2" destOrd="0" parTransId="{DA1C809A-BDFE-4603-B51E-15C5A681A0E1}" sibTransId="{E5C0D8EE-8BBA-48B5-AE12-54FC94B6B13B}"/>
    <dgm:cxn modelId="{D1D9DF5F-893D-4811-9CB2-7A6E5A0D4868}" srcId="{117882B5-5B9B-4944-A954-A76A44528FBD}" destId="{9E6C5FF8-A0AD-4065-B848-1D18D9204C89}" srcOrd="0" destOrd="0" parTransId="{1A209A09-C660-4A36-9CF2-4FCAA1823300}" sibTransId="{693C338A-C183-4A20-9520-66CA545E9AB2}"/>
    <dgm:cxn modelId="{DA297F63-D9EE-48E5-8144-45642977E962}" type="presOf" srcId="{170594EA-CE3C-4476-88FB-5C894EB09331}" destId="{AB18E86F-0FF7-4509-948F-48EF25EAFA35}" srcOrd="0" destOrd="0" presId="urn:microsoft.com/office/officeart/2005/8/layout/process4"/>
    <dgm:cxn modelId="{11A61249-3703-49A2-96DA-E35C5D453E74}" type="presOf" srcId="{4449B88F-CA4B-4096-9075-76DB8B032B03}" destId="{EC0CD2BB-C8B9-4E10-99C3-793F9F2A1BD4}" srcOrd="1" destOrd="0" presId="urn:microsoft.com/office/officeart/2005/8/layout/process4"/>
    <dgm:cxn modelId="{2D2A107B-095F-4979-A31D-002D80177BE6}" type="presOf" srcId="{9B0A25FA-BA4B-4D4C-851E-54AE8CD5B179}" destId="{31149488-A707-49A2-B909-7D1038867AF8}" srcOrd="1" destOrd="0" presId="urn:microsoft.com/office/officeart/2005/8/layout/process4"/>
    <dgm:cxn modelId="{E4E1777E-3893-47C8-BB2F-32E663D52A14}" type="presOf" srcId="{D58FE794-31B6-402B-BA78-0BF0CAFFF3E0}" destId="{8E9C2562-DB4F-4579-A156-FF283C6E6946}" srcOrd="0" destOrd="0" presId="urn:microsoft.com/office/officeart/2005/8/layout/process4"/>
    <dgm:cxn modelId="{685D9290-B248-4CF5-9503-78C1B95EDDD3}" srcId="{4449B88F-CA4B-4096-9075-76DB8B032B03}" destId="{170594EA-CE3C-4476-88FB-5C894EB09331}" srcOrd="0" destOrd="0" parTransId="{7B1C01D5-EC03-4BD2-8DF5-1427F1F8E4C0}" sibTransId="{CBA5BB7F-7183-4143-B136-8CB4FD168F4B}"/>
    <dgm:cxn modelId="{DE06E499-CEC7-4424-80AC-057DFF9737F6}" srcId="{9B0A25FA-BA4B-4D4C-851E-54AE8CD5B179}" destId="{965724FC-C4F2-49D7-A596-3DB49C70AAD5}" srcOrd="0" destOrd="0" parTransId="{D8375C57-49FB-4B72-A4AF-8733DFE2C1BB}" sibTransId="{66B84637-A2E7-42ED-9518-E531671C60F4}"/>
    <dgm:cxn modelId="{37A95AAA-D447-49F6-A8CE-89C79DFB66C7}" type="presOf" srcId="{965724FC-C4F2-49D7-A596-3DB49C70AAD5}" destId="{EA49B386-6EF0-4962-AD47-A47DD49370C7}" srcOrd="0" destOrd="0" presId="urn:microsoft.com/office/officeart/2005/8/layout/process4"/>
    <dgm:cxn modelId="{3B6F31B9-BB93-4972-8AE4-1D7039AC14EA}" type="presOf" srcId="{9E6C5FF8-A0AD-4065-B848-1D18D9204C89}" destId="{6B7B2F96-867A-4ADD-AC28-8EEE6F00C901}" srcOrd="0" destOrd="0" presId="urn:microsoft.com/office/officeart/2005/8/layout/process4"/>
    <dgm:cxn modelId="{0B7853BE-561D-49D4-9A15-52F3A7211C87}" type="presOf" srcId="{117882B5-5B9B-4944-A954-A76A44528FBD}" destId="{8722CDB1-74ED-42A2-97F2-E2EF057C94AA}" srcOrd="0" destOrd="0" presId="urn:microsoft.com/office/officeart/2005/8/layout/process4"/>
    <dgm:cxn modelId="{C7AB77C9-39E7-4E87-99C9-6B070A5491BF}" srcId="{D58FE794-31B6-402B-BA78-0BF0CAFFF3E0}" destId="{9B0A25FA-BA4B-4D4C-851E-54AE8CD5B179}" srcOrd="1" destOrd="0" parTransId="{1B7B7327-3B41-4391-BFB0-ACA449F47CF4}" sibTransId="{C95659DE-9E3E-43A2-BE46-F48F6633DFBC}"/>
    <dgm:cxn modelId="{4CEB0BCE-4A6B-4A1A-841B-E3807C62BA48}" type="presOf" srcId="{117882B5-5B9B-4944-A954-A76A44528FBD}" destId="{FC703CAA-1906-4991-B72C-8C5BFA7A35E3}" srcOrd="1" destOrd="0" presId="urn:microsoft.com/office/officeart/2005/8/layout/process4"/>
    <dgm:cxn modelId="{FBF589DA-2C09-4497-B1DF-D38F87737892}" type="presOf" srcId="{9B0A25FA-BA4B-4D4C-851E-54AE8CD5B179}" destId="{A3B2F5B4-8773-4BBD-8B09-91D4A3CA7A9B}" srcOrd="0" destOrd="0" presId="urn:microsoft.com/office/officeart/2005/8/layout/process4"/>
    <dgm:cxn modelId="{646C9B04-4601-4735-9677-0E86F908AE9C}" type="presParOf" srcId="{8E9C2562-DB4F-4579-A156-FF283C6E6946}" destId="{1C9B43C0-AF6C-4330-BC34-FB5F83A62CA7}" srcOrd="0" destOrd="0" presId="urn:microsoft.com/office/officeart/2005/8/layout/process4"/>
    <dgm:cxn modelId="{26A61BE1-8969-4AFC-B4FE-15CA051F5C8F}" type="presParOf" srcId="{1C9B43C0-AF6C-4330-BC34-FB5F83A62CA7}" destId="{8722CDB1-74ED-42A2-97F2-E2EF057C94AA}" srcOrd="0" destOrd="0" presId="urn:microsoft.com/office/officeart/2005/8/layout/process4"/>
    <dgm:cxn modelId="{7DE2FE35-6DB4-4F4C-8AD8-63FC67B5E84C}" type="presParOf" srcId="{1C9B43C0-AF6C-4330-BC34-FB5F83A62CA7}" destId="{FC703CAA-1906-4991-B72C-8C5BFA7A35E3}" srcOrd="1" destOrd="0" presId="urn:microsoft.com/office/officeart/2005/8/layout/process4"/>
    <dgm:cxn modelId="{03E6B341-4CFE-4D7D-8D22-90FFC04A8F55}" type="presParOf" srcId="{1C9B43C0-AF6C-4330-BC34-FB5F83A62CA7}" destId="{2E9D5F14-9D34-40E5-A889-FE9402955D0D}" srcOrd="2" destOrd="0" presId="urn:microsoft.com/office/officeart/2005/8/layout/process4"/>
    <dgm:cxn modelId="{F4EECE70-AE4E-4616-BBAE-3A2257F575EC}" type="presParOf" srcId="{2E9D5F14-9D34-40E5-A889-FE9402955D0D}" destId="{6B7B2F96-867A-4ADD-AC28-8EEE6F00C901}" srcOrd="0" destOrd="0" presId="urn:microsoft.com/office/officeart/2005/8/layout/process4"/>
    <dgm:cxn modelId="{4125D964-1210-4411-9068-03C661BA812B}" type="presParOf" srcId="{8E9C2562-DB4F-4579-A156-FF283C6E6946}" destId="{833A4E46-A9F0-40F0-A596-F48CAF803FFF}" srcOrd="1" destOrd="0" presId="urn:microsoft.com/office/officeart/2005/8/layout/process4"/>
    <dgm:cxn modelId="{5EE36238-AF06-40C6-AED7-521DA666E847}" type="presParOf" srcId="{8E9C2562-DB4F-4579-A156-FF283C6E6946}" destId="{272E7063-D934-4162-968C-3E9DBA293552}" srcOrd="2" destOrd="0" presId="urn:microsoft.com/office/officeart/2005/8/layout/process4"/>
    <dgm:cxn modelId="{18C0C703-1A72-481B-A705-7B3A94E6BF0C}" type="presParOf" srcId="{272E7063-D934-4162-968C-3E9DBA293552}" destId="{A3B2F5B4-8773-4BBD-8B09-91D4A3CA7A9B}" srcOrd="0" destOrd="0" presId="urn:microsoft.com/office/officeart/2005/8/layout/process4"/>
    <dgm:cxn modelId="{88D28D0D-B483-4DF0-A985-1B73EFBD3D59}" type="presParOf" srcId="{272E7063-D934-4162-968C-3E9DBA293552}" destId="{31149488-A707-49A2-B909-7D1038867AF8}" srcOrd="1" destOrd="0" presId="urn:microsoft.com/office/officeart/2005/8/layout/process4"/>
    <dgm:cxn modelId="{0644B0B0-0F62-4E2A-BBC4-0A04D8A8F1AC}" type="presParOf" srcId="{272E7063-D934-4162-968C-3E9DBA293552}" destId="{0DBB6EC7-062A-4B7D-BA69-D142DD8D16D4}" srcOrd="2" destOrd="0" presId="urn:microsoft.com/office/officeart/2005/8/layout/process4"/>
    <dgm:cxn modelId="{E610BAA9-71B8-4B6E-8A11-36972F614086}" type="presParOf" srcId="{0DBB6EC7-062A-4B7D-BA69-D142DD8D16D4}" destId="{EA49B386-6EF0-4962-AD47-A47DD49370C7}" srcOrd="0" destOrd="0" presId="urn:microsoft.com/office/officeart/2005/8/layout/process4"/>
    <dgm:cxn modelId="{DD810EB6-1C86-4785-B59B-692C077F5F2B}" type="presParOf" srcId="{8E9C2562-DB4F-4579-A156-FF283C6E6946}" destId="{7DC597C7-0079-4383-A1D5-DD6C1D4F1489}" srcOrd="3" destOrd="0" presId="urn:microsoft.com/office/officeart/2005/8/layout/process4"/>
    <dgm:cxn modelId="{6FC29855-5815-400C-83A5-25EE8742AECF}" type="presParOf" srcId="{8E9C2562-DB4F-4579-A156-FF283C6E6946}" destId="{BA81B57A-00DE-4EE1-B70F-873CA397F850}" srcOrd="4" destOrd="0" presId="urn:microsoft.com/office/officeart/2005/8/layout/process4"/>
    <dgm:cxn modelId="{0D3CF89F-78BE-4802-8B88-63023993216D}" type="presParOf" srcId="{BA81B57A-00DE-4EE1-B70F-873CA397F850}" destId="{42CA7D42-DDFE-440A-855D-6E0FC09F828C}" srcOrd="0" destOrd="0" presId="urn:microsoft.com/office/officeart/2005/8/layout/process4"/>
    <dgm:cxn modelId="{258C5BE9-37C8-42CE-BD3A-E434A525E9D0}" type="presParOf" srcId="{BA81B57A-00DE-4EE1-B70F-873CA397F850}" destId="{EC0CD2BB-C8B9-4E10-99C3-793F9F2A1BD4}" srcOrd="1" destOrd="0" presId="urn:microsoft.com/office/officeart/2005/8/layout/process4"/>
    <dgm:cxn modelId="{DCE5028C-B545-44F9-8ED4-3346621A889D}" type="presParOf" srcId="{BA81B57A-00DE-4EE1-B70F-873CA397F850}" destId="{E44F7895-9E7C-4386-8E7E-7A1802F63019}" srcOrd="2" destOrd="0" presId="urn:microsoft.com/office/officeart/2005/8/layout/process4"/>
    <dgm:cxn modelId="{0278BCC7-5DC0-4B65-A556-B7F4122DB69F}" type="presParOf" srcId="{E44F7895-9E7C-4386-8E7E-7A1802F63019}" destId="{AB18E86F-0FF7-4509-948F-48EF25EAFA3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03CAA-1906-4991-B72C-8C5BFA7A35E3}">
      <dsp:nvSpPr>
        <dsp:cNvPr id="0" name=""/>
        <dsp:cNvSpPr/>
      </dsp:nvSpPr>
      <dsp:spPr>
        <a:xfrm>
          <a:off x="0" y="2864028"/>
          <a:ext cx="5996665" cy="94003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Conflict is "bad"</a:t>
          </a:r>
          <a:endParaRPr lang="en-US" sz="1800" kern="1200">
            <a:latin typeface="Avenir Next LT Pro" panose="020B0502020104020203"/>
          </a:endParaRPr>
        </a:p>
      </dsp:txBody>
      <dsp:txXfrm>
        <a:off x="0" y="2864028"/>
        <a:ext cx="5996665" cy="507620"/>
      </dsp:txXfrm>
    </dsp:sp>
    <dsp:sp modelId="{6B7B2F96-867A-4ADD-AC28-8EEE6F00C901}">
      <dsp:nvSpPr>
        <dsp:cNvPr id="0" name=""/>
        <dsp:cNvSpPr/>
      </dsp:nvSpPr>
      <dsp:spPr>
        <a:xfrm>
          <a:off x="0" y="3352848"/>
          <a:ext cx="5996665" cy="43241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Can bring about new ways of thinking, solutions and ideas</a:t>
          </a:r>
        </a:p>
      </dsp:txBody>
      <dsp:txXfrm>
        <a:off x="0" y="3352848"/>
        <a:ext cx="5996665" cy="432417"/>
      </dsp:txXfrm>
    </dsp:sp>
    <dsp:sp modelId="{31149488-A707-49A2-B909-7D1038867AF8}">
      <dsp:nvSpPr>
        <dsp:cNvPr id="0" name=""/>
        <dsp:cNvSpPr/>
      </dsp:nvSpPr>
      <dsp:spPr>
        <a:xfrm rot="10800000">
          <a:off x="0" y="1432350"/>
          <a:ext cx="5996665" cy="1445778"/>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Conflict destroys relationships</a:t>
          </a:r>
        </a:p>
      </dsp:txBody>
      <dsp:txXfrm rot="-10800000">
        <a:off x="0" y="1432350"/>
        <a:ext cx="5996665" cy="507468"/>
      </dsp:txXfrm>
    </dsp:sp>
    <dsp:sp modelId="{EA49B386-6EF0-4962-AD47-A47DD49370C7}">
      <dsp:nvSpPr>
        <dsp:cNvPr id="0" name=""/>
        <dsp:cNvSpPr/>
      </dsp:nvSpPr>
      <dsp:spPr>
        <a:xfrm>
          <a:off x="0" y="1939818"/>
          <a:ext cx="5996665" cy="43228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t>Lack of productive communication leading to resentment and contempt destroys relationships</a:t>
          </a:r>
        </a:p>
      </dsp:txBody>
      <dsp:txXfrm>
        <a:off x="0" y="1939818"/>
        <a:ext cx="5996665" cy="432287"/>
      </dsp:txXfrm>
    </dsp:sp>
    <dsp:sp modelId="{EC0CD2BB-C8B9-4E10-99C3-793F9F2A1BD4}">
      <dsp:nvSpPr>
        <dsp:cNvPr id="0" name=""/>
        <dsp:cNvSpPr/>
      </dsp:nvSpPr>
      <dsp:spPr>
        <a:xfrm rot="10800000">
          <a:off x="0" y="672"/>
          <a:ext cx="5996665" cy="1445778"/>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Conflict is avoidable.</a:t>
          </a:r>
          <a:endParaRPr lang="en-US" sz="1800" b="0" i="0" u="none" strike="noStrike" kern="1200" cap="none" baseline="0" noProof="0">
            <a:solidFill>
              <a:srgbClr val="010000"/>
            </a:solidFill>
            <a:latin typeface="Avenir Next LT Pro"/>
          </a:endParaRPr>
        </a:p>
      </dsp:txBody>
      <dsp:txXfrm rot="-10800000">
        <a:off x="0" y="672"/>
        <a:ext cx="5996665" cy="507468"/>
      </dsp:txXfrm>
    </dsp:sp>
    <dsp:sp modelId="{AB18E86F-0FF7-4509-948F-48EF25EAFA35}">
      <dsp:nvSpPr>
        <dsp:cNvPr id="0" name=""/>
        <dsp:cNvSpPr/>
      </dsp:nvSpPr>
      <dsp:spPr>
        <a:xfrm>
          <a:off x="0" y="508140"/>
          <a:ext cx="5996665" cy="43228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t>Conflict is inevitable and a normal part of enduring relationships</a:t>
          </a:r>
        </a:p>
      </dsp:txBody>
      <dsp:txXfrm>
        <a:off x="0" y="508140"/>
        <a:ext cx="5996665" cy="432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49B46-704F-4356-9130-EF016AA23CCD}" type="datetimeFigureOut">
              <a:rPr lang="en-US"/>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C6149-234F-4DD6-922F-B59FAD20613A}" type="slidenum">
              <a:rPr lang="en-US"/>
              <a:t>‹#›</a:t>
            </a:fld>
            <a:endParaRPr lang="en-US"/>
          </a:p>
        </p:txBody>
      </p:sp>
    </p:spTree>
    <p:extLst>
      <p:ext uri="{BB962C8B-B14F-4D97-AF65-F5344CB8AC3E}">
        <p14:creationId xmlns:p14="http://schemas.microsoft.com/office/powerpoint/2010/main" val="267619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Communication and relationships are everywhere!</a:t>
            </a:r>
            <a:endParaRPr lang="en-US"/>
          </a:p>
        </p:txBody>
      </p:sp>
      <p:sp>
        <p:nvSpPr>
          <p:cNvPr id="4" name="Slide Number Placeholder 3"/>
          <p:cNvSpPr>
            <a:spLocks noGrp="1"/>
          </p:cNvSpPr>
          <p:nvPr>
            <p:ph type="sldNum" sz="quarter" idx="5"/>
          </p:nvPr>
        </p:nvSpPr>
        <p:spPr/>
        <p:txBody>
          <a:bodyPr/>
          <a:lstStyle/>
          <a:p>
            <a:fld id="{01EADFE9-90F0-4D32-B809-EE3F9E090A7F}" type="slidenum">
              <a:rPr lang="en-US" smtClean="0"/>
              <a:t>2</a:t>
            </a:fld>
            <a:endParaRPr lang="en-US"/>
          </a:p>
        </p:txBody>
      </p:sp>
    </p:spTree>
    <p:extLst>
      <p:ext uri="{BB962C8B-B14F-4D97-AF65-F5344CB8AC3E}">
        <p14:creationId xmlns:p14="http://schemas.microsoft.com/office/powerpoint/2010/main" val="65672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a:t>Movie clip:  examples?</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11</a:t>
            </a:fld>
            <a:endParaRPr lang="en-US"/>
          </a:p>
        </p:txBody>
      </p:sp>
    </p:spTree>
    <p:extLst>
      <p:ext uri="{BB962C8B-B14F-4D97-AF65-F5344CB8AC3E}">
        <p14:creationId xmlns:p14="http://schemas.microsoft.com/office/powerpoint/2010/main" val="259937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12</a:t>
            </a:fld>
            <a:endParaRPr lang="en-US"/>
          </a:p>
        </p:txBody>
      </p:sp>
    </p:spTree>
    <p:extLst>
      <p:ext uri="{BB962C8B-B14F-4D97-AF65-F5344CB8AC3E}">
        <p14:creationId xmlns:p14="http://schemas.microsoft.com/office/powerpoint/2010/main" val="187881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Sans-Serif"/>
              <a:buChar char=""/>
            </a:pPr>
            <a:endParaRPr lang="en-US">
              <a:cs typeface="Calibri"/>
            </a:endParaRPr>
          </a:p>
          <a:p>
            <a:pPr marL="342900" indent="-342900">
              <a:lnSpc>
                <a:spcPct val="107000"/>
              </a:lnSpc>
              <a:buFont typeface="Symbol,Sans-Serif"/>
              <a:buChar char=""/>
            </a:pPr>
            <a:r>
              <a:rPr lang="en-US"/>
              <a:t>"I" statements</a:t>
            </a:r>
          </a:p>
          <a:p>
            <a:pPr marL="342900" indent="-342900">
              <a:lnSpc>
                <a:spcPct val="107000"/>
              </a:lnSpc>
              <a:buFont typeface="Symbol,Sans-Serif"/>
              <a:buChar char=""/>
            </a:pPr>
            <a:r>
              <a:rPr lang="en-US"/>
              <a:t>Listener/speaker technique</a:t>
            </a:r>
          </a:p>
        </p:txBody>
      </p:sp>
      <p:sp>
        <p:nvSpPr>
          <p:cNvPr id="4" name="Slide Number Placeholder 3"/>
          <p:cNvSpPr>
            <a:spLocks noGrp="1"/>
          </p:cNvSpPr>
          <p:nvPr>
            <p:ph type="sldNum" sz="quarter" idx="5"/>
          </p:nvPr>
        </p:nvSpPr>
        <p:spPr/>
        <p:txBody>
          <a:bodyPr/>
          <a:lstStyle/>
          <a:p>
            <a:fld id="{01EADFE9-90F0-4D32-B809-EE3F9E090A7F}" type="slidenum">
              <a:rPr lang="en-US" smtClean="0"/>
              <a:t>13</a:t>
            </a:fld>
            <a:endParaRPr lang="en-US"/>
          </a:p>
        </p:txBody>
      </p:sp>
    </p:spTree>
    <p:extLst>
      <p:ext uri="{BB962C8B-B14F-4D97-AF65-F5344CB8AC3E}">
        <p14:creationId xmlns:p14="http://schemas.microsoft.com/office/powerpoint/2010/main" val="224524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14</a:t>
            </a:fld>
            <a:endParaRPr lang="en-US"/>
          </a:p>
        </p:txBody>
      </p:sp>
    </p:spTree>
    <p:extLst>
      <p:ext uri="{BB962C8B-B14F-4D97-AF65-F5344CB8AC3E}">
        <p14:creationId xmlns:p14="http://schemas.microsoft.com/office/powerpoint/2010/main" val="305603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a:buChar char="•"/>
            </a:pPr>
            <a:r>
              <a:rPr lang="en-US">
                <a:cs typeface="Calibri"/>
              </a:rPr>
              <a:t>Shouting:  Reacting vs. Responding; avoid storing thing up...relate movie clip</a:t>
            </a:r>
            <a:endParaRPr lang="en-US" dirty="0">
              <a:cs typeface="Calibri"/>
            </a:endParaRPr>
          </a:p>
          <a:p>
            <a:pPr marL="285750" indent="-285750">
              <a:buFont typeface="Arial,Sans-Serif"/>
              <a:buChar char="•"/>
            </a:pPr>
            <a:r>
              <a:rPr lang="en-US">
                <a:cs typeface="Calibri"/>
              </a:rPr>
              <a:t>Silencing:  </a:t>
            </a:r>
            <a:r>
              <a:rPr lang="en-US"/>
              <a:t>Not allowing others to speak OR Stonewalling- retreating, avoiding anger/conflict, emotionally withdrawing</a:t>
            </a:r>
            <a:endParaRPr lang="en-US">
              <a:cs typeface="Calibri" panose="020F0502020204030204"/>
            </a:endParaRPr>
          </a:p>
          <a:p>
            <a:pPr marL="285750" indent="-285750">
              <a:buFont typeface="Arial,Sans-Serif"/>
              <a:buChar char="•"/>
            </a:pPr>
            <a:r>
              <a:rPr lang="en-US">
                <a:cs typeface="Calibri" panose="020F0502020204030204"/>
              </a:rPr>
              <a:t>Shaming:  You are bad vs. You did something bad</a:t>
            </a:r>
          </a:p>
          <a:p>
            <a:pPr marL="171450" indent="-171450">
              <a:buFont typeface="Arial"/>
              <a:buChar char="•"/>
            </a:pPr>
            <a:endParaRPr lang="en-US" dirty="0">
              <a:cs typeface="Calibri"/>
            </a:endParaRPr>
          </a:p>
          <a:p>
            <a:pPr marL="171450" indent="-171450" algn="ctr">
              <a:buFont typeface="Arial"/>
              <a:buChar char="•"/>
            </a:pPr>
            <a:r>
              <a:rPr lang="en-US" u="sng"/>
              <a:t>Blaming </a:t>
            </a:r>
            <a:endParaRPr lang="en-US" dirty="0"/>
          </a:p>
          <a:p>
            <a:pPr marL="285750" indent="-285750">
              <a:buFont typeface="Arial,Sans-Serif"/>
              <a:buChar char="•"/>
            </a:pPr>
            <a:r>
              <a:rPr lang="en-US"/>
              <a:t>Blaming is discharging discomfort, pain, anger</a:t>
            </a:r>
            <a:endParaRPr lang="en-US" dirty="0"/>
          </a:p>
          <a:p>
            <a:pPr marL="285750" indent="-285750">
              <a:buFont typeface="Arial,Sans-Serif"/>
              <a:buChar char="•"/>
            </a:pPr>
            <a:endParaRPr lang="en-US" dirty="0"/>
          </a:p>
          <a:p>
            <a:pPr marL="285750" indent="-285750">
              <a:buFont typeface="Arial,Sans-Serif"/>
              <a:buChar char="•"/>
            </a:pPr>
            <a:r>
              <a:rPr lang="en-US"/>
              <a:t>Who's fault is it?</a:t>
            </a:r>
            <a:endParaRPr lang="en-US" dirty="0"/>
          </a:p>
          <a:p>
            <a:pPr marL="171450" indent="-171450">
              <a:buFont typeface="Arial"/>
              <a:buChar char="•"/>
            </a:pPr>
            <a:endParaRPr lang="en-US" dirty="0"/>
          </a:p>
          <a:p>
            <a:pPr marL="285750" indent="-285750">
              <a:buFont typeface="Arial,Sans-Serif"/>
              <a:buChar char="•"/>
            </a:pPr>
            <a:r>
              <a:rPr lang="en-US"/>
              <a:t>Instead, "how can we do this differently?"</a:t>
            </a:r>
            <a:endParaRPr lang="en-US" dirty="0"/>
          </a:p>
          <a:p>
            <a:pPr marL="285750" indent="-285750">
              <a:buFont typeface="Arial,Sans-Serif"/>
              <a:buChar char="•"/>
            </a:pPr>
            <a:endParaRPr lang="en-US" dirty="0"/>
          </a:p>
          <a:p>
            <a:pPr marL="171450" indent="-171450" algn="ctr">
              <a:buFont typeface="Arial"/>
              <a:buChar char="•"/>
            </a:pPr>
            <a:r>
              <a:rPr lang="en-US" u="sng"/>
              <a:t>Shaming</a:t>
            </a:r>
            <a:endParaRPr lang="en-US" dirty="0"/>
          </a:p>
          <a:p>
            <a:pPr marL="285750" indent="-285750">
              <a:buFont typeface="Arial,Sans-Serif"/>
              <a:buChar char="•"/>
            </a:pPr>
            <a:r>
              <a:rPr lang="en-US"/>
              <a:t>Shaming:  name calling, humiliation, communicating that someone is not worthy of our respect</a:t>
            </a:r>
            <a:endParaRPr lang="en-US" dirty="0"/>
          </a:p>
          <a:p>
            <a:pPr marL="171450" indent="-171450">
              <a:buFont typeface="Arial"/>
              <a:buChar char="•"/>
            </a:pPr>
            <a:endParaRPr lang="en-US" dirty="0"/>
          </a:p>
          <a:p>
            <a:pPr marL="285750" indent="-285750">
              <a:buFont typeface="Arial,Sans-Serif"/>
              <a:buChar char="•"/>
            </a:pPr>
            <a:r>
              <a:rPr lang="en-US"/>
              <a:t>What are we </a:t>
            </a:r>
            <a:r>
              <a:rPr lang="en-US" i="1"/>
              <a:t>really</a:t>
            </a:r>
            <a:r>
              <a:rPr lang="en-US"/>
              <a:t> trying to communicate?</a:t>
            </a:r>
            <a:endParaRPr lang="en-US" dirty="0"/>
          </a:p>
          <a:p>
            <a:pPr marL="285750" indent="-285750">
              <a:buFont typeface="Arial,Sans-Serif"/>
              <a:buChar char="•"/>
            </a:pPr>
            <a:endParaRPr lang="en-US" dirty="0"/>
          </a:p>
          <a:p>
            <a:pPr marL="285750" indent="-285750">
              <a:buFont typeface="Arial,Sans-Serif"/>
              <a:buChar char="•"/>
            </a:pPr>
            <a:r>
              <a:rPr lang="en-US"/>
              <a:t>Empathy is an antidote.  How does this feel to the other?</a:t>
            </a:r>
            <a:endParaRPr lang="en-US" dirty="0"/>
          </a:p>
          <a:p>
            <a:pPr marL="285750" indent="-285750">
              <a:buFont typeface="Arial,Sans-Serif"/>
              <a:buChar char="•"/>
            </a:pPr>
            <a:r>
              <a:rPr lang="en-US"/>
              <a:t>You are bad vs you did something bad.</a:t>
            </a:r>
            <a:endParaRPr lang="en-US" dirty="0"/>
          </a:p>
          <a:p>
            <a:pPr marL="285750" indent="-285750">
              <a:buFont typeface="Arial,Sans-Serif"/>
              <a:buChar char="•"/>
            </a:pPr>
            <a:r>
              <a:rPr lang="en-US"/>
              <a:t>Examples</a:t>
            </a:r>
          </a:p>
          <a:p>
            <a:pPr marL="285750" indent="-285750">
              <a:buFont typeface="Arial,Sans-Serif"/>
              <a:buChar char="•"/>
            </a:pPr>
            <a:endParaRPr lang="en-US" dirty="0">
              <a:cs typeface="Calibri"/>
            </a:endParaRPr>
          </a:p>
          <a:p>
            <a:pPr marL="342900" indent="-342900">
              <a:lnSpc>
                <a:spcPct val="107000"/>
              </a:lnSpc>
              <a:buFont typeface="Symbol,Sans-Serif"/>
              <a:buChar char=""/>
            </a:pPr>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15</a:t>
            </a:fld>
            <a:endParaRPr lang="en-US"/>
          </a:p>
        </p:txBody>
      </p:sp>
    </p:spTree>
    <p:extLst>
      <p:ext uri="{BB962C8B-B14F-4D97-AF65-F5344CB8AC3E}">
        <p14:creationId xmlns:p14="http://schemas.microsoft.com/office/powerpoint/2010/main" val="54209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r>
              <a:rPr lang="en-US"/>
              <a:t>Sitting with our emotions and discomfort can be challenging but it’s a skill that can be learned and practiced.</a:t>
            </a:r>
          </a:p>
          <a:p>
            <a:r>
              <a:rPr lang="en-US"/>
              <a:t>Intervene vs Accept</a:t>
            </a:r>
          </a:p>
        </p:txBody>
      </p:sp>
      <p:sp>
        <p:nvSpPr>
          <p:cNvPr id="4" name="Slide Number Placeholder 3"/>
          <p:cNvSpPr>
            <a:spLocks noGrp="1"/>
          </p:cNvSpPr>
          <p:nvPr>
            <p:ph type="sldNum" sz="quarter" idx="5"/>
          </p:nvPr>
        </p:nvSpPr>
        <p:spPr/>
        <p:txBody>
          <a:bodyPr/>
          <a:lstStyle/>
          <a:p>
            <a:fld id="{01EADFE9-90F0-4D32-B809-EE3F9E090A7F}" type="slidenum">
              <a:rPr lang="en-US" smtClean="0"/>
              <a:t>16</a:t>
            </a:fld>
            <a:endParaRPr lang="en-US"/>
          </a:p>
        </p:txBody>
      </p:sp>
    </p:spTree>
    <p:extLst>
      <p:ext uri="{BB962C8B-B14F-4D97-AF65-F5344CB8AC3E}">
        <p14:creationId xmlns:p14="http://schemas.microsoft.com/office/powerpoint/2010/main" val="131721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cs typeface="Calibri"/>
            </a:endParaRPr>
          </a:p>
          <a:p>
            <a:pPr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3</a:t>
            </a:fld>
            <a:endParaRPr lang="en-US"/>
          </a:p>
        </p:txBody>
      </p:sp>
    </p:spTree>
    <p:extLst>
      <p:ext uri="{BB962C8B-B14F-4D97-AF65-F5344CB8AC3E}">
        <p14:creationId xmlns:p14="http://schemas.microsoft.com/office/powerpoint/2010/main" val="223384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pPr marL="342900" lvl="1" indent="-342900">
              <a:buChar char="•"/>
            </a:pPr>
            <a:r>
              <a:rPr lang="en-US"/>
              <a:t>Some people feel that there are not many "safe subjects" and that every conversation has the potential to end in an argument, </a:t>
            </a:r>
            <a:endParaRPr lang="en-US">
              <a:cs typeface="Calibri"/>
            </a:endParaRPr>
          </a:p>
          <a:p>
            <a:pPr marL="342900" lvl="1" indent="-342900">
              <a:buChar char="•"/>
            </a:pPr>
            <a:r>
              <a:rPr lang="en-US"/>
              <a:t> We’re less likely to compromise and we’re not really listening to each other.</a:t>
            </a:r>
            <a:endParaRPr lang="en-US">
              <a:cs typeface="Calibri"/>
            </a:endParaRPr>
          </a:p>
          <a:p>
            <a:pPr marL="0"/>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4</a:t>
            </a:fld>
            <a:endParaRPr lang="en-US"/>
          </a:p>
        </p:txBody>
      </p:sp>
    </p:spTree>
    <p:extLst>
      <p:ext uri="{BB962C8B-B14F-4D97-AF65-F5344CB8AC3E}">
        <p14:creationId xmlns:p14="http://schemas.microsoft.com/office/powerpoint/2010/main" val="32533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pPr marL="342900" lvl="1" indent="-342900">
              <a:buChar char="•"/>
            </a:pPr>
            <a:r>
              <a:rPr lang="en-US">
                <a:cs typeface="Calibri"/>
              </a:rPr>
              <a:t>Ever find yourself feeling that you'd rather text than talk?</a:t>
            </a:r>
          </a:p>
          <a:p>
            <a:pPr marL="342900" lvl="1" indent="-342900">
              <a:buChar char="•"/>
            </a:pPr>
            <a:r>
              <a:rPr lang="en-US">
                <a:cs typeface="Calibri"/>
              </a:rPr>
              <a:t>Thoughts on Sherry Turkles statement?</a:t>
            </a:r>
          </a:p>
          <a:p>
            <a:pPr marL="342900" lvl="1" indent="-342900">
              <a:buFont typeface="Arial"/>
              <a:buChar char="•"/>
            </a:pPr>
            <a:r>
              <a:rPr lang="en-US"/>
              <a:t>“Human relationships are rich and they're messy and they're demanding. And we clean them up with technology. Texting, email, posting, all of these things let us present the self as we want to be. We get to edit, and that means we get to delete, and that means we get to retouch, the face, the voice, the flesh, the body -- not too little, not too much, just right.” </a:t>
            </a:r>
            <a:endParaRPr lang="en-US">
              <a:cs typeface="Calibri"/>
            </a:endParaRPr>
          </a:p>
          <a:p>
            <a:pPr marL="342900" lvl="1" indent="-342900">
              <a:buFont typeface="Arial"/>
              <a:buChar char="•"/>
            </a:pPr>
            <a:r>
              <a:rPr lang="en-US">
                <a:cs typeface="Calibri"/>
              </a:rPr>
              <a:t>Data about text preference</a:t>
            </a:r>
          </a:p>
          <a:p>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5</a:t>
            </a:fld>
            <a:endParaRPr lang="en-US"/>
          </a:p>
        </p:txBody>
      </p:sp>
    </p:spTree>
    <p:extLst>
      <p:ext uri="{BB962C8B-B14F-4D97-AF65-F5344CB8AC3E}">
        <p14:creationId xmlns:p14="http://schemas.microsoft.com/office/powerpoint/2010/main" val="151578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6</a:t>
            </a:fld>
            <a:endParaRPr lang="en-US"/>
          </a:p>
        </p:txBody>
      </p:sp>
    </p:spTree>
    <p:extLst>
      <p:ext uri="{BB962C8B-B14F-4D97-AF65-F5344CB8AC3E}">
        <p14:creationId xmlns:p14="http://schemas.microsoft.com/office/powerpoint/2010/main" val="35116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a:t>
            </a:r>
          </a:p>
          <a:p>
            <a:endParaRPr lang="en-US">
              <a:cs typeface="Calibri"/>
            </a:endParaRPr>
          </a:p>
          <a:p>
            <a:endParaRPr lang="en-US" dirty="0">
              <a:cs typeface="Calibri"/>
            </a:endParaRPr>
          </a:p>
          <a:p>
            <a:endParaRPr lang="en-US">
              <a:cs typeface="Calibri"/>
            </a:endParaRPr>
          </a:p>
          <a:p>
            <a:pPr marL="305435" indent="-305435">
              <a:lnSpc>
                <a:spcPct val="110000"/>
              </a:lnSpc>
              <a:spcBef>
                <a:spcPct val="20000"/>
              </a:spcBef>
              <a:spcAft>
                <a:spcPts val="600"/>
              </a:spcAft>
              <a:buFont typeface="Arial"/>
              <a:buChar char="•"/>
            </a:pPr>
            <a:endParaRPr lang="en-US">
              <a:cs typeface="Calibri"/>
            </a:endParaRPr>
          </a:p>
          <a:p>
            <a:pPr marL="305435" indent="-305435">
              <a:lnSpc>
                <a:spcPct val="110000"/>
              </a:lnSpc>
              <a:spcBef>
                <a:spcPct val="20000"/>
              </a:spcBef>
              <a:spcAft>
                <a:spcPts val="600"/>
              </a:spcAft>
              <a:buFont typeface="Arial"/>
              <a:buChar char="•"/>
            </a:pPr>
            <a:endParaRPr lang="en-US">
              <a:cs typeface="Calibri"/>
            </a:endParaRPr>
          </a:p>
          <a:p>
            <a:pPr marL="305435" indent="-305435">
              <a:lnSpc>
                <a:spcPct val="110000"/>
              </a:lnSpc>
              <a:spcBef>
                <a:spcPct val="20000"/>
              </a:spcBef>
              <a:spcAft>
                <a:spcPts val="600"/>
              </a:spcAft>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7</a:t>
            </a:fld>
            <a:endParaRPr lang="en-US"/>
          </a:p>
        </p:txBody>
      </p:sp>
    </p:spTree>
    <p:extLst>
      <p:ext uri="{BB962C8B-B14F-4D97-AF65-F5344CB8AC3E}">
        <p14:creationId xmlns:p14="http://schemas.microsoft.com/office/powerpoint/2010/main" val="150608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Sans-Serif"/>
              <a:buChar char=""/>
            </a:pPr>
            <a:endParaRPr lang="en-US"/>
          </a:p>
          <a:p>
            <a:pPr marL="342900" indent="-342900">
              <a:lnSpc>
                <a:spcPct val="107000"/>
              </a:lnSpc>
              <a:buFont typeface="Symbol,Sans-Serif"/>
              <a:buChar char=""/>
            </a:pPr>
            <a:endParaRPr lang="en-US">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8</a:t>
            </a:fld>
            <a:endParaRPr lang="en-US"/>
          </a:p>
        </p:txBody>
      </p:sp>
    </p:spTree>
    <p:extLst>
      <p:ext uri="{BB962C8B-B14F-4D97-AF65-F5344CB8AC3E}">
        <p14:creationId xmlns:p14="http://schemas.microsoft.com/office/powerpoint/2010/main" val="39148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Sans-Serif"/>
              <a:buChar char=""/>
            </a:pPr>
            <a:endParaRPr lang="en-US"/>
          </a:p>
        </p:txBody>
      </p:sp>
      <p:sp>
        <p:nvSpPr>
          <p:cNvPr id="4" name="Slide Number Placeholder 3"/>
          <p:cNvSpPr>
            <a:spLocks noGrp="1"/>
          </p:cNvSpPr>
          <p:nvPr>
            <p:ph type="sldNum" sz="quarter" idx="5"/>
          </p:nvPr>
        </p:nvSpPr>
        <p:spPr/>
        <p:txBody>
          <a:bodyPr/>
          <a:lstStyle/>
          <a:p>
            <a:fld id="{01EADFE9-90F0-4D32-B809-EE3F9E090A7F}" type="slidenum">
              <a:rPr lang="en-US" smtClean="0"/>
              <a:t>9</a:t>
            </a:fld>
            <a:endParaRPr lang="en-US"/>
          </a:p>
        </p:txBody>
      </p:sp>
    </p:spTree>
    <p:extLst>
      <p:ext uri="{BB962C8B-B14F-4D97-AF65-F5344CB8AC3E}">
        <p14:creationId xmlns:p14="http://schemas.microsoft.com/office/powerpoint/2010/main" val="376871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1EADFE9-90F0-4D32-B809-EE3F9E090A7F}" type="slidenum">
              <a:rPr lang="en-US" smtClean="0"/>
              <a:t>10</a:t>
            </a:fld>
            <a:endParaRPr lang="en-US"/>
          </a:p>
        </p:txBody>
      </p:sp>
    </p:spTree>
    <p:extLst>
      <p:ext uri="{BB962C8B-B14F-4D97-AF65-F5344CB8AC3E}">
        <p14:creationId xmlns:p14="http://schemas.microsoft.com/office/powerpoint/2010/main" val="312673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10/13/2020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7193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976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10/13/2020</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501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10/13/2020</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325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10/13/2020</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2297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9001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9470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497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785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10/13/2020</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47637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10/13/2020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7442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10/13/2020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779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eoplematters.in/article/life-at-work/what-should-employees-do-if-managers-ignore-their-complaints-17096" TargetMode="External"/><Relationship Id="rId5" Type="http://schemas.openxmlformats.org/officeDocument/2006/relationships/image" Target="../media/image21.jpeg"/><Relationship Id="rId4" Type="http://schemas.openxmlformats.org/officeDocument/2006/relationships/hyperlink" Target="http://www.thedevinewrite.com/2013_12_01_archiv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mm.pitt.edu/myths-about-confli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eweconomy.net/blog/new-economy-roundup-solidarity-looks"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A03651E-7E66-4C8F-A89A-C7A653FE3CE3}"/>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9"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0643C-A9AC-4CFE-825F-59288D32BE15}"/>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Healthy Communication </a:t>
            </a:r>
          </a:p>
        </p:txBody>
      </p:sp>
      <p:sp>
        <p:nvSpPr>
          <p:cNvPr id="3" name="Subtitle 2">
            <a:extLst>
              <a:ext uri="{FF2B5EF4-FFF2-40B4-BE49-F238E27FC236}">
                <a16:creationId xmlns:a16="http://schemas.microsoft.com/office/drawing/2014/main" id="{57C2E176-7392-4DD7-8D33-6E27BD3E7A8E}"/>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sz="1800" dirty="0">
                <a:solidFill>
                  <a:schemeClr val="bg1"/>
                </a:solidFill>
              </a:rPr>
              <a:t>Counseling Services</a:t>
            </a:r>
          </a:p>
          <a:p>
            <a:pPr algn="ctr"/>
            <a:r>
              <a:rPr lang="en-US" sz="1800" dirty="0">
                <a:solidFill>
                  <a:schemeClr val="bg1"/>
                </a:solidFill>
              </a:rPr>
              <a:t>Southern Connecticut State University</a:t>
            </a:r>
          </a:p>
        </p:txBody>
      </p:sp>
      <p:cxnSp>
        <p:nvCxnSpPr>
          <p:cNvPr id="10" name="Straight Connector 13">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94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8BC50C-A92F-43DD-B383-8D82D6856951}"/>
              </a:ext>
            </a:extLst>
          </p:cNvPr>
          <p:cNvSpPr/>
          <p:nvPr/>
        </p:nvSpPr>
        <p:spPr>
          <a:xfrm>
            <a:off x="9232446" y="1470933"/>
            <a:ext cx="3712028"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Great COnversations</a:t>
            </a: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B217491-07EC-431F-83D9-B8533235EF9D}"/>
              </a:ext>
            </a:extLst>
          </p:cNvPr>
          <p:cNvSpPr txBox="1"/>
          <p:nvPr/>
        </p:nvSpPr>
        <p:spPr>
          <a:xfrm>
            <a:off x="4950898" y="500211"/>
            <a:ext cx="665117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305435" indent="-305435"/>
            <a:endParaRPr lang="en-US"/>
          </a:p>
          <a:p>
            <a:pPr marL="285750" indent="-285750">
              <a:buFont typeface="Arial" panose="020B0604020202020204" pitchFamily="34" charset="0"/>
              <a:buChar char="•"/>
            </a:pPr>
            <a:r>
              <a:rPr lang="en-US" u="sng" dirty="0"/>
              <a:t>Hopes</a:t>
            </a:r>
            <a:r>
              <a:rPr lang="en-US" dirty="0"/>
              <a:t>  - Objective is not to get the other side to do what we want them to do, but how to meet needs of each other</a:t>
            </a:r>
            <a:endParaRPr lang="en-US" dirty="0">
              <a:ea typeface="+mn-lt"/>
              <a:cs typeface="+mn-lt"/>
            </a:endParaRPr>
          </a:p>
          <a:p>
            <a:pPr marL="742950" lvl="1" indent="-285750">
              <a:buFont typeface="Arial"/>
              <a:buChar char="•"/>
            </a:pPr>
            <a:r>
              <a:rPr lang="en-US">
                <a:ea typeface="+mn-lt"/>
                <a:cs typeface="+mn-lt"/>
              </a:rPr>
              <a:t>Movie clip:  How did they do with this?</a:t>
            </a:r>
            <a:endParaRPr lang="en-US" dirty="0">
              <a:ea typeface="+mn-lt"/>
              <a:cs typeface="+mn-lt"/>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u="sng" dirty="0"/>
              <a:t>Fears</a:t>
            </a:r>
            <a:r>
              <a:rPr lang="en-US"/>
              <a:t> – What are your fears about the </a:t>
            </a:r>
            <a:r>
              <a:rPr lang="en-US" dirty="0"/>
              <a:t>conflict/conversation?  Fear may lead to avoidance</a:t>
            </a:r>
            <a:endParaRPr lang="en-US" dirty="0">
              <a:ea typeface="+mn-lt"/>
              <a:cs typeface="+mn-lt"/>
            </a:endParaRPr>
          </a:p>
          <a:p>
            <a:pPr marL="742950" lvl="1" indent="-285750">
              <a:buFont typeface="Arial" panose="020B0604020202020204" pitchFamily="34" charset="0"/>
              <a:buChar char="•"/>
            </a:pPr>
            <a:r>
              <a:rPr lang="en-US">
                <a:ea typeface="+mn-lt"/>
                <a:cs typeface="+mn-lt"/>
              </a:rPr>
              <a:t>What were Amy's fears?</a:t>
            </a:r>
            <a:endParaRPr lang="en-US" dirty="0">
              <a:ea typeface="+mn-lt"/>
              <a:cs typeface="+mn-lt"/>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u="sng" dirty="0">
                <a:ea typeface="+mn-lt"/>
                <a:cs typeface="+mn-lt"/>
              </a:rPr>
              <a:t>Choices</a:t>
            </a:r>
            <a:r>
              <a:rPr lang="en-US">
                <a:ea typeface="+mn-lt"/>
                <a:cs typeface="+mn-lt"/>
              </a:rPr>
              <a:t> – Make thoughtful, deliberate decisions about which conversations to have; pick your battles well </a:t>
            </a:r>
            <a:endParaRPr lang="en-US"/>
          </a:p>
          <a:p>
            <a:endParaRPr lang="en-US"/>
          </a:p>
        </p:txBody>
      </p:sp>
      <p:sp>
        <p:nvSpPr>
          <p:cNvPr id="6" name="TextBox 5">
            <a:extLst>
              <a:ext uri="{FF2B5EF4-FFF2-40B4-BE49-F238E27FC236}">
                <a16:creationId xmlns:a16="http://schemas.microsoft.com/office/drawing/2014/main" id="{35DF3A0F-0834-47A6-BEA0-C889B6AB0D57}"/>
              </a:ext>
            </a:extLst>
          </p:cNvPr>
          <p:cNvSpPr txBox="1"/>
          <p:nvPr/>
        </p:nvSpPr>
        <p:spPr>
          <a:xfrm>
            <a:off x="897179" y="1906706"/>
            <a:ext cx="3706232"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3200" b="1">
                <a:solidFill>
                  <a:schemeClr val="accent1"/>
                </a:solidFill>
                <a:latin typeface="Avenir Next LT Pro"/>
                <a:cs typeface="Arial"/>
              </a:rPr>
              <a:t>G</a:t>
            </a:r>
            <a:r>
              <a:rPr lang="en-US" sz="2400">
                <a:latin typeface="Avenir Next LT Pro"/>
                <a:cs typeface="Arial"/>
              </a:rPr>
              <a:t>oals</a:t>
            </a:r>
          </a:p>
          <a:p>
            <a:pPr>
              <a:spcAft>
                <a:spcPts val="600"/>
              </a:spcAft>
            </a:pPr>
            <a:r>
              <a:rPr lang="en-US" sz="3200" b="1">
                <a:solidFill>
                  <a:schemeClr val="accent1"/>
                </a:solidFill>
                <a:latin typeface="Avenir Next LT Pro"/>
                <a:cs typeface="Arial"/>
              </a:rPr>
              <a:t>R</a:t>
            </a:r>
            <a:r>
              <a:rPr lang="en-US" sz="2400">
                <a:latin typeface="Avenir Next LT Pro"/>
                <a:cs typeface="Arial"/>
              </a:rPr>
              <a:t>apport </a:t>
            </a:r>
          </a:p>
          <a:p>
            <a:pPr>
              <a:spcAft>
                <a:spcPts val="600"/>
              </a:spcAft>
            </a:pPr>
            <a:r>
              <a:rPr lang="en-US" sz="3200" b="1">
                <a:solidFill>
                  <a:schemeClr val="accent1"/>
                </a:solidFill>
                <a:latin typeface="Avenir Next LT Pro"/>
                <a:cs typeface="Arial"/>
              </a:rPr>
              <a:t>E</a:t>
            </a:r>
            <a:r>
              <a:rPr lang="en-US" sz="2400">
                <a:latin typeface="Avenir Next LT Pro"/>
                <a:cs typeface="Arial"/>
              </a:rPr>
              <a:t>mpathic Listening </a:t>
            </a:r>
          </a:p>
          <a:p>
            <a:pPr>
              <a:spcAft>
                <a:spcPts val="600"/>
              </a:spcAft>
            </a:pPr>
            <a:r>
              <a:rPr lang="en-US" sz="3200" b="1">
                <a:solidFill>
                  <a:schemeClr val="accent1"/>
                </a:solidFill>
                <a:latin typeface="Avenir Next LT Pro"/>
                <a:cs typeface="Arial"/>
              </a:rPr>
              <a:t>A</a:t>
            </a:r>
            <a:r>
              <a:rPr lang="en-US" sz="2400">
                <a:latin typeface="Avenir Next LT Pro"/>
                <a:cs typeface="Arial"/>
              </a:rPr>
              <a:t>ssertiveness </a:t>
            </a:r>
          </a:p>
          <a:p>
            <a:pPr>
              <a:spcAft>
                <a:spcPts val="600"/>
              </a:spcAft>
            </a:pPr>
            <a:r>
              <a:rPr lang="en-US" sz="3200" b="1">
                <a:solidFill>
                  <a:schemeClr val="accent1"/>
                </a:solidFill>
                <a:latin typeface="Avenir Next LT Pro"/>
                <a:cs typeface="Arial"/>
              </a:rPr>
              <a:t>T</a:t>
            </a:r>
            <a:r>
              <a:rPr lang="en-US" sz="2400">
                <a:latin typeface="Avenir Next LT Pro"/>
                <a:cs typeface="Arial"/>
              </a:rPr>
              <a:t>echnique</a:t>
            </a:r>
            <a:r>
              <a:rPr lang="en-US" sz="2800">
                <a:latin typeface="Avenir Next LT Pro"/>
                <a:cs typeface="Arial"/>
              </a:rPr>
              <a:t>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
        <p:nvSpPr>
          <p:cNvPr id="13" name="Oval 12">
            <a:extLst>
              <a:ext uri="{FF2B5EF4-FFF2-40B4-BE49-F238E27FC236}">
                <a16:creationId xmlns:a16="http://schemas.microsoft.com/office/drawing/2014/main" id="{3580E5BC-90B3-457F-B982-807E1CBED56A}"/>
              </a:ext>
            </a:extLst>
          </p:cNvPr>
          <p:cNvSpPr/>
          <p:nvPr/>
        </p:nvSpPr>
        <p:spPr>
          <a:xfrm>
            <a:off x="357351" y="2380592"/>
            <a:ext cx="3652344" cy="630621"/>
          </a:xfrm>
          <a:prstGeom prst="ellipse">
            <a:avLst/>
          </a:prstGeom>
          <a:noFill/>
          <a:ln w="28575">
            <a:extLst>
              <a:ext uri="{C807C97D-BFC1-408E-A445-0C87EB9F89A2}">
                <ask:lineSketchStyleProps xmlns:ask="http://schemas.microsoft.com/office/drawing/2018/sketchyshapes" sd="3499211612">
                  <a:custGeom>
                    <a:avLst/>
                    <a:gdLst>
                      <a:gd name="connsiteX0" fmla="*/ 0 w 3652344"/>
                      <a:gd name="connsiteY0" fmla="*/ 315311 h 630621"/>
                      <a:gd name="connsiteX1" fmla="*/ 1826172 w 3652344"/>
                      <a:gd name="connsiteY1" fmla="*/ 0 h 630621"/>
                      <a:gd name="connsiteX2" fmla="*/ 3652344 w 3652344"/>
                      <a:gd name="connsiteY2" fmla="*/ 315311 h 630621"/>
                      <a:gd name="connsiteX3" fmla="*/ 1826172 w 3652344"/>
                      <a:gd name="connsiteY3" fmla="*/ 630622 h 630621"/>
                      <a:gd name="connsiteX4" fmla="*/ 0 w 3652344"/>
                      <a:gd name="connsiteY4" fmla="*/ 315311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344" h="630621" extrusionOk="0">
                        <a:moveTo>
                          <a:pt x="0" y="315311"/>
                        </a:moveTo>
                        <a:cubicBezTo>
                          <a:pt x="-55810" y="-34025"/>
                          <a:pt x="785138" y="2796"/>
                          <a:pt x="1826172" y="0"/>
                        </a:cubicBezTo>
                        <a:cubicBezTo>
                          <a:pt x="2828402" y="8829"/>
                          <a:pt x="3640688" y="128919"/>
                          <a:pt x="3652344" y="315311"/>
                        </a:cubicBezTo>
                        <a:cubicBezTo>
                          <a:pt x="3749670" y="653974"/>
                          <a:pt x="2942155" y="659573"/>
                          <a:pt x="1826172" y="630622"/>
                        </a:cubicBezTo>
                        <a:cubicBezTo>
                          <a:pt x="799010" y="643529"/>
                          <a:pt x="-16206" y="474870"/>
                          <a:pt x="0" y="3153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A close up of a sign&#10;&#10;Description automatically generated">
            <a:extLst>
              <a:ext uri="{FF2B5EF4-FFF2-40B4-BE49-F238E27FC236}">
                <a16:creationId xmlns:a16="http://schemas.microsoft.com/office/drawing/2014/main" id="{CCF4A27A-ABB3-4EC7-A287-CFE242849967}"/>
              </a:ext>
            </a:extLst>
          </p:cNvPr>
          <p:cNvPicPr>
            <a:picLocks noChangeAspect="1"/>
          </p:cNvPicPr>
          <p:nvPr/>
        </p:nvPicPr>
        <p:blipFill>
          <a:blip r:embed="rId3"/>
          <a:stretch>
            <a:fillRect/>
          </a:stretch>
        </p:blipFill>
        <p:spPr>
          <a:xfrm>
            <a:off x="6439580" y="4365726"/>
            <a:ext cx="2855030" cy="2134129"/>
          </a:xfrm>
          <a:prstGeom prst="rect">
            <a:avLst/>
          </a:prstGeom>
        </p:spPr>
      </p:pic>
    </p:spTree>
    <p:extLst>
      <p:ext uri="{BB962C8B-B14F-4D97-AF65-F5344CB8AC3E}">
        <p14:creationId xmlns:p14="http://schemas.microsoft.com/office/powerpoint/2010/main" val="10098527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8BC50C-A92F-43DD-B383-8D82D6856951}"/>
              </a:ext>
            </a:extLst>
          </p:cNvPr>
          <p:cNvSpPr/>
          <p:nvPr/>
        </p:nvSpPr>
        <p:spPr>
          <a:xfrm>
            <a:off x="9232446" y="1470933"/>
            <a:ext cx="3712028"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Great COnversations</a:t>
            </a: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B217491-07EC-431F-83D9-B8533235EF9D}"/>
              </a:ext>
            </a:extLst>
          </p:cNvPr>
          <p:cNvSpPr txBox="1"/>
          <p:nvPr/>
        </p:nvSpPr>
        <p:spPr>
          <a:xfrm>
            <a:off x="5048869" y="1577897"/>
            <a:ext cx="66511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305435" indent="-305435"/>
            <a:endParaRPr lang="en-US"/>
          </a:p>
          <a:p>
            <a:pPr marL="285750" indent="-285750">
              <a:buFont typeface="Arial"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sp>
        <p:nvSpPr>
          <p:cNvPr id="6" name="TextBox 5">
            <a:extLst>
              <a:ext uri="{FF2B5EF4-FFF2-40B4-BE49-F238E27FC236}">
                <a16:creationId xmlns:a16="http://schemas.microsoft.com/office/drawing/2014/main" id="{35DF3A0F-0834-47A6-BEA0-C889B6AB0D57}"/>
              </a:ext>
            </a:extLst>
          </p:cNvPr>
          <p:cNvSpPr txBox="1"/>
          <p:nvPr/>
        </p:nvSpPr>
        <p:spPr>
          <a:xfrm>
            <a:off x="897179" y="1906706"/>
            <a:ext cx="3706232"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3200" b="1">
                <a:solidFill>
                  <a:schemeClr val="accent1"/>
                </a:solidFill>
                <a:latin typeface="Avenir Next LT Pro"/>
                <a:cs typeface="Arial"/>
              </a:rPr>
              <a:t>G</a:t>
            </a:r>
            <a:r>
              <a:rPr lang="en-US" sz="2400">
                <a:latin typeface="Avenir Next LT Pro"/>
                <a:cs typeface="Arial"/>
              </a:rPr>
              <a:t>oals</a:t>
            </a:r>
          </a:p>
          <a:p>
            <a:pPr>
              <a:spcAft>
                <a:spcPts val="600"/>
              </a:spcAft>
            </a:pPr>
            <a:r>
              <a:rPr lang="en-US" sz="3200" b="1">
                <a:solidFill>
                  <a:schemeClr val="accent1"/>
                </a:solidFill>
                <a:latin typeface="Avenir Next LT Pro"/>
                <a:cs typeface="Arial"/>
              </a:rPr>
              <a:t>R</a:t>
            </a:r>
            <a:r>
              <a:rPr lang="en-US" sz="2400">
                <a:latin typeface="Avenir Next LT Pro"/>
                <a:cs typeface="Arial"/>
              </a:rPr>
              <a:t>apport </a:t>
            </a:r>
          </a:p>
          <a:p>
            <a:pPr>
              <a:spcAft>
                <a:spcPts val="600"/>
              </a:spcAft>
            </a:pPr>
            <a:r>
              <a:rPr lang="en-US" sz="3200" b="1">
                <a:solidFill>
                  <a:schemeClr val="accent1"/>
                </a:solidFill>
                <a:latin typeface="Avenir Next LT Pro"/>
                <a:cs typeface="Arial"/>
              </a:rPr>
              <a:t>E</a:t>
            </a:r>
            <a:r>
              <a:rPr lang="en-US" sz="2400">
                <a:latin typeface="Avenir Next LT Pro"/>
                <a:cs typeface="Arial"/>
              </a:rPr>
              <a:t>mpathic Listening </a:t>
            </a:r>
          </a:p>
          <a:p>
            <a:pPr>
              <a:spcAft>
                <a:spcPts val="600"/>
              </a:spcAft>
            </a:pPr>
            <a:r>
              <a:rPr lang="en-US" sz="3200" b="1">
                <a:solidFill>
                  <a:schemeClr val="accent1"/>
                </a:solidFill>
                <a:latin typeface="Avenir Next LT Pro"/>
                <a:cs typeface="Arial"/>
              </a:rPr>
              <a:t>A</a:t>
            </a:r>
            <a:r>
              <a:rPr lang="en-US" sz="2400">
                <a:latin typeface="Avenir Next LT Pro"/>
                <a:cs typeface="Arial"/>
              </a:rPr>
              <a:t>ssertiveness </a:t>
            </a:r>
          </a:p>
          <a:p>
            <a:pPr>
              <a:spcAft>
                <a:spcPts val="600"/>
              </a:spcAft>
            </a:pPr>
            <a:r>
              <a:rPr lang="en-US" sz="3200" b="1">
                <a:solidFill>
                  <a:schemeClr val="accent1"/>
                </a:solidFill>
                <a:latin typeface="Avenir Next LT Pro"/>
                <a:cs typeface="Arial"/>
              </a:rPr>
              <a:t>T</a:t>
            </a:r>
            <a:r>
              <a:rPr lang="en-US" sz="2400">
                <a:latin typeface="Avenir Next LT Pro"/>
                <a:cs typeface="Arial"/>
              </a:rPr>
              <a:t>echnique</a:t>
            </a:r>
            <a:r>
              <a:rPr lang="en-US" sz="2800">
                <a:latin typeface="Avenir Next LT Pro"/>
                <a:cs typeface="Arial"/>
              </a:rPr>
              <a:t>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
        <p:nvSpPr>
          <p:cNvPr id="13" name="Oval 12">
            <a:extLst>
              <a:ext uri="{FF2B5EF4-FFF2-40B4-BE49-F238E27FC236}">
                <a16:creationId xmlns:a16="http://schemas.microsoft.com/office/drawing/2014/main" id="{3580E5BC-90B3-457F-B982-807E1CBED56A}"/>
              </a:ext>
            </a:extLst>
          </p:cNvPr>
          <p:cNvSpPr/>
          <p:nvPr/>
        </p:nvSpPr>
        <p:spPr>
          <a:xfrm>
            <a:off x="335580" y="2990192"/>
            <a:ext cx="3652344" cy="630621"/>
          </a:xfrm>
          <a:prstGeom prst="ellipse">
            <a:avLst/>
          </a:prstGeom>
          <a:noFill/>
          <a:ln w="28575">
            <a:extLst>
              <a:ext uri="{C807C97D-BFC1-408E-A445-0C87EB9F89A2}">
                <ask:lineSketchStyleProps xmlns:ask="http://schemas.microsoft.com/office/drawing/2018/sketchyshapes" sd="3499211612">
                  <a:custGeom>
                    <a:avLst/>
                    <a:gdLst>
                      <a:gd name="connsiteX0" fmla="*/ 0 w 3652344"/>
                      <a:gd name="connsiteY0" fmla="*/ 315311 h 630621"/>
                      <a:gd name="connsiteX1" fmla="*/ 1826172 w 3652344"/>
                      <a:gd name="connsiteY1" fmla="*/ 0 h 630621"/>
                      <a:gd name="connsiteX2" fmla="*/ 3652344 w 3652344"/>
                      <a:gd name="connsiteY2" fmla="*/ 315311 h 630621"/>
                      <a:gd name="connsiteX3" fmla="*/ 1826172 w 3652344"/>
                      <a:gd name="connsiteY3" fmla="*/ 630622 h 630621"/>
                      <a:gd name="connsiteX4" fmla="*/ 0 w 3652344"/>
                      <a:gd name="connsiteY4" fmla="*/ 315311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344" h="630621" extrusionOk="0">
                        <a:moveTo>
                          <a:pt x="0" y="315311"/>
                        </a:moveTo>
                        <a:cubicBezTo>
                          <a:pt x="-55810" y="-34025"/>
                          <a:pt x="785138" y="2796"/>
                          <a:pt x="1826172" y="0"/>
                        </a:cubicBezTo>
                        <a:cubicBezTo>
                          <a:pt x="2828402" y="8829"/>
                          <a:pt x="3640688" y="128919"/>
                          <a:pt x="3652344" y="315311"/>
                        </a:cubicBezTo>
                        <a:cubicBezTo>
                          <a:pt x="3749670" y="653974"/>
                          <a:pt x="2942155" y="659573"/>
                          <a:pt x="1826172" y="630622"/>
                        </a:cubicBezTo>
                        <a:cubicBezTo>
                          <a:pt x="799010" y="643529"/>
                          <a:pt x="-16206" y="474870"/>
                          <a:pt x="0" y="3153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E2EA18-3F5A-4B09-AA82-59E426E0E022}"/>
              </a:ext>
            </a:extLst>
          </p:cNvPr>
          <p:cNvSpPr txBox="1"/>
          <p:nvPr/>
        </p:nvSpPr>
        <p:spPr>
          <a:xfrm>
            <a:off x="4772972" y="750207"/>
            <a:ext cx="665117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285750" indent="-285750">
              <a:buFont typeface="Arial" panose="020B0604020202020204" pitchFamily="34" charset="0"/>
              <a:buChar char="•"/>
            </a:pPr>
            <a:r>
              <a:rPr lang="en-US" i="1" u="sng" dirty="0"/>
              <a:t>Discussion</a:t>
            </a:r>
            <a:r>
              <a:rPr lang="en-US" i="1"/>
              <a:t>:  How </a:t>
            </a:r>
            <a:r>
              <a:rPr lang="en-US" i="1" dirty="0"/>
              <a:t>do we enter a </a:t>
            </a:r>
            <a:r>
              <a:rPr lang="en-US" i="1"/>
              <a:t>conversation</a:t>
            </a:r>
            <a:r>
              <a:rPr lang="en-US" i="1" dirty="0"/>
              <a:t>?  </a:t>
            </a:r>
          </a:p>
          <a:p>
            <a:pPr marL="742950" lvl="1" indent="-285750">
              <a:buFont typeface="Arial" panose="020B0604020202020204" pitchFamily="34" charset="0"/>
              <a:buChar char="•"/>
            </a:pPr>
            <a:r>
              <a:rPr lang="en-US" i="1" dirty="0">
                <a:ea typeface="+mn-lt"/>
                <a:cs typeface="+mn-lt"/>
              </a:rPr>
              <a:t>Soft start up-make observations without evaluation, "I" not "You"</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u="sng" dirty="0"/>
              <a:t>Partnership</a:t>
            </a:r>
            <a:r>
              <a:rPr lang="en-US" dirty="0"/>
              <a:t> – Work to </a:t>
            </a:r>
            <a:r>
              <a:rPr lang="en-US" dirty="0">
                <a:ea typeface="+mn-lt"/>
                <a:cs typeface="+mn-lt"/>
              </a:rPr>
              <a:t>create a caring, respectful connection.  Respect </a:t>
            </a:r>
            <a:r>
              <a:rPr lang="en-US" dirty="0"/>
              <a:t>the </a:t>
            </a:r>
            <a:r>
              <a:rPr lang="en-US" dirty="0">
                <a:ea typeface="+mn-lt"/>
                <a:cs typeface="+mn-lt"/>
              </a:rPr>
              <a:t>reality </a:t>
            </a:r>
            <a:r>
              <a:rPr lang="en-US" dirty="0"/>
              <a:t>of the other's</a:t>
            </a:r>
            <a:r>
              <a:rPr lang="en-US" dirty="0">
                <a:ea typeface="+mn-lt"/>
                <a:cs typeface="+mn-lt"/>
              </a:rPr>
              <a:t> experience. Reflect back</a:t>
            </a:r>
            <a:r>
              <a:rPr lang="en-US">
                <a:ea typeface="+mn-lt"/>
                <a:cs typeface="+mn-lt"/>
              </a:rPr>
              <a:t> what the other has said. Use open ended questions.</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u="sng" dirty="0">
                <a:ea typeface="+mn-lt"/>
                <a:cs typeface="+mn-lt"/>
              </a:rPr>
              <a:t>Charity</a:t>
            </a:r>
            <a:r>
              <a:rPr lang="en-US" dirty="0">
                <a:ea typeface="+mn-lt"/>
                <a:cs typeface="+mn-lt"/>
              </a:rPr>
              <a:t> – Assume </a:t>
            </a:r>
            <a:r>
              <a:rPr lang="en-US">
                <a:ea typeface="+mn-lt"/>
                <a:cs typeface="+mn-lt"/>
              </a:rPr>
              <a:t>positive</a:t>
            </a:r>
            <a:r>
              <a:rPr lang="en-US" dirty="0">
                <a:ea typeface="+mn-lt"/>
                <a:cs typeface="+mn-lt"/>
              </a:rPr>
              <a:t> intent </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u="sng" dirty="0">
                <a:ea typeface="+mn-lt"/>
                <a:cs typeface="+mn-lt"/>
              </a:rPr>
              <a:t>Forgiveness</a:t>
            </a:r>
            <a:r>
              <a:rPr lang="en-US">
                <a:ea typeface="+mn-lt"/>
                <a:cs typeface="+mn-lt"/>
              </a:rPr>
              <a:t> –cost of making a misstep; faux pas are  inevitable</a:t>
            </a:r>
            <a:endParaRPr lang="en-US"/>
          </a:p>
          <a:p>
            <a:pPr marL="629920" lvl="1" indent="-305435">
              <a:buFont typeface="Arial" panose="020B0604020202020204" pitchFamily="34" charset="0"/>
              <a:buChar char="•"/>
            </a:pPr>
            <a:endParaRPr lang="en-US" b="1"/>
          </a:p>
          <a:p>
            <a:endParaRPr lang="en-US"/>
          </a:p>
        </p:txBody>
      </p:sp>
      <p:pic>
        <p:nvPicPr>
          <p:cNvPr id="4" name="Picture 6" descr="A picture containing drawing&#10;&#10;Description automatically generated">
            <a:extLst>
              <a:ext uri="{FF2B5EF4-FFF2-40B4-BE49-F238E27FC236}">
                <a16:creationId xmlns:a16="http://schemas.microsoft.com/office/drawing/2014/main" id="{1387401D-CC51-45FE-BE6F-5F94B2701EBE}"/>
              </a:ext>
            </a:extLst>
          </p:cNvPr>
          <p:cNvPicPr>
            <a:picLocks noChangeAspect="1"/>
          </p:cNvPicPr>
          <p:nvPr/>
        </p:nvPicPr>
        <p:blipFill>
          <a:blip r:embed="rId3"/>
          <a:stretch>
            <a:fillRect/>
          </a:stretch>
        </p:blipFill>
        <p:spPr>
          <a:xfrm>
            <a:off x="8059589" y="5018053"/>
            <a:ext cx="2092963" cy="1785995"/>
          </a:xfrm>
          <a:prstGeom prst="rect">
            <a:avLst/>
          </a:prstGeom>
        </p:spPr>
      </p:pic>
    </p:spTree>
    <p:extLst>
      <p:ext uri="{BB962C8B-B14F-4D97-AF65-F5344CB8AC3E}">
        <p14:creationId xmlns:p14="http://schemas.microsoft.com/office/powerpoint/2010/main" val="157986224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8BC50C-A92F-43DD-B383-8D82D6856951}"/>
              </a:ext>
            </a:extLst>
          </p:cNvPr>
          <p:cNvSpPr/>
          <p:nvPr/>
        </p:nvSpPr>
        <p:spPr>
          <a:xfrm>
            <a:off x="9232446" y="1470933"/>
            <a:ext cx="3712028"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Great COnversations</a:t>
            </a: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B217491-07EC-431F-83D9-B8533235EF9D}"/>
              </a:ext>
            </a:extLst>
          </p:cNvPr>
          <p:cNvSpPr txBox="1"/>
          <p:nvPr/>
        </p:nvSpPr>
        <p:spPr>
          <a:xfrm>
            <a:off x="5048869" y="1577897"/>
            <a:ext cx="66511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305435" indent="-305435"/>
            <a:endParaRPr lang="en-US"/>
          </a:p>
          <a:p>
            <a:pPr marL="285750" indent="-285750">
              <a:buFont typeface="Arial"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sp>
        <p:nvSpPr>
          <p:cNvPr id="6" name="TextBox 5">
            <a:extLst>
              <a:ext uri="{FF2B5EF4-FFF2-40B4-BE49-F238E27FC236}">
                <a16:creationId xmlns:a16="http://schemas.microsoft.com/office/drawing/2014/main" id="{35DF3A0F-0834-47A6-BEA0-C889B6AB0D57}"/>
              </a:ext>
            </a:extLst>
          </p:cNvPr>
          <p:cNvSpPr txBox="1"/>
          <p:nvPr/>
        </p:nvSpPr>
        <p:spPr>
          <a:xfrm>
            <a:off x="897179" y="1906706"/>
            <a:ext cx="3706232"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3200" b="1">
                <a:solidFill>
                  <a:schemeClr val="accent1"/>
                </a:solidFill>
                <a:latin typeface="Avenir Next LT Pro"/>
                <a:cs typeface="Arial"/>
              </a:rPr>
              <a:t>G</a:t>
            </a:r>
            <a:r>
              <a:rPr lang="en-US" sz="2400">
                <a:latin typeface="Avenir Next LT Pro"/>
                <a:cs typeface="Arial"/>
              </a:rPr>
              <a:t>oals</a:t>
            </a:r>
          </a:p>
          <a:p>
            <a:pPr>
              <a:spcAft>
                <a:spcPts val="600"/>
              </a:spcAft>
            </a:pPr>
            <a:r>
              <a:rPr lang="en-US" sz="3200" b="1">
                <a:solidFill>
                  <a:schemeClr val="accent1"/>
                </a:solidFill>
                <a:latin typeface="Avenir Next LT Pro"/>
                <a:cs typeface="Arial"/>
              </a:rPr>
              <a:t>R</a:t>
            </a:r>
            <a:r>
              <a:rPr lang="en-US" sz="2400">
                <a:latin typeface="Avenir Next LT Pro"/>
                <a:cs typeface="Arial"/>
              </a:rPr>
              <a:t>apport </a:t>
            </a:r>
          </a:p>
          <a:p>
            <a:pPr>
              <a:spcAft>
                <a:spcPts val="600"/>
              </a:spcAft>
            </a:pPr>
            <a:r>
              <a:rPr lang="en-US" sz="3200" b="1">
                <a:solidFill>
                  <a:schemeClr val="accent1"/>
                </a:solidFill>
                <a:latin typeface="Avenir Next LT Pro"/>
                <a:cs typeface="Arial"/>
              </a:rPr>
              <a:t>E</a:t>
            </a:r>
            <a:r>
              <a:rPr lang="en-US" sz="2400">
                <a:latin typeface="Avenir Next LT Pro"/>
                <a:cs typeface="Arial"/>
              </a:rPr>
              <a:t>mpathic Listening </a:t>
            </a:r>
          </a:p>
          <a:p>
            <a:pPr>
              <a:spcAft>
                <a:spcPts val="600"/>
              </a:spcAft>
            </a:pPr>
            <a:r>
              <a:rPr lang="en-US" sz="3200" b="1">
                <a:solidFill>
                  <a:schemeClr val="accent1"/>
                </a:solidFill>
                <a:latin typeface="Avenir Next LT Pro"/>
                <a:cs typeface="Arial"/>
              </a:rPr>
              <a:t>A</a:t>
            </a:r>
            <a:r>
              <a:rPr lang="en-US" sz="2400">
                <a:latin typeface="Avenir Next LT Pro"/>
                <a:cs typeface="Arial"/>
              </a:rPr>
              <a:t>ssertiveness </a:t>
            </a:r>
          </a:p>
          <a:p>
            <a:pPr>
              <a:spcAft>
                <a:spcPts val="600"/>
              </a:spcAft>
            </a:pPr>
            <a:r>
              <a:rPr lang="en-US" sz="3200" b="1">
                <a:solidFill>
                  <a:schemeClr val="accent1"/>
                </a:solidFill>
                <a:latin typeface="Avenir Next LT Pro"/>
                <a:cs typeface="Arial"/>
              </a:rPr>
              <a:t>T</a:t>
            </a:r>
            <a:r>
              <a:rPr lang="en-US" sz="2400">
                <a:latin typeface="Avenir Next LT Pro"/>
                <a:cs typeface="Arial"/>
              </a:rPr>
              <a:t>echnique</a:t>
            </a:r>
            <a:r>
              <a:rPr lang="en-US" sz="2800">
                <a:latin typeface="Avenir Next LT Pro"/>
                <a:cs typeface="Arial"/>
              </a:rPr>
              <a:t>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
        <p:nvSpPr>
          <p:cNvPr id="13" name="Oval 12">
            <a:extLst>
              <a:ext uri="{FF2B5EF4-FFF2-40B4-BE49-F238E27FC236}">
                <a16:creationId xmlns:a16="http://schemas.microsoft.com/office/drawing/2014/main" id="{3580E5BC-90B3-457F-B982-807E1CBED56A}"/>
              </a:ext>
            </a:extLst>
          </p:cNvPr>
          <p:cNvSpPr/>
          <p:nvPr/>
        </p:nvSpPr>
        <p:spPr>
          <a:xfrm>
            <a:off x="455323" y="3578021"/>
            <a:ext cx="3652344" cy="630621"/>
          </a:xfrm>
          <a:prstGeom prst="ellipse">
            <a:avLst/>
          </a:prstGeom>
          <a:noFill/>
          <a:ln w="28575">
            <a:extLst>
              <a:ext uri="{C807C97D-BFC1-408E-A445-0C87EB9F89A2}">
                <ask:lineSketchStyleProps xmlns:ask="http://schemas.microsoft.com/office/drawing/2018/sketchyshapes" sd="3499211612">
                  <a:custGeom>
                    <a:avLst/>
                    <a:gdLst>
                      <a:gd name="connsiteX0" fmla="*/ 0 w 3652344"/>
                      <a:gd name="connsiteY0" fmla="*/ 315311 h 630621"/>
                      <a:gd name="connsiteX1" fmla="*/ 1826172 w 3652344"/>
                      <a:gd name="connsiteY1" fmla="*/ 0 h 630621"/>
                      <a:gd name="connsiteX2" fmla="*/ 3652344 w 3652344"/>
                      <a:gd name="connsiteY2" fmla="*/ 315311 h 630621"/>
                      <a:gd name="connsiteX3" fmla="*/ 1826172 w 3652344"/>
                      <a:gd name="connsiteY3" fmla="*/ 630622 h 630621"/>
                      <a:gd name="connsiteX4" fmla="*/ 0 w 3652344"/>
                      <a:gd name="connsiteY4" fmla="*/ 315311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344" h="630621" extrusionOk="0">
                        <a:moveTo>
                          <a:pt x="0" y="315311"/>
                        </a:moveTo>
                        <a:cubicBezTo>
                          <a:pt x="-55810" y="-34025"/>
                          <a:pt x="785138" y="2796"/>
                          <a:pt x="1826172" y="0"/>
                        </a:cubicBezTo>
                        <a:cubicBezTo>
                          <a:pt x="2828402" y="8829"/>
                          <a:pt x="3640688" y="128919"/>
                          <a:pt x="3652344" y="315311"/>
                        </a:cubicBezTo>
                        <a:cubicBezTo>
                          <a:pt x="3749670" y="653974"/>
                          <a:pt x="2942155" y="659573"/>
                          <a:pt x="1826172" y="630622"/>
                        </a:cubicBezTo>
                        <a:cubicBezTo>
                          <a:pt x="799010" y="643529"/>
                          <a:pt x="-16206" y="474870"/>
                          <a:pt x="0" y="3153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E2EA18-3F5A-4B09-AA82-59E426E0E022}"/>
              </a:ext>
            </a:extLst>
          </p:cNvPr>
          <p:cNvSpPr txBox="1"/>
          <p:nvPr/>
        </p:nvSpPr>
        <p:spPr>
          <a:xfrm>
            <a:off x="4772972" y="750207"/>
            <a:ext cx="665117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285750" indent="-285750">
              <a:buFont typeface="Arial" panose="020B0604020202020204" pitchFamily="34" charset="0"/>
              <a:buChar char="•"/>
            </a:pPr>
            <a:r>
              <a:rPr lang="en-US" i="1" u="sng" dirty="0">
                <a:ea typeface="+mn-lt"/>
                <a:cs typeface="+mn-lt"/>
              </a:rPr>
              <a:t>Discussion</a:t>
            </a:r>
            <a:r>
              <a:rPr lang="en-US" i="1" dirty="0">
                <a:ea typeface="+mn-lt"/>
                <a:cs typeface="+mn-lt"/>
              </a:rPr>
              <a:t>:  What is the difference between empathy and sympathy?</a:t>
            </a:r>
            <a:endParaRPr lang="en-US" i="1" dirty="0"/>
          </a:p>
          <a:p>
            <a:pPr marL="285750" indent="-285750">
              <a:buFont typeface="Arial"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Curiosity</a:t>
            </a:r>
            <a:r>
              <a:rPr lang="en-US" dirty="0">
                <a:ea typeface="+mn-lt"/>
                <a:cs typeface="+mn-lt"/>
              </a:rPr>
              <a:t>  - What is the other person </a:t>
            </a:r>
            <a:r>
              <a:rPr lang="en-US" i="1" dirty="0">
                <a:ea typeface="+mn-lt"/>
                <a:cs typeface="+mn-lt"/>
              </a:rPr>
              <a:t>really</a:t>
            </a:r>
            <a:r>
              <a:rPr lang="en-US" dirty="0">
                <a:ea typeface="+mn-lt"/>
                <a:cs typeface="+mn-lt"/>
              </a:rPr>
              <a:t> saying? Listen for feelings, needs, requests</a:t>
            </a:r>
          </a:p>
          <a:p>
            <a:pPr marL="742950" lvl="1" indent="-285750">
              <a:buFont typeface="Arial,Sans-Serif" panose="020B0604020202020204" pitchFamily="34" charset="0"/>
              <a:buChar char="•"/>
            </a:pPr>
            <a:r>
              <a:rPr lang="en-US">
                <a:ea typeface="+mn-lt"/>
                <a:cs typeface="+mn-lt"/>
              </a:rPr>
              <a:t>Movie clip example</a:t>
            </a:r>
            <a:endParaRPr lang="en-US" dirty="0">
              <a:ea typeface="+mn-lt"/>
              <a:cs typeface="+mn-lt"/>
            </a:endParaRPr>
          </a:p>
          <a:p>
            <a:pPr marL="285750" indent="-285750">
              <a:buFont typeface="Arial,Sans-Serif"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a:ea typeface="+mn-lt"/>
                <a:cs typeface="+mn-lt"/>
              </a:rPr>
              <a:t>Understanding </a:t>
            </a:r>
            <a:r>
              <a:rPr lang="en-US">
                <a:ea typeface="+mn-lt"/>
                <a:cs typeface="+mn-lt"/>
              </a:rPr>
              <a:t>– Listen for understanding, not agreement</a:t>
            </a:r>
            <a:endParaRPr lang="en-US" dirty="0">
              <a:ea typeface="+mn-lt"/>
              <a:cs typeface="+mn-lt"/>
            </a:endParaRPr>
          </a:p>
          <a:p>
            <a:pPr marL="742950" lvl="1" indent="-285750">
              <a:buFont typeface="Arial,Sans-Serif" panose="020B0604020202020204" pitchFamily="34" charset="0"/>
              <a:buChar char="•"/>
            </a:pPr>
            <a:r>
              <a:rPr lang="en-US">
                <a:ea typeface="+mn-lt"/>
                <a:cs typeface="+mn-lt"/>
              </a:rPr>
              <a:t>empathy is understanding what others are experiencing </a:t>
            </a:r>
          </a:p>
          <a:p>
            <a:pPr marL="742950" lvl="1" indent="-285750">
              <a:buFont typeface="Arial,Sans-Serif" panose="020B0604020202020204" pitchFamily="34" charset="0"/>
              <a:buChar char="•"/>
            </a:pPr>
            <a:r>
              <a:rPr lang="en-US">
                <a:ea typeface="+mn-lt"/>
                <a:cs typeface="+mn-lt"/>
              </a:rPr>
              <a:t>empathy fuels connection.</a:t>
            </a:r>
            <a:endParaRPr lang="en-US"/>
          </a:p>
          <a:p>
            <a:pPr marL="742950" lvl="1" indent="-285750">
              <a:buFont typeface="Arial,Sans-Serif" panose="020B0604020202020204" pitchFamily="34" charset="0"/>
              <a:buChar char="•"/>
            </a:pPr>
            <a:endParaRPr lang="en-US" dirty="0">
              <a:ea typeface="+mn-lt"/>
              <a:cs typeface="+mn-lt"/>
            </a:endParaRPr>
          </a:p>
          <a:p>
            <a:pPr marL="285750" indent="-285750">
              <a:buFont typeface="Arial,Sans-Serif" panose="020B0604020202020204" pitchFamily="34" charset="0"/>
              <a:buChar char="•"/>
            </a:pPr>
            <a:r>
              <a:rPr lang="en-US" u="sng" dirty="0">
                <a:ea typeface="+mn-lt"/>
                <a:cs typeface="+mn-lt"/>
              </a:rPr>
              <a:t>Learning</a:t>
            </a:r>
            <a:r>
              <a:rPr lang="en-US" dirty="0">
                <a:ea typeface="+mn-lt"/>
                <a:cs typeface="+mn-lt"/>
              </a:rPr>
              <a:t>- "If your mouth is open</a:t>
            </a:r>
            <a:r>
              <a:rPr lang="en-US">
                <a:ea typeface="+mn-lt"/>
                <a:cs typeface="+mn-lt"/>
              </a:rPr>
              <a:t> you're not learning"-Budda .  WAIT (Why Am I Talking?)</a:t>
            </a:r>
            <a:endParaRPr lang="en-US"/>
          </a:p>
          <a:p>
            <a:pPr marL="629920" lvl="1" indent="-305435">
              <a:buFont typeface="Arial" panose="020B0604020202020204" pitchFamily="34" charset="0"/>
              <a:buChar char="•"/>
            </a:pPr>
            <a:endParaRPr lang="en-US" b="1"/>
          </a:p>
          <a:p>
            <a:endParaRPr lang="en-US"/>
          </a:p>
        </p:txBody>
      </p:sp>
      <p:pic>
        <p:nvPicPr>
          <p:cNvPr id="4" name="Picture 6" descr="A picture containing drawing&#10;&#10;Description automatically generated">
            <a:extLst>
              <a:ext uri="{FF2B5EF4-FFF2-40B4-BE49-F238E27FC236}">
                <a16:creationId xmlns:a16="http://schemas.microsoft.com/office/drawing/2014/main" id="{AEEACC91-FFE3-4029-8497-DD5F7CA84932}"/>
              </a:ext>
            </a:extLst>
          </p:cNvPr>
          <p:cNvPicPr>
            <a:picLocks noChangeAspect="1"/>
          </p:cNvPicPr>
          <p:nvPr/>
        </p:nvPicPr>
        <p:blipFill>
          <a:blip r:embed="rId3"/>
          <a:stretch>
            <a:fillRect/>
          </a:stretch>
        </p:blipFill>
        <p:spPr>
          <a:xfrm>
            <a:off x="6305430" y="5094919"/>
            <a:ext cx="2743200" cy="1111268"/>
          </a:xfrm>
          <a:prstGeom prst="rect">
            <a:avLst/>
          </a:prstGeom>
        </p:spPr>
      </p:pic>
    </p:spTree>
    <p:extLst>
      <p:ext uri="{BB962C8B-B14F-4D97-AF65-F5344CB8AC3E}">
        <p14:creationId xmlns:p14="http://schemas.microsoft.com/office/powerpoint/2010/main" val="326296619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8BC50C-A92F-43DD-B383-8D82D6856951}"/>
              </a:ext>
            </a:extLst>
          </p:cNvPr>
          <p:cNvSpPr/>
          <p:nvPr/>
        </p:nvSpPr>
        <p:spPr>
          <a:xfrm>
            <a:off x="9232446" y="1470933"/>
            <a:ext cx="3712028"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Great COnversations</a:t>
            </a: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B217491-07EC-431F-83D9-B8533235EF9D}"/>
              </a:ext>
            </a:extLst>
          </p:cNvPr>
          <p:cNvSpPr txBox="1"/>
          <p:nvPr/>
        </p:nvSpPr>
        <p:spPr>
          <a:xfrm>
            <a:off x="5048869" y="1577897"/>
            <a:ext cx="66511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305435" indent="-305435"/>
            <a:endParaRPr lang="en-US"/>
          </a:p>
          <a:p>
            <a:pPr marL="285750" indent="-285750">
              <a:buFont typeface="Arial"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sp>
        <p:nvSpPr>
          <p:cNvPr id="6" name="TextBox 5">
            <a:extLst>
              <a:ext uri="{FF2B5EF4-FFF2-40B4-BE49-F238E27FC236}">
                <a16:creationId xmlns:a16="http://schemas.microsoft.com/office/drawing/2014/main" id="{35DF3A0F-0834-47A6-BEA0-C889B6AB0D57}"/>
              </a:ext>
            </a:extLst>
          </p:cNvPr>
          <p:cNvSpPr txBox="1"/>
          <p:nvPr/>
        </p:nvSpPr>
        <p:spPr>
          <a:xfrm>
            <a:off x="897179" y="1906706"/>
            <a:ext cx="3706232"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3200" b="1">
                <a:solidFill>
                  <a:schemeClr val="accent1"/>
                </a:solidFill>
                <a:latin typeface="Avenir Next LT Pro"/>
                <a:cs typeface="Arial"/>
              </a:rPr>
              <a:t>G</a:t>
            </a:r>
            <a:r>
              <a:rPr lang="en-US" sz="2400">
                <a:latin typeface="Avenir Next LT Pro"/>
                <a:cs typeface="Arial"/>
              </a:rPr>
              <a:t>oals</a:t>
            </a:r>
          </a:p>
          <a:p>
            <a:pPr>
              <a:spcAft>
                <a:spcPts val="600"/>
              </a:spcAft>
            </a:pPr>
            <a:r>
              <a:rPr lang="en-US" sz="3200" b="1">
                <a:solidFill>
                  <a:schemeClr val="accent1"/>
                </a:solidFill>
                <a:latin typeface="Avenir Next LT Pro"/>
                <a:cs typeface="Arial"/>
              </a:rPr>
              <a:t>R</a:t>
            </a:r>
            <a:r>
              <a:rPr lang="en-US" sz="2400">
                <a:latin typeface="Avenir Next LT Pro"/>
                <a:cs typeface="Arial"/>
              </a:rPr>
              <a:t>apport </a:t>
            </a:r>
          </a:p>
          <a:p>
            <a:pPr>
              <a:spcAft>
                <a:spcPts val="600"/>
              </a:spcAft>
            </a:pPr>
            <a:r>
              <a:rPr lang="en-US" sz="3200" b="1">
                <a:solidFill>
                  <a:schemeClr val="accent1"/>
                </a:solidFill>
                <a:latin typeface="Avenir Next LT Pro"/>
                <a:cs typeface="Arial"/>
              </a:rPr>
              <a:t>E</a:t>
            </a:r>
            <a:r>
              <a:rPr lang="en-US" sz="2400">
                <a:latin typeface="Avenir Next LT Pro"/>
                <a:cs typeface="Arial"/>
              </a:rPr>
              <a:t>mpathic Listening </a:t>
            </a:r>
          </a:p>
          <a:p>
            <a:pPr>
              <a:spcAft>
                <a:spcPts val="600"/>
              </a:spcAft>
            </a:pPr>
            <a:r>
              <a:rPr lang="en-US" sz="3200" b="1">
                <a:solidFill>
                  <a:schemeClr val="accent1"/>
                </a:solidFill>
                <a:latin typeface="Avenir Next LT Pro"/>
                <a:cs typeface="Arial"/>
              </a:rPr>
              <a:t>A</a:t>
            </a:r>
            <a:r>
              <a:rPr lang="en-US" sz="2400">
                <a:latin typeface="Avenir Next LT Pro"/>
                <a:cs typeface="Arial"/>
              </a:rPr>
              <a:t>ssertiveness </a:t>
            </a:r>
          </a:p>
          <a:p>
            <a:pPr>
              <a:spcAft>
                <a:spcPts val="600"/>
              </a:spcAft>
            </a:pPr>
            <a:r>
              <a:rPr lang="en-US" sz="3200" b="1">
                <a:solidFill>
                  <a:schemeClr val="accent1"/>
                </a:solidFill>
                <a:latin typeface="Avenir Next LT Pro"/>
                <a:cs typeface="Arial"/>
              </a:rPr>
              <a:t>T</a:t>
            </a:r>
            <a:r>
              <a:rPr lang="en-US" sz="2400">
                <a:latin typeface="Avenir Next LT Pro"/>
                <a:cs typeface="Arial"/>
              </a:rPr>
              <a:t>echnique</a:t>
            </a:r>
            <a:r>
              <a:rPr lang="en-US" sz="2800">
                <a:latin typeface="Avenir Next LT Pro"/>
                <a:cs typeface="Arial"/>
              </a:rPr>
              <a:t>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
        <p:nvSpPr>
          <p:cNvPr id="13" name="Oval 12">
            <a:extLst>
              <a:ext uri="{FF2B5EF4-FFF2-40B4-BE49-F238E27FC236}">
                <a16:creationId xmlns:a16="http://schemas.microsoft.com/office/drawing/2014/main" id="{3580E5BC-90B3-457F-B982-807E1CBED56A}"/>
              </a:ext>
            </a:extLst>
          </p:cNvPr>
          <p:cNvSpPr/>
          <p:nvPr/>
        </p:nvSpPr>
        <p:spPr>
          <a:xfrm>
            <a:off x="368237" y="4100535"/>
            <a:ext cx="3652344" cy="630621"/>
          </a:xfrm>
          <a:prstGeom prst="ellipse">
            <a:avLst/>
          </a:prstGeom>
          <a:noFill/>
          <a:ln w="28575">
            <a:extLst>
              <a:ext uri="{C807C97D-BFC1-408E-A445-0C87EB9F89A2}">
                <ask:lineSketchStyleProps xmlns:ask="http://schemas.microsoft.com/office/drawing/2018/sketchyshapes" sd="3499211612">
                  <a:custGeom>
                    <a:avLst/>
                    <a:gdLst>
                      <a:gd name="connsiteX0" fmla="*/ 0 w 3652344"/>
                      <a:gd name="connsiteY0" fmla="*/ 315311 h 630621"/>
                      <a:gd name="connsiteX1" fmla="*/ 1826172 w 3652344"/>
                      <a:gd name="connsiteY1" fmla="*/ 0 h 630621"/>
                      <a:gd name="connsiteX2" fmla="*/ 3652344 w 3652344"/>
                      <a:gd name="connsiteY2" fmla="*/ 315311 h 630621"/>
                      <a:gd name="connsiteX3" fmla="*/ 1826172 w 3652344"/>
                      <a:gd name="connsiteY3" fmla="*/ 630622 h 630621"/>
                      <a:gd name="connsiteX4" fmla="*/ 0 w 3652344"/>
                      <a:gd name="connsiteY4" fmla="*/ 315311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344" h="630621" extrusionOk="0">
                        <a:moveTo>
                          <a:pt x="0" y="315311"/>
                        </a:moveTo>
                        <a:cubicBezTo>
                          <a:pt x="-55810" y="-34025"/>
                          <a:pt x="785138" y="2796"/>
                          <a:pt x="1826172" y="0"/>
                        </a:cubicBezTo>
                        <a:cubicBezTo>
                          <a:pt x="2828402" y="8829"/>
                          <a:pt x="3640688" y="128919"/>
                          <a:pt x="3652344" y="315311"/>
                        </a:cubicBezTo>
                        <a:cubicBezTo>
                          <a:pt x="3749670" y="653974"/>
                          <a:pt x="2942155" y="659573"/>
                          <a:pt x="1826172" y="630622"/>
                        </a:cubicBezTo>
                        <a:cubicBezTo>
                          <a:pt x="799010" y="643529"/>
                          <a:pt x="-16206" y="474870"/>
                          <a:pt x="0" y="3153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E2EA18-3F5A-4B09-AA82-59E426E0E022}"/>
              </a:ext>
            </a:extLst>
          </p:cNvPr>
          <p:cNvSpPr txBox="1"/>
          <p:nvPr/>
        </p:nvSpPr>
        <p:spPr>
          <a:xfrm>
            <a:off x="4772972" y="750207"/>
            <a:ext cx="665117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285750" indent="-285750">
              <a:buFont typeface="Arial,Sans-Serif" panose="020B0604020202020204" pitchFamily="34" charset="0"/>
              <a:buChar char="•"/>
            </a:pPr>
            <a:r>
              <a:rPr lang="en-US" u="sng" dirty="0"/>
              <a:t>Clear</a:t>
            </a:r>
            <a:r>
              <a:rPr lang="en-US" u="sng" dirty="0">
                <a:ea typeface="+mn-lt"/>
                <a:cs typeface="+mn-lt"/>
              </a:rPr>
              <a:t>  </a:t>
            </a:r>
            <a:r>
              <a:rPr lang="en-US" dirty="0">
                <a:ea typeface="+mn-lt"/>
                <a:cs typeface="+mn-lt"/>
              </a:rPr>
              <a:t>- The clearer we are, the more likely we are to get what we are requesting.  "I" statements</a:t>
            </a:r>
          </a:p>
          <a:p>
            <a:pPr marL="285750" indent="-285750">
              <a:buFont typeface="Arial,Sans-Serif"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Concise </a:t>
            </a:r>
            <a:r>
              <a:rPr lang="en-US" dirty="0">
                <a:ea typeface="+mn-lt"/>
                <a:cs typeface="+mn-lt"/>
              </a:rPr>
              <a:t>– Be direct and specific positive concrete action language:  what ARE we requesting</a:t>
            </a:r>
          </a:p>
          <a:p>
            <a:pPr marL="285750" indent="-285750">
              <a:buFont typeface="Arial,Sans-Serif"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Reasonable </a:t>
            </a:r>
            <a:r>
              <a:rPr lang="en-US" dirty="0">
                <a:ea typeface="+mn-lt"/>
                <a:cs typeface="+mn-lt"/>
              </a:rPr>
              <a:t>– fair and </a:t>
            </a:r>
            <a:r>
              <a:rPr lang="en-US">
                <a:ea typeface="+mn-lt"/>
                <a:cs typeface="+mn-lt"/>
              </a:rPr>
              <a:t>sensible</a:t>
            </a:r>
            <a:endParaRPr lang="en-US"/>
          </a:p>
          <a:p>
            <a:pPr marL="285750" indent="-285750">
              <a:buFont typeface="Arial,Sans-Serif"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graphicFrame>
        <p:nvGraphicFramePr>
          <p:cNvPr id="8" name="Table 8">
            <a:extLst>
              <a:ext uri="{FF2B5EF4-FFF2-40B4-BE49-F238E27FC236}">
                <a16:creationId xmlns:a16="http://schemas.microsoft.com/office/drawing/2014/main" id="{68CE1D28-37AA-4775-90E9-1B21AA2ACC0D}"/>
              </a:ext>
            </a:extLst>
          </p:cNvPr>
          <p:cNvGraphicFramePr>
            <a:graphicFrameLocks noGrp="1"/>
          </p:cNvGraphicFramePr>
          <p:nvPr>
            <p:extLst>
              <p:ext uri="{D42A27DB-BD31-4B8C-83A1-F6EECF244321}">
                <p14:modId xmlns:p14="http://schemas.microsoft.com/office/powerpoint/2010/main" val="3722978423"/>
              </p:ext>
            </p:extLst>
          </p:nvPr>
        </p:nvGraphicFramePr>
        <p:xfrm>
          <a:off x="7378338" y="3215205"/>
          <a:ext cx="4032068" cy="3222498"/>
        </p:xfrm>
        <a:graphic>
          <a:graphicData uri="http://schemas.openxmlformats.org/drawingml/2006/table">
            <a:tbl>
              <a:tblPr firstRow="1" bandRow="1">
                <a:tableStyleId>{6E25E649-3F16-4E02-A733-19D2CDBF48F0}</a:tableStyleId>
              </a:tblPr>
              <a:tblGrid>
                <a:gridCol w="2016034">
                  <a:extLst>
                    <a:ext uri="{9D8B030D-6E8A-4147-A177-3AD203B41FA5}">
                      <a16:colId xmlns:a16="http://schemas.microsoft.com/office/drawing/2014/main" val="3228289543"/>
                    </a:ext>
                  </a:extLst>
                </a:gridCol>
                <a:gridCol w="2016034">
                  <a:extLst>
                    <a:ext uri="{9D8B030D-6E8A-4147-A177-3AD203B41FA5}">
                      <a16:colId xmlns:a16="http://schemas.microsoft.com/office/drawing/2014/main" val="298696483"/>
                    </a:ext>
                  </a:extLst>
                </a:gridCol>
              </a:tblGrid>
              <a:tr h="322979">
                <a:tc>
                  <a:txBody>
                    <a:bodyPr/>
                    <a:lstStyle/>
                    <a:p>
                      <a:r>
                        <a:rPr lang="en-US"/>
                        <a:t>Vauge, abstract</a:t>
                      </a:r>
                    </a:p>
                  </a:txBody>
                  <a:tcPr/>
                </a:tc>
                <a:tc>
                  <a:txBody>
                    <a:bodyPr/>
                    <a:lstStyle/>
                    <a:p>
                      <a:r>
                        <a:rPr lang="en-US"/>
                        <a:t>Concrete, action</a:t>
                      </a:r>
                    </a:p>
                  </a:txBody>
                  <a:tcPr/>
                </a:tc>
                <a:extLst>
                  <a:ext uri="{0D108BD9-81ED-4DB2-BD59-A6C34878D82A}">
                    <a16:rowId xmlns:a16="http://schemas.microsoft.com/office/drawing/2014/main" val="1786779339"/>
                  </a:ext>
                </a:extLst>
              </a:tr>
              <a:tr h="995825">
                <a:tc>
                  <a:txBody>
                    <a:bodyPr/>
                    <a:lstStyle/>
                    <a:p>
                      <a:r>
                        <a:rPr lang="en-US"/>
                        <a:t>I want you to start showing more responsibility.</a:t>
                      </a:r>
                    </a:p>
                  </a:txBody>
                  <a:tcPr/>
                </a:tc>
                <a:tc>
                  <a:txBody>
                    <a:bodyPr/>
                    <a:lstStyle/>
                    <a:p>
                      <a:endParaRPr lang="en-US"/>
                    </a:p>
                  </a:txBody>
                  <a:tcPr/>
                </a:tc>
                <a:extLst>
                  <a:ext uri="{0D108BD9-81ED-4DB2-BD59-A6C34878D82A}">
                    <a16:rowId xmlns:a16="http://schemas.microsoft.com/office/drawing/2014/main" val="617576907"/>
                  </a:ext>
                </a:extLst>
              </a:tr>
              <a:tr h="762544">
                <a:tc>
                  <a:txBody>
                    <a:bodyPr/>
                    <a:lstStyle/>
                    <a:p>
                      <a:r>
                        <a:rPr lang="en-US"/>
                        <a:t>I want you to respect my privacy.</a:t>
                      </a:r>
                    </a:p>
                  </a:txBody>
                  <a:tcPr/>
                </a:tc>
                <a:tc>
                  <a:txBody>
                    <a:bodyPr/>
                    <a:lstStyle/>
                    <a:p>
                      <a:endParaRPr lang="en-US"/>
                    </a:p>
                  </a:txBody>
                  <a:tcPr/>
                </a:tc>
                <a:extLst>
                  <a:ext uri="{0D108BD9-81ED-4DB2-BD59-A6C34878D82A}">
                    <a16:rowId xmlns:a16="http://schemas.microsoft.com/office/drawing/2014/main" val="3333634327"/>
                  </a:ext>
                </a:extLst>
              </a:tr>
              <a:tr h="753618">
                <a:tc>
                  <a:txBody>
                    <a:bodyPr/>
                    <a:lstStyle/>
                    <a:p>
                      <a:pPr lvl="0">
                        <a:buNone/>
                      </a:pPr>
                      <a:r>
                        <a:rPr lang="en-US"/>
                        <a:t>I want you to understand me.</a:t>
                      </a:r>
                    </a:p>
                  </a:txBody>
                  <a:tcPr/>
                </a:tc>
                <a:tc>
                  <a:txBody>
                    <a:bodyPr/>
                    <a:lstStyle/>
                    <a:p>
                      <a:pPr lvl="0">
                        <a:buNone/>
                      </a:pPr>
                      <a:endParaRPr lang="en-US"/>
                    </a:p>
                  </a:txBody>
                  <a:tcPr/>
                </a:tc>
                <a:extLst>
                  <a:ext uri="{0D108BD9-81ED-4DB2-BD59-A6C34878D82A}">
                    <a16:rowId xmlns:a16="http://schemas.microsoft.com/office/drawing/2014/main" val="1278210846"/>
                  </a:ext>
                </a:extLst>
              </a:tr>
            </a:tbl>
          </a:graphicData>
        </a:graphic>
      </p:graphicFrame>
      <p:sp>
        <p:nvSpPr>
          <p:cNvPr id="9" name="TextBox 8">
            <a:extLst>
              <a:ext uri="{FF2B5EF4-FFF2-40B4-BE49-F238E27FC236}">
                <a16:creationId xmlns:a16="http://schemas.microsoft.com/office/drawing/2014/main" id="{ACB7A42F-BD9E-4BEA-9849-6BEFFD71DE08}"/>
              </a:ext>
            </a:extLst>
          </p:cNvPr>
          <p:cNvSpPr txBox="1"/>
          <p:nvPr/>
        </p:nvSpPr>
        <p:spPr>
          <a:xfrm rot="20400000">
            <a:off x="4624611" y="4582321"/>
            <a:ext cx="24275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haroni"/>
                <a:cs typeface="Aharoni"/>
              </a:rPr>
              <a:t>Let's practice!</a:t>
            </a:r>
          </a:p>
        </p:txBody>
      </p:sp>
    </p:spTree>
    <p:extLst>
      <p:ext uri="{BB962C8B-B14F-4D97-AF65-F5344CB8AC3E}">
        <p14:creationId xmlns:p14="http://schemas.microsoft.com/office/powerpoint/2010/main" val="37196317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8BC50C-A92F-43DD-B383-8D82D6856951}"/>
              </a:ext>
            </a:extLst>
          </p:cNvPr>
          <p:cNvSpPr/>
          <p:nvPr/>
        </p:nvSpPr>
        <p:spPr>
          <a:xfrm>
            <a:off x="9232446" y="1470933"/>
            <a:ext cx="3712028" cy="489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Great COnversations</a:t>
            </a:r>
          </a:p>
        </p:txBody>
      </p:sp>
      <p:sp>
        <p:nvSpPr>
          <p:cNvPr id="23" name="Rectangle 2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B217491-07EC-431F-83D9-B8533235EF9D}"/>
              </a:ext>
            </a:extLst>
          </p:cNvPr>
          <p:cNvSpPr txBox="1"/>
          <p:nvPr/>
        </p:nvSpPr>
        <p:spPr>
          <a:xfrm>
            <a:off x="5048869" y="1577897"/>
            <a:ext cx="66511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305435" indent="-305435"/>
            <a:endParaRPr lang="en-US"/>
          </a:p>
          <a:p>
            <a:pPr marL="285750" indent="-285750">
              <a:buFont typeface="Arial"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sp>
        <p:nvSpPr>
          <p:cNvPr id="6" name="TextBox 5">
            <a:extLst>
              <a:ext uri="{FF2B5EF4-FFF2-40B4-BE49-F238E27FC236}">
                <a16:creationId xmlns:a16="http://schemas.microsoft.com/office/drawing/2014/main" id="{35DF3A0F-0834-47A6-BEA0-C889B6AB0D57}"/>
              </a:ext>
            </a:extLst>
          </p:cNvPr>
          <p:cNvSpPr txBox="1"/>
          <p:nvPr/>
        </p:nvSpPr>
        <p:spPr>
          <a:xfrm>
            <a:off x="897179" y="1906706"/>
            <a:ext cx="3706232"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3200" b="1">
                <a:solidFill>
                  <a:schemeClr val="accent1"/>
                </a:solidFill>
                <a:latin typeface="Avenir Next LT Pro"/>
                <a:cs typeface="Arial"/>
              </a:rPr>
              <a:t>G</a:t>
            </a:r>
            <a:r>
              <a:rPr lang="en-US" sz="2400">
                <a:latin typeface="Avenir Next LT Pro"/>
                <a:cs typeface="Arial"/>
              </a:rPr>
              <a:t>oals</a:t>
            </a:r>
          </a:p>
          <a:p>
            <a:pPr>
              <a:spcAft>
                <a:spcPts val="600"/>
              </a:spcAft>
            </a:pPr>
            <a:r>
              <a:rPr lang="en-US" sz="3200" b="1">
                <a:solidFill>
                  <a:schemeClr val="accent1"/>
                </a:solidFill>
                <a:latin typeface="Avenir Next LT Pro"/>
                <a:cs typeface="Arial"/>
              </a:rPr>
              <a:t>R</a:t>
            </a:r>
            <a:r>
              <a:rPr lang="en-US" sz="2400">
                <a:latin typeface="Avenir Next LT Pro"/>
                <a:cs typeface="Arial"/>
              </a:rPr>
              <a:t>apport </a:t>
            </a:r>
          </a:p>
          <a:p>
            <a:pPr>
              <a:spcAft>
                <a:spcPts val="600"/>
              </a:spcAft>
            </a:pPr>
            <a:r>
              <a:rPr lang="en-US" sz="3200" b="1">
                <a:solidFill>
                  <a:schemeClr val="accent1"/>
                </a:solidFill>
                <a:latin typeface="Avenir Next LT Pro"/>
                <a:cs typeface="Arial"/>
              </a:rPr>
              <a:t>E</a:t>
            </a:r>
            <a:r>
              <a:rPr lang="en-US" sz="2400">
                <a:latin typeface="Avenir Next LT Pro"/>
                <a:cs typeface="Arial"/>
              </a:rPr>
              <a:t>mpathic Listening </a:t>
            </a:r>
          </a:p>
          <a:p>
            <a:pPr>
              <a:spcAft>
                <a:spcPts val="600"/>
              </a:spcAft>
            </a:pPr>
            <a:r>
              <a:rPr lang="en-US" sz="3200" b="1">
                <a:solidFill>
                  <a:schemeClr val="accent1"/>
                </a:solidFill>
                <a:latin typeface="Avenir Next LT Pro"/>
                <a:cs typeface="Arial"/>
              </a:rPr>
              <a:t>A</a:t>
            </a:r>
            <a:r>
              <a:rPr lang="en-US" sz="2400">
                <a:latin typeface="Avenir Next LT Pro"/>
                <a:cs typeface="Arial"/>
              </a:rPr>
              <a:t>ssertiveness </a:t>
            </a:r>
          </a:p>
          <a:p>
            <a:pPr>
              <a:spcAft>
                <a:spcPts val="600"/>
              </a:spcAft>
            </a:pPr>
            <a:r>
              <a:rPr lang="en-US" sz="3200" b="1">
                <a:solidFill>
                  <a:schemeClr val="accent1"/>
                </a:solidFill>
                <a:latin typeface="Avenir Next LT Pro"/>
                <a:cs typeface="Arial"/>
              </a:rPr>
              <a:t>T</a:t>
            </a:r>
            <a:r>
              <a:rPr lang="en-US" sz="2400">
                <a:latin typeface="Avenir Next LT Pro"/>
                <a:cs typeface="Arial"/>
              </a:rPr>
              <a:t>echnique</a:t>
            </a:r>
            <a:r>
              <a:rPr lang="en-US" sz="2800">
                <a:latin typeface="Avenir Next LT Pro"/>
                <a:cs typeface="Arial"/>
              </a:rPr>
              <a:t>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
        <p:nvSpPr>
          <p:cNvPr id="13" name="Oval 12">
            <a:extLst>
              <a:ext uri="{FF2B5EF4-FFF2-40B4-BE49-F238E27FC236}">
                <a16:creationId xmlns:a16="http://schemas.microsoft.com/office/drawing/2014/main" id="{3580E5BC-90B3-457F-B982-807E1CBED56A}"/>
              </a:ext>
            </a:extLst>
          </p:cNvPr>
          <p:cNvSpPr/>
          <p:nvPr/>
        </p:nvSpPr>
        <p:spPr>
          <a:xfrm>
            <a:off x="183180" y="4666592"/>
            <a:ext cx="3652344" cy="630621"/>
          </a:xfrm>
          <a:prstGeom prst="ellipse">
            <a:avLst/>
          </a:prstGeom>
          <a:noFill/>
          <a:ln w="28575">
            <a:extLst>
              <a:ext uri="{C807C97D-BFC1-408E-A445-0C87EB9F89A2}">
                <ask:lineSketchStyleProps xmlns:ask="http://schemas.microsoft.com/office/drawing/2018/sketchyshapes" sd="3499211612">
                  <a:custGeom>
                    <a:avLst/>
                    <a:gdLst>
                      <a:gd name="connsiteX0" fmla="*/ 0 w 3652344"/>
                      <a:gd name="connsiteY0" fmla="*/ 315311 h 630621"/>
                      <a:gd name="connsiteX1" fmla="*/ 1826172 w 3652344"/>
                      <a:gd name="connsiteY1" fmla="*/ 0 h 630621"/>
                      <a:gd name="connsiteX2" fmla="*/ 3652344 w 3652344"/>
                      <a:gd name="connsiteY2" fmla="*/ 315311 h 630621"/>
                      <a:gd name="connsiteX3" fmla="*/ 1826172 w 3652344"/>
                      <a:gd name="connsiteY3" fmla="*/ 630622 h 630621"/>
                      <a:gd name="connsiteX4" fmla="*/ 0 w 3652344"/>
                      <a:gd name="connsiteY4" fmla="*/ 315311 h 63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344" h="630621" extrusionOk="0">
                        <a:moveTo>
                          <a:pt x="0" y="315311"/>
                        </a:moveTo>
                        <a:cubicBezTo>
                          <a:pt x="-55810" y="-34025"/>
                          <a:pt x="785138" y="2796"/>
                          <a:pt x="1826172" y="0"/>
                        </a:cubicBezTo>
                        <a:cubicBezTo>
                          <a:pt x="2828402" y="8829"/>
                          <a:pt x="3640688" y="128919"/>
                          <a:pt x="3652344" y="315311"/>
                        </a:cubicBezTo>
                        <a:cubicBezTo>
                          <a:pt x="3749670" y="653974"/>
                          <a:pt x="2942155" y="659573"/>
                          <a:pt x="1826172" y="630622"/>
                        </a:cubicBezTo>
                        <a:cubicBezTo>
                          <a:pt x="799010" y="643529"/>
                          <a:pt x="-16206" y="474870"/>
                          <a:pt x="0" y="3153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E2EA18-3F5A-4B09-AA82-59E426E0E022}"/>
              </a:ext>
            </a:extLst>
          </p:cNvPr>
          <p:cNvSpPr txBox="1"/>
          <p:nvPr/>
        </p:nvSpPr>
        <p:spPr>
          <a:xfrm>
            <a:off x="4772972" y="750207"/>
            <a:ext cx="665117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pPr marL="285750" indent="-285750">
              <a:buFont typeface="Arial,Sans-Serif" panose="020B0604020202020204" pitchFamily="34" charset="0"/>
              <a:buChar char="•"/>
            </a:pPr>
            <a:r>
              <a:rPr lang="en-US" u="sng"/>
              <a:t>Packaging</a:t>
            </a:r>
            <a:r>
              <a:rPr lang="en-US" u="sng" dirty="0">
                <a:ea typeface="+mn-lt"/>
                <a:cs typeface="+mn-lt"/>
              </a:rPr>
              <a:t> </a:t>
            </a:r>
            <a:r>
              <a:rPr lang="en-US" dirty="0">
                <a:ea typeface="+mn-lt"/>
                <a:cs typeface="+mn-lt"/>
              </a:rPr>
              <a:t>– sandwich technique; </a:t>
            </a:r>
            <a:r>
              <a:rPr lang="en-US">
                <a:ea typeface="+mn-lt"/>
                <a:cs typeface="+mn-lt"/>
              </a:rPr>
              <a:t>observe</a:t>
            </a:r>
            <a:r>
              <a:rPr lang="en-US" dirty="0">
                <a:ea typeface="+mn-lt"/>
                <a:cs typeface="+mn-lt"/>
              </a:rPr>
              <a:t> without evaluation; open ended question</a:t>
            </a:r>
            <a:endParaRPr lang="en-US"/>
          </a:p>
          <a:p>
            <a:pPr marL="285750" indent="-285750">
              <a:buFont typeface="Arial,Sans-Serif"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Delivery Style</a:t>
            </a:r>
            <a:r>
              <a:rPr lang="en-US">
                <a:ea typeface="+mn-lt"/>
                <a:cs typeface="+mn-lt"/>
              </a:rPr>
              <a:t> - volume, pacing, tone, silences are ok</a:t>
            </a:r>
          </a:p>
          <a:p>
            <a:pPr marL="285750" indent="-285750">
              <a:buFont typeface="Arial,Sans-Serif"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Body Language</a:t>
            </a:r>
            <a:r>
              <a:rPr lang="en-US" dirty="0">
                <a:ea typeface="+mn-lt"/>
                <a:cs typeface="+mn-lt"/>
              </a:rPr>
              <a:t> –gestures, eye contact, body position</a:t>
            </a:r>
          </a:p>
          <a:p>
            <a:pPr marL="285750" indent="-285750">
              <a:buFont typeface="Arial" panose="020B0604020202020204" pitchFamily="34" charset="0"/>
              <a:buChar char="•"/>
            </a:pPr>
            <a:endParaRPr lang="en-US">
              <a:ea typeface="+mn-lt"/>
              <a:cs typeface="+mn-lt"/>
            </a:endParaRPr>
          </a:p>
          <a:p>
            <a:pPr marL="285750" indent="-285750">
              <a:buFont typeface="Arial,Sans-Serif" panose="020B0604020202020204" pitchFamily="34" charset="0"/>
              <a:buChar char="•"/>
            </a:pPr>
            <a:r>
              <a:rPr lang="en-US" u="sng" dirty="0">
                <a:ea typeface="+mn-lt"/>
                <a:cs typeface="+mn-lt"/>
              </a:rPr>
              <a:t>Be present</a:t>
            </a:r>
            <a:r>
              <a:rPr lang="en-US" dirty="0">
                <a:ea typeface="+mn-lt"/>
                <a:cs typeface="+mn-lt"/>
              </a:rPr>
              <a:t> – Full attention, avoid distractions</a:t>
            </a:r>
            <a:endParaRPr lang="en-US" dirty="0"/>
          </a:p>
          <a:p>
            <a:pPr marL="285750" indent="-285750">
              <a:buFont typeface="Arial,Sans-Serif" panose="020B0604020202020204" pitchFamily="34" charset="0"/>
              <a:buChar char="•"/>
            </a:pPr>
            <a:endParaRPr lang="en-US"/>
          </a:p>
          <a:p>
            <a:pPr marL="629920" lvl="1" indent="-305435">
              <a:buFont typeface="Arial" panose="020B0604020202020204" pitchFamily="34" charset="0"/>
              <a:buChar char="•"/>
            </a:pPr>
            <a:endParaRPr lang="en-US" b="1"/>
          </a:p>
          <a:p>
            <a:endParaRPr lang="en-US"/>
          </a:p>
        </p:txBody>
      </p:sp>
      <p:pic>
        <p:nvPicPr>
          <p:cNvPr id="4" name="Picture 7" descr="A group of people posing for the camera&#10;&#10;Description automatically generated">
            <a:extLst>
              <a:ext uri="{FF2B5EF4-FFF2-40B4-BE49-F238E27FC236}">
                <a16:creationId xmlns:a16="http://schemas.microsoft.com/office/drawing/2014/main" id="{C9A15219-00CB-483F-952C-F7F190E317B3}"/>
              </a:ext>
            </a:extLst>
          </p:cNvPr>
          <p:cNvPicPr>
            <a:picLocks noChangeAspect="1"/>
          </p:cNvPicPr>
          <p:nvPr/>
        </p:nvPicPr>
        <p:blipFill>
          <a:blip r:embed="rId3"/>
          <a:stretch>
            <a:fillRect/>
          </a:stretch>
        </p:blipFill>
        <p:spPr>
          <a:xfrm>
            <a:off x="5192486" y="3700036"/>
            <a:ext cx="5333999" cy="2666999"/>
          </a:xfrm>
          <a:prstGeom prst="rect">
            <a:avLst/>
          </a:prstGeom>
        </p:spPr>
      </p:pic>
    </p:spTree>
    <p:extLst>
      <p:ext uri="{BB962C8B-B14F-4D97-AF65-F5344CB8AC3E}">
        <p14:creationId xmlns:p14="http://schemas.microsoft.com/office/powerpoint/2010/main" val="83080417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p:txBody>
          <a:bodyPr/>
          <a:lstStyle/>
          <a:p>
            <a:r>
              <a:rPr lang="en-US"/>
              <a:t>How to have </a:t>
            </a:r>
            <a:r>
              <a:rPr lang="en-US" b="1"/>
              <a:t>GREAT</a:t>
            </a:r>
            <a:r>
              <a:rPr lang="en-US"/>
              <a:t> conversations</a:t>
            </a:r>
          </a:p>
        </p:txBody>
      </p:sp>
      <p:sp>
        <p:nvSpPr>
          <p:cNvPr id="3" name="Content Placeholder 2">
            <a:extLst>
              <a:ext uri="{FF2B5EF4-FFF2-40B4-BE49-F238E27FC236}">
                <a16:creationId xmlns:a16="http://schemas.microsoft.com/office/drawing/2014/main" id="{4A8D5D0F-362A-4FD8-BC04-E6CD35E7F564}"/>
              </a:ext>
            </a:extLst>
          </p:cNvPr>
          <p:cNvSpPr>
            <a:spLocks noGrp="1"/>
          </p:cNvSpPr>
          <p:nvPr>
            <p:ph idx="1"/>
          </p:nvPr>
        </p:nvSpPr>
        <p:spPr>
          <a:xfrm>
            <a:off x="581192" y="1890876"/>
            <a:ext cx="11029615" cy="4745594"/>
          </a:xfrm>
        </p:spPr>
        <p:txBody>
          <a:bodyPr>
            <a:normAutofit/>
          </a:bodyPr>
          <a:lstStyle/>
          <a:p>
            <a:pPr marL="0" marR="0" lvl="0" indent="0">
              <a:lnSpc>
                <a:spcPct val="107000"/>
              </a:lnSpc>
              <a:spcBef>
                <a:spcPts val="0"/>
              </a:spcBef>
              <a:spcAft>
                <a:spcPts val="0"/>
              </a:spcAft>
              <a:buNone/>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endParaRPr lang="en-US" sz="1800">
              <a:latin typeface="Avenir Next LT Pro"/>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endParaRPr lang="en-US" sz="1800"/>
          </a:p>
          <a:p>
            <a:pPr marL="0" indent="0">
              <a:lnSpc>
                <a:spcPct val="107000"/>
              </a:lnSpc>
              <a:spcBef>
                <a:spcPts val="0"/>
              </a:spcBef>
              <a:spcAft>
                <a:spcPts val="0"/>
              </a:spcAft>
              <a:buNone/>
            </a:pPr>
            <a:endParaRPr lang="en-US" sz="1800"/>
          </a:p>
          <a:p>
            <a:pPr marL="0" indent="0">
              <a:buNone/>
            </a:pPr>
            <a:endParaRPr lang="en-US"/>
          </a:p>
          <a:p>
            <a:pPr marL="305435" indent="-305435"/>
            <a:endParaRPr lang="en-US"/>
          </a:p>
          <a:p>
            <a:pPr marL="305435" indent="-305435"/>
            <a:endParaRPr lang="en-US"/>
          </a:p>
          <a:p>
            <a:pPr marL="305435" indent="-305435"/>
            <a:endParaRPr lang="en-US"/>
          </a:p>
        </p:txBody>
      </p:sp>
      <p:pic>
        <p:nvPicPr>
          <p:cNvPr id="6" name="Picture 6" descr="A close up of a logo&#10;&#10;Description automatically generated">
            <a:extLst>
              <a:ext uri="{FF2B5EF4-FFF2-40B4-BE49-F238E27FC236}">
                <a16:creationId xmlns:a16="http://schemas.microsoft.com/office/drawing/2014/main" id="{9F3CA113-7C70-4A1F-9D00-23F19665DE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8842" y="3241558"/>
            <a:ext cx="2743200" cy="1966317"/>
          </a:xfrm>
          <a:prstGeom prst="rect">
            <a:avLst/>
          </a:prstGeom>
        </p:spPr>
      </p:pic>
      <p:pic>
        <p:nvPicPr>
          <p:cNvPr id="9" name="Picture 9" descr="A close up of a logo&#10;&#10;Description automatically generated">
            <a:extLst>
              <a:ext uri="{FF2B5EF4-FFF2-40B4-BE49-F238E27FC236}">
                <a16:creationId xmlns:a16="http://schemas.microsoft.com/office/drawing/2014/main" id="{A51BA47E-7F44-48F0-826B-C99BB0A305E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29993" y="3203688"/>
            <a:ext cx="3444509" cy="1940908"/>
          </a:xfrm>
          <a:prstGeom prst="rect">
            <a:avLst/>
          </a:prstGeom>
        </p:spPr>
      </p:pic>
      <p:pic>
        <p:nvPicPr>
          <p:cNvPr id="15" name="Picture 15" descr="A picture containing toy, room, food&#10;&#10;Description automatically generated">
            <a:extLst>
              <a:ext uri="{FF2B5EF4-FFF2-40B4-BE49-F238E27FC236}">
                <a16:creationId xmlns:a16="http://schemas.microsoft.com/office/drawing/2014/main" id="{F0AF1306-5F81-462B-B69D-DF3C7A869B9A}"/>
              </a:ext>
            </a:extLst>
          </p:cNvPr>
          <p:cNvPicPr>
            <a:picLocks noChangeAspect="1"/>
          </p:cNvPicPr>
          <p:nvPr/>
        </p:nvPicPr>
        <p:blipFill>
          <a:blip r:embed="rId7"/>
          <a:stretch>
            <a:fillRect/>
          </a:stretch>
        </p:blipFill>
        <p:spPr>
          <a:xfrm>
            <a:off x="9417781" y="3197831"/>
            <a:ext cx="2055377" cy="1945879"/>
          </a:xfrm>
          <a:prstGeom prst="rect">
            <a:avLst/>
          </a:prstGeom>
        </p:spPr>
      </p:pic>
      <p:sp>
        <p:nvSpPr>
          <p:cNvPr id="16" name="TextBox 15">
            <a:extLst>
              <a:ext uri="{FF2B5EF4-FFF2-40B4-BE49-F238E27FC236}">
                <a16:creationId xmlns:a16="http://schemas.microsoft.com/office/drawing/2014/main" id="{E7F108CB-D52D-4679-B891-C729A60DBF85}"/>
              </a:ext>
            </a:extLst>
          </p:cNvPr>
          <p:cNvSpPr txBox="1"/>
          <p:nvPr/>
        </p:nvSpPr>
        <p:spPr>
          <a:xfrm>
            <a:off x="5378506" y="2188895"/>
            <a:ext cx="19474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t>AVOID:</a:t>
            </a:r>
          </a:p>
        </p:txBody>
      </p:sp>
      <p:sp>
        <p:nvSpPr>
          <p:cNvPr id="18" name="TextBox 17">
            <a:extLst>
              <a:ext uri="{FF2B5EF4-FFF2-40B4-BE49-F238E27FC236}">
                <a16:creationId xmlns:a16="http://schemas.microsoft.com/office/drawing/2014/main" id="{5B6FD28F-5E6B-4F08-9B2F-33CAF09C27E2}"/>
              </a:ext>
            </a:extLst>
          </p:cNvPr>
          <p:cNvSpPr txBox="1"/>
          <p:nvPr/>
        </p:nvSpPr>
        <p:spPr>
          <a:xfrm>
            <a:off x="713363" y="5622531"/>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Shouting</a:t>
            </a:r>
          </a:p>
        </p:txBody>
      </p:sp>
      <p:sp>
        <p:nvSpPr>
          <p:cNvPr id="19" name="TextBox 18">
            <a:extLst>
              <a:ext uri="{FF2B5EF4-FFF2-40B4-BE49-F238E27FC236}">
                <a16:creationId xmlns:a16="http://schemas.microsoft.com/office/drawing/2014/main" id="{7D3D2C0C-3E8B-40F1-A2CB-1F9922B63993}"/>
              </a:ext>
            </a:extLst>
          </p:cNvPr>
          <p:cNvSpPr txBox="1"/>
          <p:nvPr/>
        </p:nvSpPr>
        <p:spPr>
          <a:xfrm>
            <a:off x="4980648" y="562801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Silencing</a:t>
            </a:r>
          </a:p>
        </p:txBody>
      </p:sp>
      <p:sp>
        <p:nvSpPr>
          <p:cNvPr id="20" name="TextBox 19">
            <a:extLst>
              <a:ext uri="{FF2B5EF4-FFF2-40B4-BE49-F238E27FC236}">
                <a16:creationId xmlns:a16="http://schemas.microsoft.com/office/drawing/2014/main" id="{A63D4F86-BF63-4CA7-9BDB-6C14C310A243}"/>
              </a:ext>
            </a:extLst>
          </p:cNvPr>
          <p:cNvSpPr txBox="1"/>
          <p:nvPr/>
        </p:nvSpPr>
        <p:spPr>
          <a:xfrm>
            <a:off x="9014442" y="5622530"/>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Shaming</a:t>
            </a:r>
          </a:p>
        </p:txBody>
      </p:sp>
    </p:spTree>
    <p:extLst>
      <p:ext uri="{BB962C8B-B14F-4D97-AF65-F5344CB8AC3E}">
        <p14:creationId xmlns:p14="http://schemas.microsoft.com/office/powerpoint/2010/main" val="333331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 name="Rectangle 261">
            <a:extLst>
              <a:ext uri="{FF2B5EF4-FFF2-40B4-BE49-F238E27FC236}">
                <a16:creationId xmlns:a16="http://schemas.microsoft.com/office/drawing/2014/main" id="{36488705-FACC-4B3A-930C-DFCD0623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63">
            <a:extLst>
              <a:ext uri="{FF2B5EF4-FFF2-40B4-BE49-F238E27FC236}">
                <a16:creationId xmlns:a16="http://schemas.microsoft.com/office/drawing/2014/main" id="{2F92A693-C11D-4258-BD5A-51F263108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6" name="Rectangle 265">
            <a:extLst>
              <a:ext uri="{FF2B5EF4-FFF2-40B4-BE49-F238E27FC236}">
                <a16:creationId xmlns:a16="http://schemas.microsoft.com/office/drawing/2014/main" id="{EC1A7C75-82D3-40B8-BB33-CF1FC3BBE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8" name="Rectangle 267">
            <a:extLst>
              <a:ext uri="{FF2B5EF4-FFF2-40B4-BE49-F238E27FC236}">
                <a16:creationId xmlns:a16="http://schemas.microsoft.com/office/drawing/2014/main" id="{96CAEEC9-2A71-4D1A-A998-D8831EC8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70" name="Rectangle 269">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45FB3-8328-4541-AB71-7DFA3BCD86F0}"/>
              </a:ext>
            </a:extLst>
          </p:cNvPr>
          <p:cNvSpPr>
            <a:spLocks noGrp="1"/>
          </p:cNvSpPr>
          <p:nvPr>
            <p:ph type="title"/>
          </p:nvPr>
        </p:nvSpPr>
        <p:spPr>
          <a:xfrm>
            <a:off x="581191" y="1020431"/>
            <a:ext cx="10993549" cy="787190"/>
          </a:xfrm>
        </p:spPr>
        <p:txBody>
          <a:bodyPr vert="horz" lIns="91440" tIns="45720" rIns="91440" bIns="45720" rtlCol="0" anchor="b">
            <a:normAutofit/>
          </a:bodyPr>
          <a:lstStyle/>
          <a:p>
            <a:r>
              <a:rPr lang="en-US" sz="3600"/>
              <a:t>REMEMBER!</a:t>
            </a:r>
          </a:p>
        </p:txBody>
      </p:sp>
      <p:sp>
        <p:nvSpPr>
          <p:cNvPr id="272" name="Rectangle 271">
            <a:extLst>
              <a:ext uri="{FF2B5EF4-FFF2-40B4-BE49-F238E27FC236}">
                <a16:creationId xmlns:a16="http://schemas.microsoft.com/office/drawing/2014/main" id="{0EAD1D35-8C9F-4067-A72C-EC2CD5334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7495E9"/>
          </a:solidFill>
          <a:ln>
            <a:noFill/>
          </a:ln>
          <a:effectLst/>
        </p:spPr>
        <p:style>
          <a:lnRef idx="1">
            <a:schemeClr val="accent1"/>
          </a:lnRef>
          <a:fillRef idx="3">
            <a:schemeClr val="accent1"/>
          </a:fillRef>
          <a:effectRef idx="2">
            <a:schemeClr val="accent1"/>
          </a:effectRef>
          <a:fontRef idx="minor">
            <a:schemeClr val="lt1"/>
          </a:fontRef>
        </p:style>
      </p:sp>
      <p:sp>
        <p:nvSpPr>
          <p:cNvPr id="274" name="Rectangle 273">
            <a:extLst>
              <a:ext uri="{FF2B5EF4-FFF2-40B4-BE49-F238E27FC236}">
                <a16:creationId xmlns:a16="http://schemas.microsoft.com/office/drawing/2014/main" id="{C783DF1C-7B40-44B5-9C82-67464970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61" name="Picture 161" descr="A picture containing outdoor, person, building, board&#10;&#10;Description automatically generated">
            <a:extLst>
              <a:ext uri="{FF2B5EF4-FFF2-40B4-BE49-F238E27FC236}">
                <a16:creationId xmlns:a16="http://schemas.microsoft.com/office/drawing/2014/main" id="{72F7A475-7354-4DAD-8AAC-5D788ECB9522}"/>
              </a:ext>
            </a:extLst>
          </p:cNvPr>
          <p:cNvPicPr>
            <a:picLocks noChangeAspect="1"/>
          </p:cNvPicPr>
          <p:nvPr/>
        </p:nvPicPr>
        <p:blipFill rotWithShape="1">
          <a:blip r:embed="rId3"/>
          <a:srcRect l="14281" r="29341" b="3"/>
          <a:stretch/>
        </p:blipFill>
        <p:spPr>
          <a:xfrm>
            <a:off x="3339431" y="3189033"/>
            <a:ext cx="2753496" cy="3235548"/>
          </a:xfrm>
          <a:prstGeom prst="rect">
            <a:avLst/>
          </a:prstGeom>
        </p:spPr>
      </p:pic>
      <p:pic>
        <p:nvPicPr>
          <p:cNvPr id="154" name="Picture 154" descr="A tattoo on his arm&#10;&#10;Description automatically generated">
            <a:extLst>
              <a:ext uri="{FF2B5EF4-FFF2-40B4-BE49-F238E27FC236}">
                <a16:creationId xmlns:a16="http://schemas.microsoft.com/office/drawing/2014/main" id="{291CDC3F-31EF-47DF-87F1-CAF41DC16C3E}"/>
              </a:ext>
            </a:extLst>
          </p:cNvPr>
          <p:cNvPicPr>
            <a:picLocks noChangeAspect="1"/>
          </p:cNvPicPr>
          <p:nvPr/>
        </p:nvPicPr>
        <p:blipFill rotWithShape="1">
          <a:blip r:embed="rId4"/>
          <a:srcRect l="37883" t="-417" r="5432" b="417"/>
          <a:stretch/>
        </p:blipFill>
        <p:spPr>
          <a:xfrm>
            <a:off x="523366" y="3189033"/>
            <a:ext cx="2747625" cy="3235519"/>
          </a:xfrm>
          <a:prstGeom prst="rect">
            <a:avLst/>
          </a:prstGeom>
        </p:spPr>
      </p:pic>
      <p:pic>
        <p:nvPicPr>
          <p:cNvPr id="175" name="Picture 175" descr="A close up of a piece of paper&#10;&#10;Description automatically generated">
            <a:extLst>
              <a:ext uri="{FF2B5EF4-FFF2-40B4-BE49-F238E27FC236}">
                <a16:creationId xmlns:a16="http://schemas.microsoft.com/office/drawing/2014/main" id="{B646CEBB-6836-4E45-98AA-4E2D4D8DD6D5}"/>
              </a:ext>
            </a:extLst>
          </p:cNvPr>
          <p:cNvPicPr>
            <a:picLocks noChangeAspect="1"/>
          </p:cNvPicPr>
          <p:nvPr/>
        </p:nvPicPr>
        <p:blipFill rotWithShape="1">
          <a:blip r:embed="rId5"/>
          <a:srcRect l="23423" r="19913" b="-1"/>
          <a:stretch/>
        </p:blipFill>
        <p:spPr>
          <a:xfrm>
            <a:off x="9053580" y="3189033"/>
            <a:ext cx="2746641" cy="3235548"/>
          </a:xfrm>
          <a:prstGeom prst="rect">
            <a:avLst/>
          </a:prstGeom>
        </p:spPr>
      </p:pic>
      <p:pic>
        <p:nvPicPr>
          <p:cNvPr id="174" name="Picture 174" descr="A close up of a hand&#10;&#10;Description automatically generated">
            <a:extLst>
              <a:ext uri="{FF2B5EF4-FFF2-40B4-BE49-F238E27FC236}">
                <a16:creationId xmlns:a16="http://schemas.microsoft.com/office/drawing/2014/main" id="{C9B9DEF4-C079-41FB-A6B9-8D77EA3DBA91}"/>
              </a:ext>
            </a:extLst>
          </p:cNvPr>
          <p:cNvPicPr>
            <a:picLocks noChangeAspect="1"/>
          </p:cNvPicPr>
          <p:nvPr/>
        </p:nvPicPr>
        <p:blipFill rotWithShape="1">
          <a:blip r:embed="rId6"/>
          <a:srcRect l="10175" r="31041" b="3"/>
          <a:stretch/>
        </p:blipFill>
        <p:spPr>
          <a:xfrm>
            <a:off x="6207746" y="3189033"/>
            <a:ext cx="2746641" cy="3235548"/>
          </a:xfrm>
          <a:prstGeom prst="rect">
            <a:avLst/>
          </a:prstGeom>
        </p:spPr>
      </p:pic>
      <p:sp>
        <p:nvSpPr>
          <p:cNvPr id="236" name="TextBox 235">
            <a:extLst>
              <a:ext uri="{FF2B5EF4-FFF2-40B4-BE49-F238E27FC236}">
                <a16:creationId xmlns:a16="http://schemas.microsoft.com/office/drawing/2014/main" id="{8159E3DD-398C-415A-86CC-C2169063D41F}"/>
              </a:ext>
            </a:extLst>
          </p:cNvPr>
          <p:cNvSpPr txBox="1"/>
          <p:nvPr/>
        </p:nvSpPr>
        <p:spPr>
          <a:xfrm>
            <a:off x="449108" y="23507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Close relationships involve discomfort.</a:t>
            </a:r>
            <a:endParaRPr lang="en-US"/>
          </a:p>
        </p:txBody>
      </p:sp>
      <p:sp>
        <p:nvSpPr>
          <p:cNvPr id="255" name="TextBox 254">
            <a:extLst>
              <a:ext uri="{FF2B5EF4-FFF2-40B4-BE49-F238E27FC236}">
                <a16:creationId xmlns:a16="http://schemas.microsoft.com/office/drawing/2014/main" id="{5C6CA978-C303-47E1-AB09-BA6ABEF302C5}"/>
              </a:ext>
            </a:extLst>
          </p:cNvPr>
          <p:cNvSpPr txBox="1"/>
          <p:nvPr/>
        </p:nvSpPr>
        <p:spPr>
          <a:xfrm>
            <a:off x="3267832" y="235073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Setting boundaries involves discomfort.</a:t>
            </a:r>
            <a:endParaRPr lang="en-US"/>
          </a:p>
        </p:txBody>
      </p:sp>
      <p:sp>
        <p:nvSpPr>
          <p:cNvPr id="256" name="TextBox 255">
            <a:extLst>
              <a:ext uri="{FF2B5EF4-FFF2-40B4-BE49-F238E27FC236}">
                <a16:creationId xmlns:a16="http://schemas.microsoft.com/office/drawing/2014/main" id="{D34D2CAB-5FCC-4C58-BAE7-2A05856D4B65}"/>
              </a:ext>
            </a:extLst>
          </p:cNvPr>
          <p:cNvSpPr txBox="1"/>
          <p:nvPr/>
        </p:nvSpPr>
        <p:spPr>
          <a:xfrm>
            <a:off x="6207937" y="235073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Disagreeing involves </a:t>
            </a:r>
            <a:r>
              <a:rPr lang="en-US" dirty="0">
                <a:latin typeface="Calibri"/>
                <a:cs typeface="Calibri"/>
              </a:rPr>
              <a:t>discomfort.</a:t>
            </a:r>
            <a:endParaRPr lang="en-US"/>
          </a:p>
        </p:txBody>
      </p:sp>
      <p:sp>
        <p:nvSpPr>
          <p:cNvPr id="257" name="TextBox 256">
            <a:extLst>
              <a:ext uri="{FF2B5EF4-FFF2-40B4-BE49-F238E27FC236}">
                <a16:creationId xmlns:a16="http://schemas.microsoft.com/office/drawing/2014/main" id="{19A2E9E3-08A8-4A15-9DB7-8102155ACA0A}"/>
              </a:ext>
            </a:extLst>
          </p:cNvPr>
          <p:cNvSpPr txBox="1"/>
          <p:nvPr/>
        </p:nvSpPr>
        <p:spPr>
          <a:xfrm>
            <a:off x="8952485" y="235073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Asserting your needs involves </a:t>
            </a:r>
            <a:r>
              <a:rPr lang="en-US" dirty="0">
                <a:latin typeface="Calibri"/>
                <a:cs typeface="Calibri"/>
              </a:rPr>
              <a:t>discomfort.</a:t>
            </a:r>
            <a:endParaRPr lang="en-US"/>
          </a:p>
        </p:txBody>
      </p:sp>
    </p:spTree>
    <p:extLst>
      <p:ext uri="{BB962C8B-B14F-4D97-AF65-F5344CB8AC3E}">
        <p14:creationId xmlns:p14="http://schemas.microsoft.com/office/powerpoint/2010/main" val="383578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268433-085E-4AB3-A6B8-CF55DF8EBD46}"/>
              </a:ext>
            </a:extLst>
          </p:cNvPr>
          <p:cNvSpPr>
            <a:spLocks noGrp="1"/>
          </p:cNvSpPr>
          <p:nvPr>
            <p:ph type="title"/>
          </p:nvPr>
        </p:nvSpPr>
        <p:spPr>
          <a:xfrm>
            <a:off x="672280" y="944752"/>
            <a:ext cx="3259016" cy="1462692"/>
          </a:xfrm>
        </p:spPr>
        <p:txBody>
          <a:bodyPr>
            <a:normAutofit/>
          </a:bodyPr>
          <a:lstStyle/>
          <a:p>
            <a:r>
              <a:rPr lang="en-US" dirty="0">
                <a:solidFill>
                  <a:srgbClr val="FFFFFF"/>
                </a:solidFill>
              </a:rPr>
              <a:t>Questions, </a:t>
            </a:r>
            <a:r>
              <a:rPr lang="en-US">
                <a:solidFill>
                  <a:srgbClr val="FFFFFF"/>
                </a:solidFill>
              </a:rPr>
              <a:t>thOUGHTS?</a:t>
            </a:r>
          </a:p>
        </p:txBody>
      </p:sp>
      <p:sp>
        <p:nvSpPr>
          <p:cNvPr id="20"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1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drawing&#10;&#10;Description automatically generated">
            <a:extLst>
              <a:ext uri="{FF2B5EF4-FFF2-40B4-BE49-F238E27FC236}">
                <a16:creationId xmlns:a16="http://schemas.microsoft.com/office/drawing/2014/main" id="{37833858-D1EF-45CF-B640-F61BBE812162}"/>
              </a:ext>
            </a:extLst>
          </p:cNvPr>
          <p:cNvPicPr>
            <a:picLocks noChangeAspect="1"/>
          </p:cNvPicPr>
          <p:nvPr/>
        </p:nvPicPr>
        <p:blipFill rotWithShape="1">
          <a:blip r:embed="rId2"/>
          <a:srcRect l="11997" r="7319" b="-2"/>
          <a:stretch/>
        </p:blipFill>
        <p:spPr>
          <a:xfrm>
            <a:off x="4241830" y="601200"/>
            <a:ext cx="7503636" cy="5789365"/>
          </a:xfrm>
          <a:prstGeom prst="rect">
            <a:avLst/>
          </a:prstGeom>
        </p:spPr>
      </p:pic>
    </p:spTree>
    <p:extLst>
      <p:ext uri="{BB962C8B-B14F-4D97-AF65-F5344CB8AC3E}">
        <p14:creationId xmlns:p14="http://schemas.microsoft.com/office/powerpoint/2010/main" val="38237440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D20F-81EF-4AEA-BF67-2C5215C767CC}"/>
              </a:ext>
            </a:extLst>
          </p:cNvPr>
          <p:cNvSpPr>
            <a:spLocks noGrp="1"/>
          </p:cNvSpPr>
          <p:nvPr>
            <p:ph type="title"/>
          </p:nvPr>
        </p:nvSpPr>
        <p:spPr/>
        <p:txBody>
          <a:bodyPr/>
          <a:lstStyle/>
          <a:p>
            <a:r>
              <a:rPr lang="en-US">
                <a:ea typeface="+mj-lt"/>
                <a:cs typeface="+mj-lt"/>
              </a:rPr>
              <a:t>References </a:t>
            </a:r>
            <a:endParaRPr lang="en-US"/>
          </a:p>
        </p:txBody>
      </p:sp>
      <p:sp>
        <p:nvSpPr>
          <p:cNvPr id="3" name="Content Placeholder 2">
            <a:extLst>
              <a:ext uri="{FF2B5EF4-FFF2-40B4-BE49-F238E27FC236}">
                <a16:creationId xmlns:a16="http://schemas.microsoft.com/office/drawing/2014/main" id="{54602449-417E-483C-B504-73398FADA21A}"/>
              </a:ext>
            </a:extLst>
          </p:cNvPr>
          <p:cNvSpPr>
            <a:spLocks noGrp="1"/>
          </p:cNvSpPr>
          <p:nvPr>
            <p:ph idx="1"/>
          </p:nvPr>
        </p:nvSpPr>
        <p:spPr/>
        <p:txBody>
          <a:bodyPr/>
          <a:lstStyle/>
          <a:p>
            <a:pPr marL="0" indent="0">
              <a:buNone/>
            </a:pPr>
            <a:r>
              <a:rPr lang="en-US"/>
              <a:t>Hawkins, S., Yudkin, D., Juan-Torres, M., &amp; Dixon, T. (2018). The Hidden Tribes: A Study of America's Polarized Landscape. New York, New York. </a:t>
            </a:r>
            <a:endParaRPr lang="en-US" dirty="0"/>
          </a:p>
          <a:p>
            <a:pPr marL="0" indent="0">
              <a:buNone/>
            </a:pPr>
            <a:r>
              <a:rPr lang="en-US"/>
              <a:t>Turkle, S. (2012, April 3). Connected But Alone TED Talk. </a:t>
            </a:r>
          </a:p>
          <a:p>
            <a:pPr marL="0" indent="0">
              <a:buNone/>
            </a:pPr>
            <a:r>
              <a:rPr lang="en-US"/>
              <a:t>University of Pittsburgh. (2015-2020). </a:t>
            </a:r>
            <a:r>
              <a:rPr lang="en-US" i="1"/>
              <a:t>Department of Communication</a:t>
            </a:r>
            <a:r>
              <a:rPr lang="en-US"/>
              <a:t>. Retrieved from University of Pittsburgh: </a:t>
            </a:r>
            <a:r>
              <a:rPr lang="en-US" dirty="0">
                <a:hlinkClick r:id="rId2"/>
              </a:rPr>
              <a:t>https://www.comm.pitt.edu/myths-about-conflict</a:t>
            </a:r>
            <a:r>
              <a:rPr lang="en-US" dirty="0"/>
              <a:t> </a:t>
            </a:r>
          </a:p>
          <a:p>
            <a:pPr marL="0" indent="0">
              <a:buNone/>
            </a:pPr>
            <a:r>
              <a:rPr lang="en-US"/>
              <a:t>Wilde, O. (Director). (2019). </a:t>
            </a:r>
            <a:r>
              <a:rPr lang="en-US" i="1"/>
              <a:t>Booksmart</a:t>
            </a:r>
            <a:r>
              <a:rPr lang="en-US"/>
              <a:t> [Motion Picture]. </a:t>
            </a:r>
          </a:p>
        </p:txBody>
      </p:sp>
    </p:spTree>
    <p:extLst>
      <p:ext uri="{BB962C8B-B14F-4D97-AF65-F5344CB8AC3E}">
        <p14:creationId xmlns:p14="http://schemas.microsoft.com/office/powerpoint/2010/main" val="304040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609906" y="702155"/>
            <a:ext cx="3568661" cy="1269713"/>
          </a:xfrm>
        </p:spPr>
        <p:txBody>
          <a:bodyPr>
            <a:normAutofit/>
          </a:bodyPr>
          <a:lstStyle/>
          <a:p>
            <a:r>
              <a:rPr lang="en-US"/>
              <a:t>What’s ahead?</a:t>
            </a:r>
          </a:p>
        </p:txBody>
      </p:sp>
      <p:sp>
        <p:nvSpPr>
          <p:cNvPr id="56" name="Rectangle 55">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A8D5D0F-362A-4FD8-BC04-E6CD35E7F564}"/>
              </a:ext>
            </a:extLst>
          </p:cNvPr>
          <p:cNvSpPr>
            <a:spLocks noGrp="1"/>
          </p:cNvSpPr>
          <p:nvPr>
            <p:ph idx="1"/>
          </p:nvPr>
        </p:nvSpPr>
        <p:spPr>
          <a:xfrm>
            <a:off x="609906" y="2340864"/>
            <a:ext cx="3568661" cy="3634486"/>
          </a:xfrm>
        </p:spPr>
        <p:txBody>
          <a:bodyPr>
            <a:normAutofit/>
          </a:bodyPr>
          <a:lstStyle/>
          <a:p>
            <a:pPr marL="0" indent="0">
              <a:buNone/>
            </a:pPr>
            <a:r>
              <a:rPr lang="en-US"/>
              <a:t>Why Is This Important?</a:t>
            </a:r>
          </a:p>
          <a:p>
            <a:pPr marL="0" indent="0">
              <a:buNone/>
            </a:pPr>
            <a:r>
              <a:rPr lang="en-US"/>
              <a:t>What Does Conflict Look Like?</a:t>
            </a:r>
          </a:p>
          <a:p>
            <a:pPr marL="0" indent="0">
              <a:buNone/>
            </a:pPr>
            <a:r>
              <a:rPr lang="en-US"/>
              <a:t>How to Have GREAT Conversations</a:t>
            </a:r>
          </a:p>
          <a:p>
            <a:pPr marL="0" indent="0">
              <a:buNone/>
            </a:pPr>
            <a:endParaRPr lang="en-US"/>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E4975CF3-28FF-4098-BE57-48FDCD5C763B}"/>
              </a:ext>
            </a:extLst>
          </p:cNvPr>
          <p:cNvPicPr>
            <a:picLocks noChangeAspect="1"/>
          </p:cNvPicPr>
          <p:nvPr/>
        </p:nvPicPr>
        <p:blipFill rotWithShape="1">
          <a:blip r:embed="rId3">
            <a:extLst>
              <a:ext uri="{28A0092B-C50C-407E-A947-70E740481C1C}">
                <a14:useLocalDpi xmlns:a14="http://schemas.microsoft.com/office/drawing/2010/main" val="0"/>
              </a:ext>
            </a:extLst>
          </a:blip>
          <a:srcRect l="3321" t="466" r="16318" b="-583"/>
          <a:stretch/>
        </p:blipFill>
        <p:spPr>
          <a:xfrm>
            <a:off x="4654296" y="737520"/>
            <a:ext cx="6735272" cy="5202465"/>
          </a:xfrm>
          <a:prstGeom prst="rect">
            <a:avLst/>
          </a:prstGeom>
        </p:spPr>
      </p:pic>
    </p:spTree>
    <p:extLst>
      <p:ext uri="{BB962C8B-B14F-4D97-AF65-F5344CB8AC3E}">
        <p14:creationId xmlns:p14="http://schemas.microsoft.com/office/powerpoint/2010/main" val="370880807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45FB3-8328-4541-AB71-7DFA3BCD86F0}"/>
              </a:ext>
            </a:extLst>
          </p:cNvPr>
          <p:cNvSpPr>
            <a:spLocks noGrp="1"/>
          </p:cNvSpPr>
          <p:nvPr>
            <p:ph type="title"/>
          </p:nvPr>
        </p:nvSpPr>
        <p:spPr>
          <a:xfrm>
            <a:off x="581193" y="702156"/>
            <a:ext cx="6540462" cy="1013800"/>
          </a:xfrm>
        </p:spPr>
        <p:txBody>
          <a:bodyPr>
            <a:normAutofit/>
          </a:bodyPr>
          <a:lstStyle/>
          <a:p>
            <a:r>
              <a:rPr lang="en-US">
                <a:solidFill>
                  <a:schemeClr val="tx2"/>
                </a:solidFill>
              </a:rPr>
              <a:t>Why is this important?</a:t>
            </a:r>
          </a:p>
        </p:txBody>
      </p:sp>
      <p:sp>
        <p:nvSpPr>
          <p:cNvPr id="27" name="Rectangle 3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26D2CD4-4D1E-41E9-9675-72F6EA21F9E1}"/>
              </a:ext>
            </a:extLst>
          </p:cNvPr>
          <p:cNvSpPr>
            <a:spLocks noGrp="1"/>
          </p:cNvSpPr>
          <p:nvPr>
            <p:ph idx="1"/>
          </p:nvPr>
        </p:nvSpPr>
        <p:spPr>
          <a:xfrm>
            <a:off x="581194" y="1896533"/>
            <a:ext cx="6309003" cy="3962266"/>
          </a:xfrm>
        </p:spPr>
        <p:txBody>
          <a:bodyPr>
            <a:normAutofit/>
          </a:bodyPr>
          <a:lstStyle/>
          <a:p>
            <a:pPr marL="305435" indent="-305435"/>
            <a:r>
              <a:rPr lang="en-US">
                <a:solidFill>
                  <a:schemeClr val="tx2"/>
                </a:solidFill>
                <a:ea typeface="+mn-lt"/>
                <a:cs typeface="+mn-lt"/>
              </a:rPr>
              <a:t>Current challenges with civility, respect, and communication</a:t>
            </a:r>
          </a:p>
          <a:p>
            <a:pPr marL="0" indent="0">
              <a:buNone/>
            </a:pPr>
            <a:endParaRPr lang="en-US">
              <a:solidFill>
                <a:schemeClr val="tx2"/>
              </a:solidFill>
              <a:ea typeface="+mn-lt"/>
              <a:cs typeface="+mn-lt"/>
            </a:endParaRPr>
          </a:p>
          <a:p>
            <a:pPr marL="305435" indent="-305435"/>
            <a:r>
              <a:rPr lang="en-US">
                <a:solidFill>
                  <a:schemeClr val="tx2"/>
                </a:solidFill>
                <a:ea typeface="+mn-lt"/>
                <a:cs typeface="+mn-lt"/>
              </a:rPr>
              <a:t>2020 - a global pandemic, heated election, racial injustice</a:t>
            </a:r>
            <a:endParaRPr lang="en-US">
              <a:solidFill>
                <a:schemeClr val="tx2"/>
              </a:solidFill>
            </a:endParaRPr>
          </a:p>
          <a:p>
            <a:pPr marL="0" indent="0">
              <a:buNone/>
            </a:pPr>
            <a:endParaRPr lang="en-US">
              <a:solidFill>
                <a:schemeClr val="tx2"/>
              </a:solidFill>
            </a:endParaRPr>
          </a:p>
          <a:p>
            <a:pPr marL="305435" indent="-305435"/>
            <a:r>
              <a:rPr lang="en-US">
                <a:solidFill>
                  <a:schemeClr val="tx2"/>
                </a:solidFill>
                <a:ea typeface="+mn-lt"/>
                <a:cs typeface="+mn-lt"/>
              </a:rPr>
              <a:t>"Being able to discuss our genuine disagreements remains important. At the root of those disagreements are differences in </a:t>
            </a:r>
            <a:r>
              <a:rPr lang="en-US" b="1">
                <a:solidFill>
                  <a:schemeClr val="tx2"/>
                </a:solidFill>
                <a:ea typeface="+mn-lt"/>
                <a:cs typeface="+mn-lt"/>
              </a:rPr>
              <a:t>core beliefs...</a:t>
            </a:r>
            <a:r>
              <a:rPr lang="en-US">
                <a:solidFill>
                  <a:schemeClr val="tx2"/>
                </a:solidFill>
                <a:ea typeface="+mn-lt"/>
                <a:cs typeface="+mn-lt"/>
              </a:rPr>
              <a:t>While our differences are often rooted in divergent views, that does not mean we cannot find common ground"</a:t>
            </a:r>
            <a:endParaRPr lang="en-US">
              <a:solidFill>
                <a:schemeClr val="tx2"/>
              </a:solidFill>
            </a:endParaRPr>
          </a:p>
          <a:p>
            <a:pPr marL="0" indent="0" algn="r">
              <a:buNone/>
            </a:pPr>
            <a:r>
              <a:rPr lang="en-US" dirty="0">
                <a:ea typeface="+mn-lt"/>
                <a:cs typeface="+mn-lt"/>
              </a:rPr>
              <a:t> </a:t>
            </a:r>
            <a:r>
              <a:rPr lang="en-US">
                <a:ea typeface="+mn-lt"/>
                <a:cs typeface="+mn-lt"/>
              </a:rPr>
              <a:t>(Hawkins, Yudkin, Juan-Torres, &amp; Dixon, 2018)</a:t>
            </a:r>
            <a:endParaRPr lang="en-US" dirty="0">
              <a:solidFill>
                <a:schemeClr val="tx2"/>
              </a:solidFill>
            </a:endParaRPr>
          </a:p>
          <a:p>
            <a:pPr marL="305435" indent="-305435"/>
            <a:endParaRPr lang="en-US">
              <a:solidFill>
                <a:schemeClr val="tx2"/>
              </a:solidFill>
            </a:endParaRPr>
          </a:p>
        </p:txBody>
      </p:sp>
      <p:pic>
        <p:nvPicPr>
          <p:cNvPr id="10" name="Picture 10" descr="A picture containing person&#10;&#10;Description automatically generated">
            <a:extLst>
              <a:ext uri="{FF2B5EF4-FFF2-40B4-BE49-F238E27FC236}">
                <a16:creationId xmlns:a16="http://schemas.microsoft.com/office/drawing/2014/main" id="{621ACB4F-54E8-43BD-A267-493D4FBC341D}"/>
              </a:ext>
            </a:extLst>
          </p:cNvPr>
          <p:cNvPicPr>
            <a:picLocks noChangeAspect="1"/>
          </p:cNvPicPr>
          <p:nvPr/>
        </p:nvPicPr>
        <p:blipFill rotWithShape="1">
          <a:blip r:embed="rId3"/>
          <a:srcRect r="4" b="4018"/>
          <a:stretch/>
        </p:blipFill>
        <p:spPr>
          <a:xfrm>
            <a:off x="7561444" y="2373674"/>
            <a:ext cx="4623812" cy="2219099"/>
          </a:xfrm>
          <a:prstGeom prst="rect">
            <a:avLst/>
          </a:prstGeom>
        </p:spPr>
      </p:pic>
      <p:pic>
        <p:nvPicPr>
          <p:cNvPr id="11" name="Picture 11" descr="A picture containing object, computer, room&#10;&#10;Description automatically generated">
            <a:extLst>
              <a:ext uri="{FF2B5EF4-FFF2-40B4-BE49-F238E27FC236}">
                <a16:creationId xmlns:a16="http://schemas.microsoft.com/office/drawing/2014/main" id="{6999BC90-C960-41BA-A57C-5A4E3969589C}"/>
              </a:ext>
            </a:extLst>
          </p:cNvPr>
          <p:cNvPicPr>
            <a:picLocks noChangeAspect="1"/>
          </p:cNvPicPr>
          <p:nvPr/>
        </p:nvPicPr>
        <p:blipFill rotWithShape="1">
          <a:blip r:embed="rId4"/>
          <a:srcRect t="17079" r="-1" b="15478"/>
          <a:stretch/>
        </p:blipFill>
        <p:spPr>
          <a:xfrm>
            <a:off x="7571352" y="83456"/>
            <a:ext cx="4620649" cy="2233346"/>
          </a:xfrm>
          <a:prstGeom prst="rect">
            <a:avLst/>
          </a:prstGeom>
        </p:spPr>
      </p:pic>
      <p:pic>
        <p:nvPicPr>
          <p:cNvPr id="4" name="Picture 7" descr="A group of people walking down the street in front of a crowd&#10;&#10;Description automatically generated">
            <a:extLst>
              <a:ext uri="{FF2B5EF4-FFF2-40B4-BE49-F238E27FC236}">
                <a16:creationId xmlns:a16="http://schemas.microsoft.com/office/drawing/2014/main" id="{159C9DB1-2C5D-4872-B66E-AEB99286B9F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4466" r="3" b="9060"/>
          <a:stretch/>
        </p:blipFill>
        <p:spPr>
          <a:xfrm>
            <a:off x="7571351" y="4631773"/>
            <a:ext cx="4620649" cy="2226226"/>
          </a:xfrm>
          <a:prstGeom prst="rect">
            <a:avLst/>
          </a:prstGeom>
        </p:spPr>
      </p:pic>
    </p:spTree>
    <p:extLst>
      <p:ext uri="{BB962C8B-B14F-4D97-AF65-F5344CB8AC3E}">
        <p14:creationId xmlns:p14="http://schemas.microsoft.com/office/powerpoint/2010/main" val="288892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45FB3-8328-4541-AB71-7DFA3BCD86F0}"/>
              </a:ext>
            </a:extLst>
          </p:cNvPr>
          <p:cNvSpPr>
            <a:spLocks noGrp="1"/>
          </p:cNvSpPr>
          <p:nvPr>
            <p:ph type="title"/>
          </p:nvPr>
        </p:nvSpPr>
        <p:spPr>
          <a:xfrm>
            <a:off x="581193" y="702156"/>
            <a:ext cx="6540462" cy="1013800"/>
          </a:xfrm>
        </p:spPr>
        <p:txBody>
          <a:bodyPr vert="horz" lIns="91440" tIns="45720" rIns="91440" bIns="45720" rtlCol="0" anchor="b">
            <a:normAutofit/>
          </a:bodyPr>
          <a:lstStyle/>
          <a:p>
            <a:r>
              <a:rPr lang="en-US" sz="2800" b="0" kern="1200" cap="all">
                <a:solidFill>
                  <a:schemeClr val="tx2"/>
                </a:solidFill>
                <a:latin typeface="+mj-lt"/>
                <a:ea typeface="+mj-ea"/>
                <a:cs typeface="+mj-cs"/>
              </a:rPr>
              <a:t>Why is this important?</a:t>
            </a: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0028B15F-256B-4F88-85CA-9E45600F1D19}"/>
              </a:ext>
            </a:extLst>
          </p:cNvPr>
          <p:cNvSpPr txBox="1"/>
          <p:nvPr/>
        </p:nvSpPr>
        <p:spPr>
          <a:xfrm>
            <a:off x="500274" y="3339612"/>
            <a:ext cx="5594207" cy="8198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a:solidFill>
                  <a:schemeClr val="tx2"/>
                </a:solidFill>
              </a:rPr>
              <a:t>How many of you have unfriended/blocked someone on social media?  Why?</a:t>
            </a:r>
            <a:r>
              <a:rPr lang="en-US" dirty="0">
                <a:solidFill>
                  <a:schemeClr val="tx2"/>
                </a:solidFill>
              </a:rPr>
              <a:t> </a:t>
            </a:r>
          </a:p>
          <a:p>
            <a:pPr defTabSz="457200">
              <a:spcBef>
                <a:spcPct val="20000"/>
              </a:spcBef>
              <a:spcAft>
                <a:spcPts val="600"/>
              </a:spcAft>
              <a:buClr>
                <a:schemeClr val="accent1"/>
              </a:buClr>
              <a:buSzPct val="92000"/>
            </a:pPr>
            <a:endParaRPr lang="en-US">
              <a:solidFill>
                <a:schemeClr val="tx2"/>
              </a:solidFill>
            </a:endParaRPr>
          </a:p>
        </p:txBody>
      </p:sp>
      <p:pic>
        <p:nvPicPr>
          <p:cNvPr id="6" name="Picture 6" descr="A close up of a logo&#10;&#10;Description automatically generated">
            <a:extLst>
              <a:ext uri="{FF2B5EF4-FFF2-40B4-BE49-F238E27FC236}">
                <a16:creationId xmlns:a16="http://schemas.microsoft.com/office/drawing/2014/main" id="{F63686DE-56E9-485E-9893-49C9DBB92956}"/>
              </a:ext>
            </a:extLst>
          </p:cNvPr>
          <p:cNvPicPr>
            <a:picLocks noChangeAspect="1"/>
          </p:cNvPicPr>
          <p:nvPr/>
        </p:nvPicPr>
        <p:blipFill rotWithShape="1">
          <a:blip r:embed="rId3"/>
          <a:srcRect l="4965" r="9573"/>
          <a:stretch/>
        </p:blipFill>
        <p:spPr>
          <a:xfrm>
            <a:off x="7433320" y="3432371"/>
            <a:ext cx="4623812" cy="3381502"/>
          </a:xfrm>
          <a:prstGeom prst="rect">
            <a:avLst/>
          </a:prstGeom>
        </p:spPr>
      </p:pic>
      <p:pic>
        <p:nvPicPr>
          <p:cNvPr id="17" name="Picture 20" descr="A picture containing drawing&#10;&#10;Description automatically generated">
            <a:extLst>
              <a:ext uri="{FF2B5EF4-FFF2-40B4-BE49-F238E27FC236}">
                <a16:creationId xmlns:a16="http://schemas.microsoft.com/office/drawing/2014/main" id="{C87F85F9-2CBA-4E9F-B97C-801B11EFBF32}"/>
              </a:ext>
            </a:extLst>
          </p:cNvPr>
          <p:cNvPicPr>
            <a:picLocks noChangeAspect="1"/>
          </p:cNvPicPr>
          <p:nvPr/>
        </p:nvPicPr>
        <p:blipFill rotWithShape="1">
          <a:blip r:embed="rId4"/>
          <a:srcRect l="876" t="3607" r="-876" b="24098"/>
          <a:stretch/>
        </p:blipFill>
        <p:spPr>
          <a:xfrm>
            <a:off x="7571351" y="131791"/>
            <a:ext cx="4620514" cy="3377922"/>
          </a:xfrm>
          <a:prstGeom prst="rect">
            <a:avLst/>
          </a:prstGeom>
        </p:spPr>
      </p:pic>
      <p:sp>
        <p:nvSpPr>
          <p:cNvPr id="8" name="TextBox 7">
            <a:extLst>
              <a:ext uri="{FF2B5EF4-FFF2-40B4-BE49-F238E27FC236}">
                <a16:creationId xmlns:a16="http://schemas.microsoft.com/office/drawing/2014/main" id="{7AD1979C-EBB4-48C2-9969-7265C87C0F19}"/>
              </a:ext>
            </a:extLst>
          </p:cNvPr>
          <p:cNvSpPr txBox="1"/>
          <p:nvPr/>
        </p:nvSpPr>
        <p:spPr>
          <a:xfrm>
            <a:off x="523387" y="2253885"/>
            <a:ext cx="3902135" cy="9668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a:solidFill>
                  <a:schemeClr val="tx2"/>
                </a:solidFill>
              </a:rPr>
              <a:t>How many of you avoid conflict?  </a:t>
            </a:r>
          </a:p>
          <a:p>
            <a:pPr marL="305435" indent="-305435" defTabSz="457200">
              <a:spcBef>
                <a:spcPct val="20000"/>
              </a:spcBef>
              <a:spcAft>
                <a:spcPts val="600"/>
              </a:spcAft>
              <a:buClr>
                <a:schemeClr val="accent1"/>
              </a:buClr>
              <a:buSzPct val="92000"/>
              <a:buFont typeface="Wingdings 2" panose="05020102010507070707" pitchFamily="18" charset="2"/>
              <a:buChar char=""/>
            </a:pPr>
            <a:endParaRPr lang="en-US">
              <a:solidFill>
                <a:schemeClr val="tx2"/>
              </a:solidFill>
            </a:endParaRPr>
          </a:p>
        </p:txBody>
      </p:sp>
      <p:sp>
        <p:nvSpPr>
          <p:cNvPr id="15" name="TextBox 14">
            <a:extLst>
              <a:ext uri="{FF2B5EF4-FFF2-40B4-BE49-F238E27FC236}">
                <a16:creationId xmlns:a16="http://schemas.microsoft.com/office/drawing/2014/main" id="{A452C344-D446-4440-A48B-38D761E8671A}"/>
              </a:ext>
            </a:extLst>
          </p:cNvPr>
          <p:cNvSpPr txBox="1"/>
          <p:nvPr/>
        </p:nvSpPr>
        <p:spPr>
          <a:xfrm>
            <a:off x="581194" y="4329678"/>
            <a:ext cx="3902135" cy="9668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a:solidFill>
                  <a:srgbClr val="404040"/>
                </a:solidFill>
                <a:ea typeface="+mn-lt"/>
                <a:cs typeface="+mn-lt"/>
              </a:rPr>
              <a:t>Has anyone been ghosted/canceled?</a:t>
            </a:r>
          </a:p>
          <a:p>
            <a:pPr marL="305435" indent="-305435" defTabSz="457200">
              <a:spcBef>
                <a:spcPct val="20000"/>
              </a:spcBef>
              <a:spcAft>
                <a:spcPts val="600"/>
              </a:spcAft>
              <a:buClr>
                <a:schemeClr val="accent1"/>
              </a:buClr>
              <a:buSzPct val="92000"/>
              <a:buFont typeface="Wingdings 2" panose="05020102010507070707" pitchFamily="18" charset="2"/>
              <a:buChar char=""/>
            </a:pPr>
            <a:endParaRPr lang="en-US">
              <a:solidFill>
                <a:schemeClr val="tx2"/>
              </a:solidFill>
            </a:endParaRPr>
          </a:p>
        </p:txBody>
      </p:sp>
      <p:sp>
        <p:nvSpPr>
          <p:cNvPr id="3" name="TextBox 2">
            <a:extLst>
              <a:ext uri="{FF2B5EF4-FFF2-40B4-BE49-F238E27FC236}">
                <a16:creationId xmlns:a16="http://schemas.microsoft.com/office/drawing/2014/main" id="{455176D7-26B5-4209-8E07-9153D45CCB7D}"/>
              </a:ext>
            </a:extLst>
          </p:cNvPr>
          <p:cNvSpPr txBox="1"/>
          <p:nvPr/>
        </p:nvSpPr>
        <p:spPr>
          <a:xfrm>
            <a:off x="639187" y="5439636"/>
            <a:ext cx="3902135" cy="9668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a:solidFill>
                  <a:srgbClr val="404040"/>
                </a:solidFill>
                <a:ea typeface="+mn-lt"/>
                <a:cs typeface="+mn-lt"/>
              </a:rPr>
              <a:t>Are you reluctant to bring up certain topics </a:t>
            </a:r>
            <a:r>
              <a:rPr lang="en-US" dirty="0">
                <a:solidFill>
                  <a:srgbClr val="404040"/>
                </a:solidFill>
                <a:ea typeface="+mn-lt"/>
                <a:cs typeface="+mn-lt"/>
              </a:rPr>
              <a:t>in class?</a:t>
            </a:r>
          </a:p>
          <a:p>
            <a:pPr marL="305435" indent="-305435" defTabSz="457200">
              <a:spcBef>
                <a:spcPct val="20000"/>
              </a:spcBef>
              <a:spcAft>
                <a:spcPts val="600"/>
              </a:spcAft>
              <a:buClr>
                <a:schemeClr val="accent1"/>
              </a:buClr>
              <a:buSzPct val="92000"/>
              <a:buFont typeface="Wingdings 2" panose="05020102010507070707" pitchFamily="18" charset="2"/>
              <a:buChar char=""/>
            </a:pPr>
            <a:endParaRPr lang="en-US">
              <a:solidFill>
                <a:schemeClr val="tx2"/>
              </a:solidFill>
            </a:endParaRPr>
          </a:p>
        </p:txBody>
      </p:sp>
    </p:spTree>
    <p:extLst>
      <p:ext uri="{BB962C8B-B14F-4D97-AF65-F5344CB8AC3E}">
        <p14:creationId xmlns:p14="http://schemas.microsoft.com/office/powerpoint/2010/main" val="23924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D245FB3-8328-4541-AB71-7DFA3BCD86F0}"/>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Why is this important?</a:t>
            </a:r>
          </a:p>
        </p:txBody>
      </p:sp>
      <p:pic>
        <p:nvPicPr>
          <p:cNvPr id="11" name="Picture 12" descr="A group of people posing for the camera&#10;&#10;Description automatically generated">
            <a:extLst>
              <a:ext uri="{FF2B5EF4-FFF2-40B4-BE49-F238E27FC236}">
                <a16:creationId xmlns:a16="http://schemas.microsoft.com/office/drawing/2014/main" id="{D134926E-31B8-4547-878B-13B9AFC4F59E}"/>
              </a:ext>
            </a:extLst>
          </p:cNvPr>
          <p:cNvPicPr>
            <a:picLocks noChangeAspect="1"/>
          </p:cNvPicPr>
          <p:nvPr/>
        </p:nvPicPr>
        <p:blipFill rotWithShape="1">
          <a:blip r:embed="rId3"/>
          <a:srcRect l="1074" r="8291" b="-2"/>
          <a:stretch/>
        </p:blipFill>
        <p:spPr>
          <a:xfrm>
            <a:off x="20" y="10"/>
            <a:ext cx="7537685" cy="6857990"/>
          </a:xfrm>
          <a:prstGeom prst="rect">
            <a:avLst/>
          </a:prstGeom>
        </p:spPr>
      </p:pic>
      <p:sp>
        <p:nvSpPr>
          <p:cNvPr id="30" name="Rectangle 2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D3E74417-EFD3-4066-81B6-1BF6C208653B}"/>
              </a:ext>
            </a:extLst>
          </p:cNvPr>
          <p:cNvSpPr txBox="1"/>
          <p:nvPr/>
        </p:nvSpPr>
        <p:spPr>
          <a:xfrm>
            <a:off x="8026919" y="3190527"/>
            <a:ext cx="3555175" cy="27848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92000"/>
            </a:pPr>
            <a:r>
              <a:rPr lang="en-US" dirty="0">
                <a:solidFill>
                  <a:schemeClr val="tx1">
                    <a:lumMod val="75000"/>
                    <a:lumOff val="25000"/>
                  </a:schemeClr>
                </a:solidFill>
              </a:rPr>
              <a:t>When I ask people “What’s wrong with having a conversation?” People say, “I’ll tell you what’s wrong with having a conversation. It takes place in real time and you can’t control what you’re going to say.”</a:t>
            </a:r>
            <a:endParaRPr lang="en-US"/>
          </a:p>
          <a:p>
            <a:pPr algn="r" defTabSz="457200">
              <a:spcBef>
                <a:spcPct val="20000"/>
              </a:spcBef>
              <a:spcAft>
                <a:spcPts val="600"/>
              </a:spcAft>
              <a:buClr>
                <a:schemeClr val="accent1"/>
              </a:buClr>
              <a:buSzPct val="92000"/>
            </a:pPr>
            <a:r>
              <a:rPr lang="en-US" dirty="0">
                <a:solidFill>
                  <a:schemeClr val="tx1">
                    <a:lumMod val="75000"/>
                    <a:lumOff val="25000"/>
                  </a:schemeClr>
                </a:solidFill>
              </a:rPr>
              <a:t>(Turkle, 2012) </a:t>
            </a:r>
          </a:p>
        </p:txBody>
      </p:sp>
      <p:sp>
        <p:nvSpPr>
          <p:cNvPr id="12" name="TextBox 11">
            <a:extLst>
              <a:ext uri="{FF2B5EF4-FFF2-40B4-BE49-F238E27FC236}">
                <a16:creationId xmlns:a16="http://schemas.microsoft.com/office/drawing/2014/main" id="{AC973A84-7EF3-4A36-9589-83CC4A329973}"/>
              </a:ext>
            </a:extLst>
          </p:cNvPr>
          <p:cNvSpPr txBox="1"/>
          <p:nvPr/>
        </p:nvSpPr>
        <p:spPr>
          <a:xfrm>
            <a:off x="8015581" y="2270332"/>
            <a:ext cx="3905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t>"I'd rather text than talk."</a:t>
            </a:r>
          </a:p>
        </p:txBody>
      </p:sp>
    </p:spTree>
    <p:extLst>
      <p:ext uri="{BB962C8B-B14F-4D97-AF65-F5344CB8AC3E}">
        <p14:creationId xmlns:p14="http://schemas.microsoft.com/office/powerpoint/2010/main" val="34996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 name="Rectangle 261">
            <a:extLst>
              <a:ext uri="{FF2B5EF4-FFF2-40B4-BE49-F238E27FC236}">
                <a16:creationId xmlns:a16="http://schemas.microsoft.com/office/drawing/2014/main" id="{36488705-FACC-4B3A-930C-DFCD0623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63">
            <a:extLst>
              <a:ext uri="{FF2B5EF4-FFF2-40B4-BE49-F238E27FC236}">
                <a16:creationId xmlns:a16="http://schemas.microsoft.com/office/drawing/2014/main" id="{2F92A693-C11D-4258-BD5A-51F263108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6" name="Rectangle 265">
            <a:extLst>
              <a:ext uri="{FF2B5EF4-FFF2-40B4-BE49-F238E27FC236}">
                <a16:creationId xmlns:a16="http://schemas.microsoft.com/office/drawing/2014/main" id="{EC1A7C75-82D3-40B8-BB33-CF1FC3BBE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8" name="Rectangle 267">
            <a:extLst>
              <a:ext uri="{FF2B5EF4-FFF2-40B4-BE49-F238E27FC236}">
                <a16:creationId xmlns:a16="http://schemas.microsoft.com/office/drawing/2014/main" id="{96CAEEC9-2A71-4D1A-A998-D8831EC8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70" name="Rectangle 269">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45FB3-8328-4541-AB71-7DFA3BCD86F0}"/>
              </a:ext>
            </a:extLst>
          </p:cNvPr>
          <p:cNvSpPr>
            <a:spLocks noGrp="1"/>
          </p:cNvSpPr>
          <p:nvPr>
            <p:ph type="title"/>
          </p:nvPr>
        </p:nvSpPr>
        <p:spPr>
          <a:xfrm>
            <a:off x="581191" y="1020431"/>
            <a:ext cx="10993549" cy="787190"/>
          </a:xfrm>
        </p:spPr>
        <p:txBody>
          <a:bodyPr vert="horz" lIns="91440" tIns="45720" rIns="91440" bIns="45720" rtlCol="0" anchor="b">
            <a:normAutofit/>
          </a:bodyPr>
          <a:lstStyle/>
          <a:p>
            <a:r>
              <a:rPr lang="en-US" sz="3600"/>
              <a:t>Why is this important?</a:t>
            </a:r>
          </a:p>
        </p:txBody>
      </p:sp>
      <p:sp>
        <p:nvSpPr>
          <p:cNvPr id="272" name="Rectangle 271">
            <a:extLst>
              <a:ext uri="{FF2B5EF4-FFF2-40B4-BE49-F238E27FC236}">
                <a16:creationId xmlns:a16="http://schemas.microsoft.com/office/drawing/2014/main" id="{0EAD1D35-8C9F-4067-A72C-EC2CD5334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7495E9"/>
          </a:solidFill>
          <a:ln>
            <a:noFill/>
          </a:ln>
          <a:effectLst/>
        </p:spPr>
        <p:style>
          <a:lnRef idx="1">
            <a:schemeClr val="accent1"/>
          </a:lnRef>
          <a:fillRef idx="3">
            <a:schemeClr val="accent1"/>
          </a:fillRef>
          <a:effectRef idx="2">
            <a:schemeClr val="accent1"/>
          </a:effectRef>
          <a:fontRef idx="minor">
            <a:schemeClr val="lt1"/>
          </a:fontRef>
        </p:style>
      </p:sp>
      <p:sp>
        <p:nvSpPr>
          <p:cNvPr id="274" name="Rectangle 273">
            <a:extLst>
              <a:ext uri="{FF2B5EF4-FFF2-40B4-BE49-F238E27FC236}">
                <a16:creationId xmlns:a16="http://schemas.microsoft.com/office/drawing/2014/main" id="{C783DF1C-7B40-44B5-9C82-67464970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61" name="Picture 161" descr="A picture containing outdoor, person, building, board&#10;&#10;Description automatically generated">
            <a:extLst>
              <a:ext uri="{FF2B5EF4-FFF2-40B4-BE49-F238E27FC236}">
                <a16:creationId xmlns:a16="http://schemas.microsoft.com/office/drawing/2014/main" id="{72F7A475-7354-4DAD-8AAC-5D788ECB9522}"/>
              </a:ext>
            </a:extLst>
          </p:cNvPr>
          <p:cNvPicPr>
            <a:picLocks noChangeAspect="1"/>
          </p:cNvPicPr>
          <p:nvPr/>
        </p:nvPicPr>
        <p:blipFill rotWithShape="1">
          <a:blip r:embed="rId3"/>
          <a:srcRect l="14281" r="29341" b="3"/>
          <a:stretch/>
        </p:blipFill>
        <p:spPr>
          <a:xfrm>
            <a:off x="3339431" y="3189033"/>
            <a:ext cx="2753496" cy="3235548"/>
          </a:xfrm>
          <a:prstGeom prst="rect">
            <a:avLst/>
          </a:prstGeom>
        </p:spPr>
      </p:pic>
      <p:pic>
        <p:nvPicPr>
          <p:cNvPr id="154" name="Picture 154" descr="A tattoo on his arm&#10;&#10;Description automatically generated">
            <a:extLst>
              <a:ext uri="{FF2B5EF4-FFF2-40B4-BE49-F238E27FC236}">
                <a16:creationId xmlns:a16="http://schemas.microsoft.com/office/drawing/2014/main" id="{291CDC3F-31EF-47DF-87F1-CAF41DC16C3E}"/>
              </a:ext>
            </a:extLst>
          </p:cNvPr>
          <p:cNvPicPr>
            <a:picLocks noChangeAspect="1"/>
          </p:cNvPicPr>
          <p:nvPr/>
        </p:nvPicPr>
        <p:blipFill rotWithShape="1">
          <a:blip r:embed="rId4"/>
          <a:srcRect l="37883" t="-417" r="5432" b="417"/>
          <a:stretch/>
        </p:blipFill>
        <p:spPr>
          <a:xfrm>
            <a:off x="523366" y="3189033"/>
            <a:ext cx="2747625" cy="3235519"/>
          </a:xfrm>
          <a:prstGeom prst="rect">
            <a:avLst/>
          </a:prstGeom>
        </p:spPr>
      </p:pic>
      <p:pic>
        <p:nvPicPr>
          <p:cNvPr id="175" name="Picture 175" descr="A close up of a piece of paper&#10;&#10;Description automatically generated">
            <a:extLst>
              <a:ext uri="{FF2B5EF4-FFF2-40B4-BE49-F238E27FC236}">
                <a16:creationId xmlns:a16="http://schemas.microsoft.com/office/drawing/2014/main" id="{B646CEBB-6836-4E45-98AA-4E2D4D8DD6D5}"/>
              </a:ext>
            </a:extLst>
          </p:cNvPr>
          <p:cNvPicPr>
            <a:picLocks noChangeAspect="1"/>
          </p:cNvPicPr>
          <p:nvPr/>
        </p:nvPicPr>
        <p:blipFill rotWithShape="1">
          <a:blip r:embed="rId5"/>
          <a:srcRect l="23423" r="19913" b="-1"/>
          <a:stretch/>
        </p:blipFill>
        <p:spPr>
          <a:xfrm>
            <a:off x="9053580" y="3189033"/>
            <a:ext cx="2746641" cy="3235548"/>
          </a:xfrm>
          <a:prstGeom prst="rect">
            <a:avLst/>
          </a:prstGeom>
        </p:spPr>
      </p:pic>
      <p:pic>
        <p:nvPicPr>
          <p:cNvPr id="174" name="Picture 174" descr="A close up of a hand&#10;&#10;Description automatically generated">
            <a:extLst>
              <a:ext uri="{FF2B5EF4-FFF2-40B4-BE49-F238E27FC236}">
                <a16:creationId xmlns:a16="http://schemas.microsoft.com/office/drawing/2014/main" id="{C9B9DEF4-C079-41FB-A6B9-8D77EA3DBA91}"/>
              </a:ext>
            </a:extLst>
          </p:cNvPr>
          <p:cNvPicPr>
            <a:picLocks noChangeAspect="1"/>
          </p:cNvPicPr>
          <p:nvPr/>
        </p:nvPicPr>
        <p:blipFill rotWithShape="1">
          <a:blip r:embed="rId6"/>
          <a:srcRect l="23988" t="-833" r="17197" b="833"/>
          <a:stretch/>
        </p:blipFill>
        <p:spPr>
          <a:xfrm>
            <a:off x="6207746" y="3189033"/>
            <a:ext cx="2748093" cy="3235648"/>
          </a:xfrm>
          <a:prstGeom prst="rect">
            <a:avLst/>
          </a:prstGeom>
        </p:spPr>
      </p:pic>
      <p:sp>
        <p:nvSpPr>
          <p:cNvPr id="236" name="TextBox 235">
            <a:extLst>
              <a:ext uri="{FF2B5EF4-FFF2-40B4-BE49-F238E27FC236}">
                <a16:creationId xmlns:a16="http://schemas.microsoft.com/office/drawing/2014/main" id="{8159E3DD-398C-415A-86CC-C2169063D41F}"/>
              </a:ext>
            </a:extLst>
          </p:cNvPr>
          <p:cNvSpPr txBox="1"/>
          <p:nvPr/>
        </p:nvSpPr>
        <p:spPr>
          <a:xfrm>
            <a:off x="449108" y="23507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Close relationships involve discomfort.</a:t>
            </a:r>
            <a:endParaRPr lang="en-US"/>
          </a:p>
        </p:txBody>
      </p:sp>
      <p:sp>
        <p:nvSpPr>
          <p:cNvPr id="255" name="TextBox 254">
            <a:extLst>
              <a:ext uri="{FF2B5EF4-FFF2-40B4-BE49-F238E27FC236}">
                <a16:creationId xmlns:a16="http://schemas.microsoft.com/office/drawing/2014/main" id="{5C6CA978-C303-47E1-AB09-BA6ABEF302C5}"/>
              </a:ext>
            </a:extLst>
          </p:cNvPr>
          <p:cNvSpPr txBox="1"/>
          <p:nvPr/>
        </p:nvSpPr>
        <p:spPr>
          <a:xfrm>
            <a:off x="3267832" y="235073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Setting boundaries involves discomfort.</a:t>
            </a:r>
            <a:endParaRPr lang="en-US"/>
          </a:p>
        </p:txBody>
      </p:sp>
      <p:sp>
        <p:nvSpPr>
          <p:cNvPr id="256" name="TextBox 255">
            <a:extLst>
              <a:ext uri="{FF2B5EF4-FFF2-40B4-BE49-F238E27FC236}">
                <a16:creationId xmlns:a16="http://schemas.microsoft.com/office/drawing/2014/main" id="{D34D2CAB-5FCC-4C58-BAE7-2A05856D4B65}"/>
              </a:ext>
            </a:extLst>
          </p:cNvPr>
          <p:cNvSpPr txBox="1"/>
          <p:nvPr/>
        </p:nvSpPr>
        <p:spPr>
          <a:xfrm>
            <a:off x="6207937" y="235073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Disagreeing involves </a:t>
            </a:r>
            <a:r>
              <a:rPr lang="en-US" dirty="0">
                <a:latin typeface="Calibri"/>
                <a:cs typeface="Calibri"/>
              </a:rPr>
              <a:t>discomfort.</a:t>
            </a:r>
            <a:endParaRPr lang="en-US"/>
          </a:p>
        </p:txBody>
      </p:sp>
      <p:sp>
        <p:nvSpPr>
          <p:cNvPr id="257" name="TextBox 256">
            <a:extLst>
              <a:ext uri="{FF2B5EF4-FFF2-40B4-BE49-F238E27FC236}">
                <a16:creationId xmlns:a16="http://schemas.microsoft.com/office/drawing/2014/main" id="{19A2E9E3-08A8-4A15-9DB7-8102155ACA0A}"/>
              </a:ext>
            </a:extLst>
          </p:cNvPr>
          <p:cNvSpPr txBox="1"/>
          <p:nvPr/>
        </p:nvSpPr>
        <p:spPr>
          <a:xfrm>
            <a:off x="8952485" y="235073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latin typeface="Calibri"/>
                <a:cs typeface="Calibri"/>
              </a:rPr>
              <a:t>Asserting your needs involves </a:t>
            </a:r>
            <a:r>
              <a:rPr lang="en-US" dirty="0">
                <a:latin typeface="Calibri"/>
                <a:cs typeface="Calibri"/>
              </a:rPr>
              <a:t>discomfort.</a:t>
            </a:r>
            <a:endParaRPr lang="en-US"/>
          </a:p>
        </p:txBody>
      </p:sp>
    </p:spTree>
    <p:extLst>
      <p:ext uri="{BB962C8B-B14F-4D97-AF65-F5344CB8AC3E}">
        <p14:creationId xmlns:p14="http://schemas.microsoft.com/office/powerpoint/2010/main" val="25399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p:txBody>
          <a:bodyPr/>
          <a:lstStyle/>
          <a:p>
            <a:r>
              <a:rPr lang="en-US"/>
              <a:t>What does conflict look like?</a:t>
            </a:r>
          </a:p>
        </p:txBody>
      </p:sp>
      <p:sp>
        <p:nvSpPr>
          <p:cNvPr id="3" name="Content Placeholder 2">
            <a:extLst>
              <a:ext uri="{FF2B5EF4-FFF2-40B4-BE49-F238E27FC236}">
                <a16:creationId xmlns:a16="http://schemas.microsoft.com/office/drawing/2014/main" id="{4A8D5D0F-362A-4FD8-BC04-E6CD35E7F564}"/>
              </a:ext>
            </a:extLst>
          </p:cNvPr>
          <p:cNvSpPr>
            <a:spLocks noGrp="1"/>
          </p:cNvSpPr>
          <p:nvPr>
            <p:ph sz="half" idx="2"/>
          </p:nvPr>
        </p:nvSpPr>
        <p:spPr/>
        <p:txBody>
          <a:bodyPr>
            <a:normAutofit/>
          </a:bodyPr>
          <a:lstStyle/>
          <a:p>
            <a:pPr marL="342900" indent="-342900">
              <a:lnSpc>
                <a:spcPct val="107000"/>
              </a:lnSpc>
              <a:spcBef>
                <a:spcPts val="0"/>
              </a:spcBef>
              <a:spcAft>
                <a:spcPts val="0"/>
              </a:spcAft>
              <a:buFont typeface="Symbol" panose="05050102010706020507" pitchFamily="18" charset="2"/>
              <a:buChar char=""/>
            </a:pPr>
            <a:endParaRPr lang="en-US" sz="1800">
              <a:latin typeface="Calibri"/>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endParaRPr lang="en-US" sz="1800">
              <a:latin typeface="Calibri"/>
              <a:cs typeface="Times New Roman"/>
            </a:endParaRPr>
          </a:p>
          <a:p>
            <a:pPr marL="342900" indent="-342900">
              <a:lnSpc>
                <a:spcPct val="107000"/>
              </a:lnSpc>
              <a:spcBef>
                <a:spcPts val="0"/>
              </a:spcBef>
              <a:spcAft>
                <a:spcPts val="0"/>
              </a:spcAft>
              <a:buFont typeface="Symbol" panose="05050102010706020507" pitchFamily="18" charset="2"/>
              <a:buChar char=""/>
            </a:pPr>
            <a:endParaRPr lang="en-US" sz="1800">
              <a:latin typeface="Calibri"/>
              <a:cs typeface="Times New Roman"/>
            </a:endParaRPr>
          </a:p>
          <a:p>
            <a:pPr marL="342900" indent="-342900">
              <a:lnSpc>
                <a:spcPct val="107000"/>
              </a:lnSpc>
              <a:spcBef>
                <a:spcPts val="0"/>
              </a:spcBef>
              <a:spcAft>
                <a:spcPts val="0"/>
              </a:spcAft>
              <a:buFont typeface="Symbol" panose="05050102010706020507" pitchFamily="18" charset="2"/>
              <a:buChar char=""/>
            </a:pPr>
            <a:endParaRPr lang="en-US" sz="1800">
              <a:latin typeface="Calibri"/>
              <a:cs typeface="Times New Roman"/>
            </a:endParaRPr>
          </a:p>
          <a:p>
            <a:pPr marL="0" indent="0">
              <a:lnSpc>
                <a:spcPct val="107000"/>
              </a:lnSpc>
              <a:spcBef>
                <a:spcPts val="0"/>
              </a:spcBef>
              <a:spcAft>
                <a:spcPts val="0"/>
              </a:spcAft>
              <a:buNone/>
            </a:pPr>
            <a:endParaRPr lang="en-US" sz="1800">
              <a:latin typeface="Calibri"/>
              <a:cs typeface="Times New Roman"/>
            </a:endParaRPr>
          </a:p>
          <a:p>
            <a:pPr marL="342900" indent="-342900">
              <a:lnSpc>
                <a:spcPct val="107000"/>
              </a:lnSpc>
              <a:spcBef>
                <a:spcPts val="0"/>
              </a:spcBef>
              <a:spcAft>
                <a:spcPts val="0"/>
              </a:spcAft>
              <a:buFont typeface="Symbol" panose="05050102010706020507" pitchFamily="18" charset="2"/>
              <a:buChar char=""/>
            </a:pPr>
            <a:endParaRPr lang="en-US" sz="1800">
              <a:latin typeface="Calibri"/>
              <a:cs typeface="Times New Roman"/>
            </a:endParaRPr>
          </a:p>
          <a:p>
            <a:pPr marL="342900" indent="-342900">
              <a:lnSpc>
                <a:spcPct val="107000"/>
              </a:lnSpc>
              <a:spcBef>
                <a:spcPts val="0"/>
              </a:spcBef>
              <a:spcAft>
                <a:spcPts val="0"/>
              </a:spcAft>
              <a:buFont typeface="Symbol" panose="05050102010706020507" pitchFamily="18" charset="2"/>
              <a:buChar char=""/>
            </a:pPr>
            <a:endParaRPr lang="en-US" sz="1800">
              <a:latin typeface="Calibri"/>
              <a:cs typeface="Times New Roman"/>
            </a:endParaRPr>
          </a:p>
          <a:p>
            <a:pPr marL="0" indent="0">
              <a:buNone/>
            </a:pPr>
            <a:endParaRPr lang="en-US">
              <a:cs typeface="Times New Roman"/>
            </a:endParaRPr>
          </a:p>
          <a:p>
            <a:pPr marL="305435" indent="-305435"/>
            <a:endParaRPr lang="en-US"/>
          </a:p>
          <a:p>
            <a:pPr marL="305435" indent="-305435"/>
            <a:endParaRPr lang="en-US"/>
          </a:p>
          <a:p>
            <a:pPr marL="305435" indent="-305435"/>
            <a:endParaRPr lang="en-US"/>
          </a:p>
        </p:txBody>
      </p:sp>
      <p:graphicFrame>
        <p:nvGraphicFramePr>
          <p:cNvPr id="10" name="Diagram 10">
            <a:extLst>
              <a:ext uri="{FF2B5EF4-FFF2-40B4-BE49-F238E27FC236}">
                <a16:creationId xmlns:a16="http://schemas.microsoft.com/office/drawing/2014/main" id="{3AA0E554-9BDD-4956-B833-4D2220523267}"/>
              </a:ext>
            </a:extLst>
          </p:cNvPr>
          <p:cNvGraphicFramePr/>
          <p:nvPr>
            <p:extLst>
              <p:ext uri="{D42A27DB-BD31-4B8C-83A1-F6EECF244321}">
                <p14:modId xmlns:p14="http://schemas.microsoft.com/office/powerpoint/2010/main" val="1073353083"/>
              </p:ext>
            </p:extLst>
          </p:nvPr>
        </p:nvGraphicFramePr>
        <p:xfrm>
          <a:off x="3193689" y="2513576"/>
          <a:ext cx="5996665" cy="380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4281514A-83AE-49E2-8AE6-69DCEE9F1778}"/>
              </a:ext>
            </a:extLst>
          </p:cNvPr>
          <p:cNvSpPr txBox="1"/>
          <p:nvPr/>
        </p:nvSpPr>
        <p:spPr>
          <a:xfrm>
            <a:off x="3477590" y="1909951"/>
            <a:ext cx="64231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Calibri"/>
              </a:rPr>
              <a:t>When you think of conflict, what comes to mind?</a:t>
            </a:r>
            <a:endParaRPr lang="en-US" sz="2000" dirty="0"/>
          </a:p>
        </p:txBody>
      </p:sp>
      <p:sp>
        <p:nvSpPr>
          <p:cNvPr id="226" name="TextBox 225">
            <a:extLst>
              <a:ext uri="{FF2B5EF4-FFF2-40B4-BE49-F238E27FC236}">
                <a16:creationId xmlns:a16="http://schemas.microsoft.com/office/drawing/2014/main" id="{E1387109-F1CE-4CE4-B533-F21FE02C099F}"/>
              </a:ext>
            </a:extLst>
          </p:cNvPr>
          <p:cNvSpPr txBox="1"/>
          <p:nvPr/>
        </p:nvSpPr>
        <p:spPr>
          <a:xfrm>
            <a:off x="8328299" y="6452540"/>
            <a:ext cx="42256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(University of Pittsburgh, 2015-2020) </a:t>
            </a:r>
            <a:endParaRPr lang="en-US"/>
          </a:p>
        </p:txBody>
      </p:sp>
      <p:pic>
        <p:nvPicPr>
          <p:cNvPr id="21" name="Picture 21" descr="A close up of a logo&#10;&#10;Description automatically generated">
            <a:extLst>
              <a:ext uri="{FF2B5EF4-FFF2-40B4-BE49-F238E27FC236}">
                <a16:creationId xmlns:a16="http://schemas.microsoft.com/office/drawing/2014/main" id="{730DE0F8-2C74-4D7B-9B7F-87BCF72942E1}"/>
              </a:ext>
            </a:extLst>
          </p:cNvPr>
          <p:cNvPicPr>
            <a:picLocks noChangeAspect="1"/>
          </p:cNvPicPr>
          <p:nvPr/>
        </p:nvPicPr>
        <p:blipFill>
          <a:blip r:embed="rId8"/>
          <a:stretch>
            <a:fillRect/>
          </a:stretch>
        </p:blipFill>
        <p:spPr>
          <a:xfrm>
            <a:off x="9362317" y="668520"/>
            <a:ext cx="2638340" cy="1899773"/>
          </a:xfrm>
          <a:prstGeom prst="rect">
            <a:avLst/>
          </a:prstGeom>
        </p:spPr>
      </p:pic>
    </p:spTree>
    <p:extLst>
      <p:ext uri="{BB962C8B-B14F-4D97-AF65-F5344CB8AC3E}">
        <p14:creationId xmlns:p14="http://schemas.microsoft.com/office/powerpoint/2010/main" val="15659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8013433" y="702156"/>
            <a:ext cx="3568661" cy="1188720"/>
          </a:xfrm>
        </p:spPr>
        <p:txBody>
          <a:bodyPr>
            <a:normAutofit/>
          </a:bodyPr>
          <a:lstStyle/>
          <a:p>
            <a:r>
              <a:rPr lang="en-US" sz="2500"/>
              <a:t>What does conflict look like?</a:t>
            </a:r>
          </a:p>
        </p:txBody>
      </p:sp>
      <p:pic>
        <p:nvPicPr>
          <p:cNvPr id="6" name="Picture 6" descr="A person standing on a stage&#10;&#10;Description automatically generated">
            <a:extLst>
              <a:ext uri="{FF2B5EF4-FFF2-40B4-BE49-F238E27FC236}">
                <a16:creationId xmlns:a16="http://schemas.microsoft.com/office/drawing/2014/main" id="{9A107B05-0F02-4EA2-BB0F-12E5A0781C5B}"/>
              </a:ext>
            </a:extLst>
          </p:cNvPr>
          <p:cNvPicPr>
            <a:picLocks noChangeAspect="1"/>
          </p:cNvPicPr>
          <p:nvPr/>
        </p:nvPicPr>
        <p:blipFill rotWithShape="1">
          <a:blip r:embed="rId3"/>
          <a:srcRect l="16848" r="21327"/>
          <a:stretch/>
        </p:blipFill>
        <p:spPr>
          <a:xfrm>
            <a:off x="20" y="10"/>
            <a:ext cx="7537685" cy="6857990"/>
          </a:xfrm>
          <a:prstGeom prst="rect">
            <a:avLst/>
          </a:prstGeom>
        </p:spPr>
      </p:pic>
      <p:sp>
        <p:nvSpPr>
          <p:cNvPr id="10"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A8D5D0F-362A-4FD8-BC04-E6CD35E7F564}"/>
              </a:ext>
            </a:extLst>
          </p:cNvPr>
          <p:cNvSpPr>
            <a:spLocks noGrp="1"/>
          </p:cNvSpPr>
          <p:nvPr>
            <p:ph idx="1"/>
          </p:nvPr>
        </p:nvSpPr>
        <p:spPr>
          <a:xfrm>
            <a:off x="56265" y="4148085"/>
            <a:ext cx="3568661" cy="3634486"/>
          </a:xfrm>
        </p:spPr>
        <p:txBody>
          <a:bodyPr>
            <a:normAutofit/>
          </a:bodyPr>
          <a:lstStyle/>
          <a:p>
            <a:pPr marL="342900" marR="0" lvl="0" indent="-342900">
              <a:spcBef>
                <a:spcPts val="0"/>
              </a:spcBef>
              <a:spcAft>
                <a:spcPts val="0"/>
              </a:spcAft>
              <a:buFont typeface="Symbol" panose="05050102010706020507" pitchFamily="18" charset="2"/>
              <a:buChar char=""/>
            </a:pPr>
            <a:endParaRPr lang="en-US">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a:latin typeface="Avenir Next LT Pro"/>
              <a:ea typeface="Calibri" panose="020F0502020204030204" pitchFamily="34" charset="0"/>
              <a:cs typeface="Times New Roman" panose="02020603050405020304" pitchFamily="18" charset="0"/>
            </a:endParaRPr>
          </a:p>
          <a:p>
            <a:pPr marL="0" indent="0">
              <a:spcBef>
                <a:spcPts val="0"/>
              </a:spcBef>
              <a:spcAft>
                <a:spcPts val="0"/>
              </a:spcAft>
              <a:buNone/>
            </a:pPr>
            <a:r>
              <a:rPr lang="en-US">
                <a:solidFill>
                  <a:schemeClr val="bg1"/>
                </a:solidFill>
              </a:rPr>
              <a:t>Booksmart – Molly and Amy</a:t>
            </a:r>
            <a:endParaRPr lang="en-US" dirty="0">
              <a:solidFill>
                <a:schemeClr val="bg1"/>
              </a:solidFill>
            </a:endParaRPr>
          </a:p>
          <a:p>
            <a:pPr marL="0" indent="0" algn="r">
              <a:buNone/>
            </a:pPr>
            <a:endParaRPr lang="en-US" dirty="0">
              <a:solidFill>
                <a:schemeClr val="bg1"/>
              </a:solidFill>
            </a:endParaRPr>
          </a:p>
          <a:p>
            <a:pPr marL="0" indent="0" algn="r">
              <a:buNone/>
            </a:pPr>
            <a:r>
              <a:rPr lang="en-US">
                <a:solidFill>
                  <a:schemeClr val="bg1"/>
                </a:solidFill>
                <a:ea typeface="+mn-lt"/>
                <a:cs typeface="+mn-lt"/>
              </a:rPr>
              <a:t>(Wilde, 2019) </a:t>
            </a:r>
            <a:endParaRPr lang="en-US" dirty="0">
              <a:solidFill>
                <a:schemeClr val="bg1"/>
              </a:solidFill>
            </a:endParaRPr>
          </a:p>
          <a:p>
            <a:pPr marL="305435" indent="-305435"/>
            <a:endParaRPr lang="en-US" dirty="0">
              <a:solidFill>
                <a:schemeClr val="bg1"/>
              </a:solidFill>
            </a:endParaRPr>
          </a:p>
        </p:txBody>
      </p:sp>
      <p:sp>
        <p:nvSpPr>
          <p:cNvPr id="4" name="TextBox 3">
            <a:extLst>
              <a:ext uri="{FF2B5EF4-FFF2-40B4-BE49-F238E27FC236}">
                <a16:creationId xmlns:a16="http://schemas.microsoft.com/office/drawing/2014/main" id="{C7F76875-CF4E-4B62-8BD5-862598F8676A}"/>
              </a:ext>
            </a:extLst>
          </p:cNvPr>
          <p:cNvSpPr txBox="1"/>
          <p:nvPr/>
        </p:nvSpPr>
        <p:spPr>
          <a:xfrm>
            <a:off x="8025908" y="2308851"/>
            <a:ext cx="3408327"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latin typeface="Avenir Next LT Pro"/>
                <a:cs typeface="Arial"/>
              </a:rPr>
              <a:t>What are your observations about this conflict?  ​</a:t>
            </a:r>
            <a:endParaRPr lang="en-US"/>
          </a:p>
          <a:p>
            <a:pPr>
              <a:spcAft>
                <a:spcPts val="600"/>
              </a:spcAft>
            </a:pPr>
            <a:endParaRPr lang="en-US" sz="2400" dirty="0">
              <a:latin typeface="Avenir Next LT Pro"/>
              <a:cs typeface="Arial"/>
            </a:endParaRPr>
          </a:p>
          <a:p>
            <a:pPr>
              <a:spcAft>
                <a:spcPts val="600"/>
              </a:spcAft>
            </a:pPr>
            <a:endParaRPr lang="en-US" sz="2400" dirty="0">
              <a:latin typeface="Avenir Next LT Pro"/>
              <a:cs typeface="Arial"/>
            </a:endParaRPr>
          </a:p>
          <a:p>
            <a:pPr>
              <a:spcAft>
                <a:spcPts val="600"/>
              </a:spcAft>
            </a:pPr>
            <a:r>
              <a:rPr lang="en-US" sz="2400">
                <a:latin typeface="Avenir Next LT Pro"/>
                <a:cs typeface="Arial"/>
              </a:rPr>
              <a:t>How was it productive or not productive?</a:t>
            </a:r>
            <a:endParaRPr lang="en-US"/>
          </a:p>
          <a:p>
            <a:pPr>
              <a:spcAft>
                <a:spcPts val="600"/>
              </a:spcAft>
            </a:pPr>
            <a:endParaRPr lang="en-US">
              <a:solidFill>
                <a:srgbClr val="444444"/>
              </a:solidFill>
              <a:latin typeface="Arial"/>
              <a:cs typeface="Arial"/>
            </a:endParaRPr>
          </a:p>
        </p:txBody>
      </p:sp>
      <p:sp>
        <p:nvSpPr>
          <p:cNvPr id="7" name="TextBox 6">
            <a:extLst>
              <a:ext uri="{FF2B5EF4-FFF2-40B4-BE49-F238E27FC236}">
                <a16:creationId xmlns:a16="http://schemas.microsoft.com/office/drawing/2014/main" id="{067F1311-415B-400B-8135-AE6C8AB5F07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(Wilde, 2019)</a:t>
            </a:r>
          </a:p>
        </p:txBody>
      </p:sp>
    </p:spTree>
    <p:extLst>
      <p:ext uri="{BB962C8B-B14F-4D97-AF65-F5344CB8AC3E}">
        <p14:creationId xmlns:p14="http://schemas.microsoft.com/office/powerpoint/2010/main" val="174201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D5A10-03DD-466C-9EF4-163F8BD4644F}"/>
              </a:ext>
            </a:extLst>
          </p:cNvPr>
          <p:cNvSpPr>
            <a:spLocks noGrp="1"/>
          </p:cNvSpPr>
          <p:nvPr>
            <p:ph type="title"/>
          </p:nvPr>
        </p:nvSpPr>
        <p:spPr>
          <a:xfrm>
            <a:off x="581193" y="702156"/>
            <a:ext cx="6309003" cy="1013800"/>
          </a:xfrm>
        </p:spPr>
        <p:txBody>
          <a:bodyPr>
            <a:normAutofit/>
          </a:bodyPr>
          <a:lstStyle/>
          <a:p>
            <a:r>
              <a:rPr lang="en-US">
                <a:solidFill>
                  <a:schemeClr val="tx2"/>
                </a:solidFill>
                <a:ea typeface="+mj-lt"/>
                <a:cs typeface="+mj-lt"/>
              </a:rPr>
              <a:t>How to have </a:t>
            </a:r>
            <a:r>
              <a:rPr lang="en-US" b="1">
                <a:solidFill>
                  <a:schemeClr val="tx2"/>
                </a:solidFill>
                <a:ea typeface="+mj-lt"/>
                <a:cs typeface="+mj-lt"/>
              </a:rPr>
              <a:t>GREAT</a:t>
            </a:r>
            <a:r>
              <a:rPr lang="en-US">
                <a:solidFill>
                  <a:schemeClr val="tx2"/>
                </a:solidFill>
                <a:ea typeface="+mj-lt"/>
                <a:cs typeface="+mj-lt"/>
              </a:rPr>
              <a:t> conversations</a:t>
            </a:r>
            <a:endParaRPr lang="en-US">
              <a:solidFill>
                <a:schemeClr val="tx2"/>
              </a:solidFill>
            </a:endParaRPr>
          </a:p>
        </p:txBody>
      </p:sp>
      <p:sp>
        <p:nvSpPr>
          <p:cNvPr id="54" name="Rectangle 5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A8D5D0F-362A-4FD8-BC04-E6CD35E7F564}"/>
              </a:ext>
            </a:extLst>
          </p:cNvPr>
          <p:cNvSpPr>
            <a:spLocks noGrp="1"/>
          </p:cNvSpPr>
          <p:nvPr>
            <p:ph idx="1"/>
          </p:nvPr>
        </p:nvSpPr>
        <p:spPr>
          <a:xfrm>
            <a:off x="581194" y="1896533"/>
            <a:ext cx="6309003" cy="3962266"/>
          </a:xfrm>
        </p:spPr>
        <p:txBody>
          <a:bodyPr>
            <a:normAutofit/>
          </a:bodyPr>
          <a:lstStyle/>
          <a:p>
            <a:pPr marL="0" marR="0" lvl="0" indent="0">
              <a:spcBef>
                <a:spcPts val="0"/>
              </a:spcBef>
              <a:spcAft>
                <a:spcPts val="0"/>
              </a:spcAft>
              <a:buNone/>
            </a:pPr>
            <a:endParaRPr lang="en-US">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a:solidFill>
                <a:schemeClr val="tx2"/>
              </a:solidFill>
              <a:latin typeface="Avenir Next LT Pro"/>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a:solidFill>
                <a:schemeClr val="tx2"/>
              </a:solidFill>
            </a:endParaRPr>
          </a:p>
          <a:p>
            <a:pPr marL="0" indent="0">
              <a:spcBef>
                <a:spcPts val="0"/>
              </a:spcBef>
              <a:spcAft>
                <a:spcPts val="0"/>
              </a:spcAft>
              <a:buNone/>
            </a:pPr>
            <a:endParaRPr lang="en-US">
              <a:solidFill>
                <a:schemeClr val="tx2"/>
              </a:solidFill>
            </a:endParaRPr>
          </a:p>
          <a:p>
            <a:pPr marL="0" indent="0">
              <a:buNone/>
            </a:pPr>
            <a:endParaRPr lang="en-US">
              <a:solidFill>
                <a:schemeClr val="tx2"/>
              </a:solidFill>
            </a:endParaRPr>
          </a:p>
          <a:p>
            <a:pPr marL="305435" indent="-305435"/>
            <a:endParaRPr lang="en-US">
              <a:solidFill>
                <a:schemeClr val="tx2"/>
              </a:solidFill>
            </a:endParaRPr>
          </a:p>
          <a:p>
            <a:pPr marL="305435" indent="-305435"/>
            <a:endParaRPr lang="en-US">
              <a:solidFill>
                <a:schemeClr val="tx2"/>
              </a:solidFill>
            </a:endParaRPr>
          </a:p>
          <a:p>
            <a:pPr marL="305435" indent="-305435"/>
            <a:endParaRPr lang="en-US">
              <a:solidFill>
                <a:schemeClr val="tx2"/>
              </a:solidFill>
            </a:endParaRPr>
          </a:p>
        </p:txBody>
      </p:sp>
      <p:pic>
        <p:nvPicPr>
          <p:cNvPr id="51" name="Picture 51" descr="A picture containing sitting, cake, old, person&#10;&#10;Description automatically generated">
            <a:extLst>
              <a:ext uri="{FF2B5EF4-FFF2-40B4-BE49-F238E27FC236}">
                <a16:creationId xmlns:a16="http://schemas.microsoft.com/office/drawing/2014/main" id="{AAA212ED-E43D-4DDC-9EAD-C73152361DF6}"/>
              </a:ext>
            </a:extLst>
          </p:cNvPr>
          <p:cNvPicPr>
            <a:picLocks noChangeAspect="1"/>
          </p:cNvPicPr>
          <p:nvPr/>
        </p:nvPicPr>
        <p:blipFill rotWithShape="1">
          <a:blip r:embed="rId3"/>
          <a:srcRect l="37077" r="17972" b="-1"/>
          <a:stretch/>
        </p:blipFill>
        <p:spPr>
          <a:xfrm>
            <a:off x="7521283" y="10"/>
            <a:ext cx="4670717" cy="6857990"/>
          </a:xfrm>
          <a:prstGeom prst="rect">
            <a:avLst/>
          </a:prstGeom>
        </p:spPr>
      </p:pic>
      <p:sp>
        <p:nvSpPr>
          <p:cNvPr id="4" name="TextBox 3">
            <a:extLst>
              <a:ext uri="{FF2B5EF4-FFF2-40B4-BE49-F238E27FC236}">
                <a16:creationId xmlns:a16="http://schemas.microsoft.com/office/drawing/2014/main" id="{FD1C4A94-FABC-4F89-974E-BEA398B92463}"/>
              </a:ext>
            </a:extLst>
          </p:cNvPr>
          <p:cNvSpPr txBox="1"/>
          <p:nvPr/>
        </p:nvSpPr>
        <p:spPr>
          <a:xfrm>
            <a:off x="1875393" y="1551983"/>
            <a:ext cx="3811336" cy="53091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latin typeface="Avenir Next LT Pro"/>
              <a:cs typeface="Arial"/>
            </a:endParaRPr>
          </a:p>
          <a:p>
            <a:pPr>
              <a:spcAft>
                <a:spcPts val="600"/>
              </a:spcAft>
            </a:pPr>
            <a:r>
              <a:rPr lang="en-US" sz="4400" b="1">
                <a:solidFill>
                  <a:schemeClr val="accent1"/>
                </a:solidFill>
                <a:latin typeface="Avenir Next LT Pro"/>
                <a:cs typeface="Arial"/>
              </a:rPr>
              <a:t>G</a:t>
            </a:r>
            <a:r>
              <a:rPr lang="en-US" sz="2800">
                <a:latin typeface="Avenir Next LT Pro"/>
                <a:cs typeface="Arial"/>
              </a:rPr>
              <a:t>oals</a:t>
            </a:r>
          </a:p>
          <a:p>
            <a:pPr>
              <a:spcAft>
                <a:spcPts val="600"/>
              </a:spcAft>
            </a:pPr>
            <a:r>
              <a:rPr lang="en-US" sz="4400" b="1">
                <a:solidFill>
                  <a:schemeClr val="accent1"/>
                </a:solidFill>
                <a:latin typeface="Avenir Next LT Pro"/>
                <a:cs typeface="Arial"/>
              </a:rPr>
              <a:t>R</a:t>
            </a:r>
            <a:r>
              <a:rPr lang="en-US" sz="2800">
                <a:latin typeface="Avenir Next LT Pro"/>
                <a:cs typeface="Arial"/>
              </a:rPr>
              <a:t>apport </a:t>
            </a:r>
          </a:p>
          <a:p>
            <a:pPr>
              <a:spcAft>
                <a:spcPts val="600"/>
              </a:spcAft>
            </a:pPr>
            <a:r>
              <a:rPr lang="en-US" sz="4400" b="1">
                <a:solidFill>
                  <a:schemeClr val="accent1"/>
                </a:solidFill>
                <a:latin typeface="Avenir Next LT Pro"/>
                <a:cs typeface="Arial"/>
              </a:rPr>
              <a:t>E</a:t>
            </a:r>
            <a:r>
              <a:rPr lang="en-US" sz="2800">
                <a:latin typeface="Avenir Next LT Pro"/>
                <a:cs typeface="Arial"/>
              </a:rPr>
              <a:t>mpathic Listening </a:t>
            </a:r>
          </a:p>
          <a:p>
            <a:pPr>
              <a:spcAft>
                <a:spcPts val="600"/>
              </a:spcAft>
            </a:pPr>
            <a:r>
              <a:rPr lang="en-US" sz="4400" b="1">
                <a:solidFill>
                  <a:schemeClr val="accent1"/>
                </a:solidFill>
                <a:latin typeface="Avenir Next LT Pro"/>
                <a:cs typeface="Arial"/>
              </a:rPr>
              <a:t>A</a:t>
            </a:r>
            <a:r>
              <a:rPr lang="en-US" sz="2800">
                <a:latin typeface="Avenir Next LT Pro"/>
                <a:cs typeface="Arial"/>
              </a:rPr>
              <a:t>ssertiveness </a:t>
            </a:r>
          </a:p>
          <a:p>
            <a:pPr>
              <a:spcAft>
                <a:spcPts val="600"/>
              </a:spcAft>
            </a:pPr>
            <a:r>
              <a:rPr lang="en-US" sz="4400" b="1">
                <a:solidFill>
                  <a:schemeClr val="accent1"/>
                </a:solidFill>
                <a:latin typeface="Avenir Next LT Pro"/>
                <a:cs typeface="Arial"/>
              </a:rPr>
              <a:t>T</a:t>
            </a:r>
            <a:r>
              <a:rPr lang="en-US" sz="2800">
                <a:latin typeface="Avenir Next LT Pro"/>
                <a:cs typeface="Arial"/>
              </a:rPr>
              <a:t>echnique </a:t>
            </a:r>
          </a:p>
          <a:p>
            <a:pPr>
              <a:spcAft>
                <a:spcPts val="600"/>
              </a:spcAft>
            </a:pPr>
            <a:endParaRPr lang="en-US" sz="2800">
              <a:latin typeface="Avenir Next LT Pro"/>
              <a:ea typeface="Verdana"/>
              <a:cs typeface="Verdana"/>
            </a:endParaRPr>
          </a:p>
          <a:p>
            <a:pPr>
              <a:spcAft>
                <a:spcPts val="600"/>
              </a:spcAft>
            </a:pPr>
            <a:endParaRPr lang="en-US" sz="2800">
              <a:latin typeface="Avenir Next LT Pro"/>
              <a:cs typeface="Arial"/>
            </a:endParaRPr>
          </a:p>
        </p:txBody>
      </p:sp>
    </p:spTree>
    <p:extLst>
      <p:ext uri="{BB962C8B-B14F-4D97-AF65-F5344CB8AC3E}">
        <p14:creationId xmlns:p14="http://schemas.microsoft.com/office/powerpoint/2010/main" val="582510868"/>
      </p:ext>
    </p:extLst>
  </p:cSld>
  <p:clrMapOvr>
    <a:masterClrMapping/>
  </p:clrMapOvr>
</p:sld>
</file>

<file path=ppt/theme/theme1.xml><?xml version="1.0" encoding="utf-8"?>
<a:theme xmlns:a="http://schemas.openxmlformats.org/drawingml/2006/main" name="DividendVTI">
  <a:themeElements>
    <a:clrScheme name="AnalogousFromLightSeedLeftStep">
      <a:dk1>
        <a:srgbClr val="000000"/>
      </a:dk1>
      <a:lt1>
        <a:srgbClr val="FFFFFF"/>
      </a:lt1>
      <a:dk2>
        <a:srgbClr val="233E38"/>
      </a:dk2>
      <a:lt2>
        <a:srgbClr val="ECEAE6"/>
      </a:lt2>
      <a:accent1>
        <a:srgbClr val="7495E9"/>
      </a:accent1>
      <a:accent2>
        <a:srgbClr val="38AEDF"/>
      </a:accent2>
      <a:accent3>
        <a:srgbClr val="47B3A6"/>
      </a:accent3>
      <a:accent4>
        <a:srgbClr val="41B677"/>
      </a:accent4>
      <a:accent5>
        <a:srgbClr val="3CB941"/>
      </a:accent5>
      <a:accent6>
        <a:srgbClr val="6EB543"/>
      </a:accent6>
      <a:hlink>
        <a:srgbClr val="928158"/>
      </a:hlink>
      <a:folHlink>
        <a:srgbClr val="848484"/>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DividendVTI</vt:lpstr>
      <vt:lpstr>Healthy Communication </vt:lpstr>
      <vt:lpstr>What’s ahead?</vt:lpstr>
      <vt:lpstr>Why is this important?</vt:lpstr>
      <vt:lpstr>Why is this important?</vt:lpstr>
      <vt:lpstr>Why is this important?</vt:lpstr>
      <vt:lpstr>Why is this important?</vt:lpstr>
      <vt:lpstr>What does conflict look like?</vt:lpstr>
      <vt:lpstr>What does conflict look like?</vt:lpstr>
      <vt:lpstr>How to have GREAT conversations</vt:lpstr>
      <vt:lpstr>Great COnversations</vt:lpstr>
      <vt:lpstr>Great COnversations</vt:lpstr>
      <vt:lpstr>Great COnversations</vt:lpstr>
      <vt:lpstr>Great COnversations</vt:lpstr>
      <vt:lpstr>Great COnversations</vt:lpstr>
      <vt:lpstr>How to have GREAT conversations</vt:lpstr>
      <vt:lpstr>REMEMBER!</vt:lpstr>
      <vt:lpstr>Questions, thOUGHTS?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698</cp:revision>
  <dcterms:created xsi:type="dcterms:W3CDTF">2020-09-04T18:18:04Z</dcterms:created>
  <dcterms:modified xsi:type="dcterms:W3CDTF">2020-10-13T13:19:09Z</dcterms:modified>
</cp:coreProperties>
</file>